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slideLayouts/slideLayout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1.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3.xml" ContentType="application/vnd.openxmlformats-officedocument.theme+xml"/>
  <Override PartName="/ppt/slideLayouts/slideLayout81.xml" ContentType="application/vnd.openxmlformats-officedocument.presentationml.slideLayout+xml"/>
  <Override PartName="/ppt/theme/theme1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829" r:id="rId4"/>
    <p:sldMasterId id="2147483759" r:id="rId5"/>
    <p:sldMasterId id="2147483768" r:id="rId6"/>
    <p:sldMasterId id="2147483774" r:id="rId7"/>
    <p:sldMasterId id="2147483798" r:id="rId8"/>
    <p:sldMasterId id="2147483678" r:id="rId9"/>
    <p:sldMasterId id="2147483837" r:id="rId10"/>
    <p:sldMasterId id="2147483702" r:id="rId11"/>
    <p:sldMasterId id="2147483836" r:id="rId12"/>
    <p:sldMasterId id="2147483757" r:id="rId13"/>
    <p:sldMasterId id="2147483830" r:id="rId14"/>
    <p:sldMasterId id="2147483838" r:id="rId15"/>
    <p:sldMasterId id="2147483816" r:id="rId16"/>
    <p:sldMasterId id="2147483680" r:id="rId17"/>
    <p:sldMasterId id="2147483660" r:id="rId18"/>
    <p:sldMasterId id="2147483839" r:id="rId19"/>
    <p:sldMasterId id="2147483847" r:id="rId20"/>
  </p:sldMasterIdLst>
  <p:notesMasterIdLst>
    <p:notesMasterId r:id="rId276"/>
  </p:notesMasterIdLst>
  <p:handoutMasterIdLst>
    <p:handoutMasterId r:id="rId277"/>
  </p:handoutMasterIdLst>
  <p:sldIdLst>
    <p:sldId id="299" r:id="rId21"/>
    <p:sldId id="1061" r:id="rId22"/>
    <p:sldId id="1081" r:id="rId23"/>
    <p:sldId id="1177" r:id="rId24"/>
    <p:sldId id="1144" r:id="rId25"/>
    <p:sldId id="1159" r:id="rId26"/>
    <p:sldId id="1173" r:id="rId27"/>
    <p:sldId id="1165" r:id="rId28"/>
    <p:sldId id="1166" r:id="rId29"/>
    <p:sldId id="1176" r:id="rId30"/>
    <p:sldId id="1182" r:id="rId31"/>
    <p:sldId id="1146" r:id="rId32"/>
    <p:sldId id="1167" r:id="rId33"/>
    <p:sldId id="1168" r:id="rId34"/>
    <p:sldId id="1169" r:id="rId35"/>
    <p:sldId id="1170" r:id="rId36"/>
    <p:sldId id="1171" r:id="rId37"/>
    <p:sldId id="1172" r:id="rId38"/>
    <p:sldId id="1184" r:id="rId39"/>
    <p:sldId id="1178" r:id="rId40"/>
    <p:sldId id="1191" r:id="rId41"/>
    <p:sldId id="1186" r:id="rId42"/>
    <p:sldId id="1190" r:id="rId43"/>
    <p:sldId id="1195" r:id="rId44"/>
    <p:sldId id="1196" r:id="rId45"/>
    <p:sldId id="1197" r:id="rId46"/>
    <p:sldId id="1198" r:id="rId47"/>
    <p:sldId id="1199" r:id="rId48"/>
    <p:sldId id="1200" r:id="rId49"/>
    <p:sldId id="1201" r:id="rId50"/>
    <p:sldId id="1202" r:id="rId51"/>
    <p:sldId id="1203" r:id="rId52"/>
    <p:sldId id="1206" r:id="rId53"/>
    <p:sldId id="1207" r:id="rId54"/>
    <p:sldId id="1208" r:id="rId55"/>
    <p:sldId id="412" r:id="rId56"/>
    <p:sldId id="258" r:id="rId57"/>
    <p:sldId id="259" r:id="rId58"/>
    <p:sldId id="1239" r:id="rId59"/>
    <p:sldId id="1192" r:id="rId60"/>
    <p:sldId id="1209" r:id="rId61"/>
    <p:sldId id="1210" r:id="rId62"/>
    <p:sldId id="1212" r:id="rId63"/>
    <p:sldId id="265" r:id="rId64"/>
    <p:sldId id="1185" r:id="rId65"/>
    <p:sldId id="1211" r:id="rId66"/>
    <p:sldId id="1213" r:id="rId67"/>
    <p:sldId id="1214" r:id="rId68"/>
    <p:sldId id="1215" r:id="rId69"/>
    <p:sldId id="1216" r:id="rId70"/>
    <p:sldId id="1234" r:id="rId71"/>
    <p:sldId id="1217" r:id="rId72"/>
    <p:sldId id="1218" r:id="rId73"/>
    <p:sldId id="1220" r:id="rId74"/>
    <p:sldId id="1219" r:id="rId75"/>
    <p:sldId id="1221" r:id="rId76"/>
    <p:sldId id="1222" r:id="rId77"/>
    <p:sldId id="1223" r:id="rId78"/>
    <p:sldId id="1224" r:id="rId79"/>
    <p:sldId id="1225" r:id="rId80"/>
    <p:sldId id="1226" r:id="rId81"/>
    <p:sldId id="1227" r:id="rId82"/>
    <p:sldId id="1228" r:id="rId83"/>
    <p:sldId id="1229" r:id="rId84"/>
    <p:sldId id="1230" r:id="rId85"/>
    <p:sldId id="1231" r:id="rId86"/>
    <p:sldId id="1232" r:id="rId87"/>
    <p:sldId id="1235" r:id="rId88"/>
    <p:sldId id="1236" r:id="rId89"/>
    <p:sldId id="1237" r:id="rId90"/>
    <p:sldId id="1241" r:id="rId91"/>
    <p:sldId id="1240" r:id="rId92"/>
    <p:sldId id="1193" r:id="rId93"/>
    <p:sldId id="1242" r:id="rId94"/>
    <p:sldId id="1243" r:id="rId95"/>
    <p:sldId id="257" r:id="rId96"/>
    <p:sldId id="1244" r:id="rId97"/>
    <p:sldId id="1245" r:id="rId98"/>
    <p:sldId id="1247" r:id="rId99"/>
    <p:sldId id="1246" r:id="rId100"/>
    <p:sldId id="1248" r:id="rId101"/>
    <p:sldId id="1249" r:id="rId102"/>
    <p:sldId id="1250" r:id="rId103"/>
    <p:sldId id="1251" r:id="rId104"/>
    <p:sldId id="1252" r:id="rId105"/>
    <p:sldId id="1253" r:id="rId106"/>
    <p:sldId id="1260" r:id="rId107"/>
    <p:sldId id="1254" r:id="rId108"/>
    <p:sldId id="1255" r:id="rId109"/>
    <p:sldId id="1256" r:id="rId110"/>
    <p:sldId id="1261" r:id="rId111"/>
    <p:sldId id="1262" r:id="rId112"/>
    <p:sldId id="1263" r:id="rId113"/>
    <p:sldId id="1264" r:id="rId114"/>
    <p:sldId id="1265" r:id="rId115"/>
    <p:sldId id="1194" r:id="rId116"/>
    <p:sldId id="1266" r:id="rId117"/>
    <p:sldId id="1267" r:id="rId118"/>
    <p:sldId id="1269" r:id="rId119"/>
    <p:sldId id="1268" r:id="rId120"/>
    <p:sldId id="1271" r:id="rId121"/>
    <p:sldId id="1270" r:id="rId122"/>
    <p:sldId id="1272" r:id="rId123"/>
    <p:sldId id="1273" r:id="rId124"/>
    <p:sldId id="1274" r:id="rId125"/>
    <p:sldId id="1275" r:id="rId126"/>
    <p:sldId id="1276" r:id="rId127"/>
    <p:sldId id="1179" r:id="rId128"/>
    <p:sldId id="1278" r:id="rId129"/>
    <p:sldId id="1282" r:id="rId130"/>
    <p:sldId id="1283" r:id="rId131"/>
    <p:sldId id="1284" r:id="rId132"/>
    <p:sldId id="1285" r:id="rId133"/>
    <p:sldId id="1286" r:id="rId134"/>
    <p:sldId id="1291" r:id="rId135"/>
    <p:sldId id="1289" r:id="rId136"/>
    <p:sldId id="1292" r:id="rId137"/>
    <p:sldId id="1287" r:id="rId138"/>
    <p:sldId id="1288" r:id="rId139"/>
    <p:sldId id="1293" r:id="rId140"/>
    <p:sldId id="1290" r:id="rId141"/>
    <p:sldId id="1294" r:id="rId142"/>
    <p:sldId id="1295" r:id="rId143"/>
    <p:sldId id="1296" r:id="rId144"/>
    <p:sldId id="1297" r:id="rId145"/>
    <p:sldId id="1298" r:id="rId146"/>
    <p:sldId id="1299" r:id="rId147"/>
    <p:sldId id="1300" r:id="rId148"/>
    <p:sldId id="1301" r:id="rId149"/>
    <p:sldId id="1302" r:id="rId150"/>
    <p:sldId id="1303" r:id="rId151"/>
    <p:sldId id="1304" r:id="rId152"/>
    <p:sldId id="1305" r:id="rId153"/>
    <p:sldId id="1306" r:id="rId154"/>
    <p:sldId id="1279" r:id="rId155"/>
    <p:sldId id="1307" r:id="rId156"/>
    <p:sldId id="1309" r:id="rId157"/>
    <p:sldId id="1310" r:id="rId158"/>
    <p:sldId id="1311" r:id="rId159"/>
    <p:sldId id="1313" r:id="rId160"/>
    <p:sldId id="1314" r:id="rId161"/>
    <p:sldId id="1315" r:id="rId162"/>
    <p:sldId id="1316" r:id="rId163"/>
    <p:sldId id="1317" r:id="rId164"/>
    <p:sldId id="1318" r:id="rId165"/>
    <p:sldId id="1280" r:id="rId166"/>
    <p:sldId id="1319" r:id="rId167"/>
    <p:sldId id="1320" r:id="rId168"/>
    <p:sldId id="1321" r:id="rId169"/>
    <p:sldId id="1323" r:id="rId170"/>
    <p:sldId id="1324" r:id="rId171"/>
    <p:sldId id="1325" r:id="rId172"/>
    <p:sldId id="1326" r:id="rId173"/>
    <p:sldId id="1327" r:id="rId174"/>
    <p:sldId id="1322" r:id="rId175"/>
    <p:sldId id="1332" r:id="rId176"/>
    <p:sldId id="1328" r:id="rId177"/>
    <p:sldId id="1333" r:id="rId178"/>
    <p:sldId id="1329" r:id="rId179"/>
    <p:sldId id="1330" r:id="rId180"/>
    <p:sldId id="1331" r:id="rId181"/>
    <p:sldId id="1334" r:id="rId182"/>
    <p:sldId id="1340" r:id="rId183"/>
    <p:sldId id="1341" r:id="rId184"/>
    <p:sldId id="1335" r:id="rId185"/>
    <p:sldId id="1336" r:id="rId186"/>
    <p:sldId id="1342" r:id="rId187"/>
    <p:sldId id="1337" r:id="rId188"/>
    <p:sldId id="1338" r:id="rId189"/>
    <p:sldId id="1339" r:id="rId190"/>
    <p:sldId id="1281" r:id="rId191"/>
    <p:sldId id="1343" r:id="rId192"/>
    <p:sldId id="1344" r:id="rId193"/>
    <p:sldId id="1345" r:id="rId194"/>
    <p:sldId id="1346" r:id="rId195"/>
    <p:sldId id="1347" r:id="rId196"/>
    <p:sldId id="1348" r:id="rId197"/>
    <p:sldId id="1349" r:id="rId198"/>
    <p:sldId id="1350" r:id="rId199"/>
    <p:sldId id="1351" r:id="rId200"/>
    <p:sldId id="1352" r:id="rId201"/>
    <p:sldId id="1353" r:id="rId202"/>
    <p:sldId id="1354" r:id="rId203"/>
    <p:sldId id="1355" r:id="rId204"/>
    <p:sldId id="1277" r:id="rId205"/>
    <p:sldId id="1180" r:id="rId206"/>
    <p:sldId id="1356" r:id="rId207"/>
    <p:sldId id="1358" r:id="rId208"/>
    <p:sldId id="1359" r:id="rId209"/>
    <p:sldId id="1360" r:id="rId210"/>
    <p:sldId id="1361" r:id="rId211"/>
    <p:sldId id="1362" r:id="rId212"/>
    <p:sldId id="1363" r:id="rId213"/>
    <p:sldId id="1364" r:id="rId214"/>
    <p:sldId id="1365" r:id="rId215"/>
    <p:sldId id="1366" r:id="rId216"/>
    <p:sldId id="1367" r:id="rId217"/>
    <p:sldId id="1368" r:id="rId218"/>
    <p:sldId id="1369" r:id="rId219"/>
    <p:sldId id="1370" r:id="rId220"/>
    <p:sldId id="1371" r:id="rId221"/>
    <p:sldId id="1372" r:id="rId222"/>
    <p:sldId id="1373" r:id="rId223"/>
    <p:sldId id="1374" r:id="rId224"/>
    <p:sldId id="1375" r:id="rId225"/>
    <p:sldId id="1376" r:id="rId226"/>
    <p:sldId id="1377" r:id="rId227"/>
    <p:sldId id="1378" r:id="rId228"/>
    <p:sldId id="1379" r:id="rId229"/>
    <p:sldId id="1387" r:id="rId230"/>
    <p:sldId id="1380" r:id="rId231"/>
    <p:sldId id="1384" r:id="rId232"/>
    <p:sldId id="1385" r:id="rId233"/>
    <p:sldId id="1386" r:id="rId234"/>
    <p:sldId id="1381" r:id="rId235"/>
    <p:sldId id="1382" r:id="rId236"/>
    <p:sldId id="1383" r:id="rId237"/>
    <p:sldId id="1388" r:id="rId238"/>
    <p:sldId id="1357" r:id="rId239"/>
    <p:sldId id="1389" r:id="rId240"/>
    <p:sldId id="1390" r:id="rId241"/>
    <p:sldId id="1391" r:id="rId242"/>
    <p:sldId id="1392" r:id="rId243"/>
    <p:sldId id="1393" r:id="rId244"/>
    <p:sldId id="1394" r:id="rId245"/>
    <p:sldId id="1395" r:id="rId246"/>
    <p:sldId id="1396" r:id="rId247"/>
    <p:sldId id="1397" r:id="rId248"/>
    <p:sldId id="1403" r:id="rId249"/>
    <p:sldId id="1398" r:id="rId250"/>
    <p:sldId id="1399" r:id="rId251"/>
    <p:sldId id="1400" r:id="rId252"/>
    <p:sldId id="1401" r:id="rId253"/>
    <p:sldId id="1402" r:id="rId254"/>
    <p:sldId id="1404" r:id="rId255"/>
    <p:sldId id="1405" r:id="rId256"/>
    <p:sldId id="1406" r:id="rId257"/>
    <p:sldId id="1407" r:id="rId258"/>
    <p:sldId id="1408" r:id="rId259"/>
    <p:sldId id="1409" r:id="rId260"/>
    <p:sldId id="1410" r:id="rId261"/>
    <p:sldId id="1411" r:id="rId262"/>
    <p:sldId id="1412" r:id="rId263"/>
    <p:sldId id="1413" r:id="rId264"/>
    <p:sldId id="319" r:id="rId265"/>
    <p:sldId id="1414" r:id="rId266"/>
    <p:sldId id="1415" r:id="rId267"/>
    <p:sldId id="1416" r:id="rId268"/>
    <p:sldId id="1417" r:id="rId269"/>
    <p:sldId id="273" r:id="rId270"/>
    <p:sldId id="272" r:id="rId271"/>
    <p:sldId id="263" r:id="rId272"/>
    <p:sldId id="274" r:id="rId273"/>
    <p:sldId id="275" r:id="rId274"/>
    <p:sldId id="266" r:id="rId275"/>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Introduction" id="{6EE0490E-EB59-4737-A14E-525645572F30}">
          <p14:sldIdLst>
            <p14:sldId id="299"/>
            <p14:sldId id="1061"/>
            <p14:sldId id="1081"/>
            <p14:sldId id="1177"/>
            <p14:sldId id="1144"/>
            <p14:sldId id="1159"/>
            <p14:sldId id="1173"/>
            <p14:sldId id="1165"/>
            <p14:sldId id="1166"/>
            <p14:sldId id="1176"/>
            <p14:sldId id="1182"/>
            <p14:sldId id="1146"/>
            <p14:sldId id="1167"/>
            <p14:sldId id="1168"/>
            <p14:sldId id="1169"/>
            <p14:sldId id="1170"/>
            <p14:sldId id="1171"/>
            <p14:sldId id="1172"/>
            <p14:sldId id="1184"/>
            <p14:sldId id="1178"/>
            <p14:sldId id="1191"/>
            <p14:sldId id="1186"/>
            <p14:sldId id="1190"/>
            <p14:sldId id="1195"/>
            <p14:sldId id="1196"/>
            <p14:sldId id="1197"/>
            <p14:sldId id="1198"/>
            <p14:sldId id="1199"/>
            <p14:sldId id="1200"/>
            <p14:sldId id="1201"/>
            <p14:sldId id="1202"/>
            <p14:sldId id="1203"/>
            <p14:sldId id="1206"/>
            <p14:sldId id="1207"/>
            <p14:sldId id="1208"/>
            <p14:sldId id="412"/>
            <p14:sldId id="258"/>
            <p14:sldId id="259"/>
            <p14:sldId id="1239"/>
            <p14:sldId id="1192"/>
            <p14:sldId id="1209"/>
            <p14:sldId id="1210"/>
            <p14:sldId id="1212"/>
            <p14:sldId id="265"/>
            <p14:sldId id="1185"/>
            <p14:sldId id="1211"/>
            <p14:sldId id="1213"/>
            <p14:sldId id="1214"/>
            <p14:sldId id="1215"/>
            <p14:sldId id="1216"/>
            <p14:sldId id="1234"/>
            <p14:sldId id="1217"/>
            <p14:sldId id="1218"/>
            <p14:sldId id="1220"/>
            <p14:sldId id="1219"/>
            <p14:sldId id="1221"/>
            <p14:sldId id="1222"/>
            <p14:sldId id="1223"/>
            <p14:sldId id="1224"/>
            <p14:sldId id="1225"/>
            <p14:sldId id="1226"/>
            <p14:sldId id="1227"/>
            <p14:sldId id="1228"/>
            <p14:sldId id="1229"/>
            <p14:sldId id="1230"/>
            <p14:sldId id="1231"/>
            <p14:sldId id="1232"/>
            <p14:sldId id="1235"/>
            <p14:sldId id="1236"/>
            <p14:sldId id="1237"/>
            <p14:sldId id="1241"/>
            <p14:sldId id="1240"/>
            <p14:sldId id="1193"/>
            <p14:sldId id="1242"/>
            <p14:sldId id="1243"/>
            <p14:sldId id="257"/>
            <p14:sldId id="1244"/>
            <p14:sldId id="1245"/>
            <p14:sldId id="1247"/>
            <p14:sldId id="1246"/>
            <p14:sldId id="1248"/>
            <p14:sldId id="1249"/>
            <p14:sldId id="1250"/>
            <p14:sldId id="1251"/>
            <p14:sldId id="1252"/>
            <p14:sldId id="1253"/>
            <p14:sldId id="1260"/>
            <p14:sldId id="1254"/>
            <p14:sldId id="1255"/>
            <p14:sldId id="1256"/>
            <p14:sldId id="1261"/>
            <p14:sldId id="1262"/>
            <p14:sldId id="1263"/>
            <p14:sldId id="1264"/>
            <p14:sldId id="1265"/>
            <p14:sldId id="1194"/>
            <p14:sldId id="1266"/>
            <p14:sldId id="1267"/>
            <p14:sldId id="1269"/>
            <p14:sldId id="1268"/>
            <p14:sldId id="1271"/>
            <p14:sldId id="1270"/>
            <p14:sldId id="1272"/>
            <p14:sldId id="1273"/>
            <p14:sldId id="1274"/>
            <p14:sldId id="1275"/>
            <p14:sldId id="1276"/>
            <p14:sldId id="1179"/>
            <p14:sldId id="1278"/>
            <p14:sldId id="1282"/>
            <p14:sldId id="1283"/>
            <p14:sldId id="1284"/>
            <p14:sldId id="1285"/>
            <p14:sldId id="1286"/>
            <p14:sldId id="1291"/>
            <p14:sldId id="1289"/>
            <p14:sldId id="1292"/>
            <p14:sldId id="1287"/>
            <p14:sldId id="1288"/>
            <p14:sldId id="1293"/>
            <p14:sldId id="1290"/>
            <p14:sldId id="1294"/>
            <p14:sldId id="1295"/>
            <p14:sldId id="1296"/>
            <p14:sldId id="1297"/>
            <p14:sldId id="1298"/>
            <p14:sldId id="1299"/>
            <p14:sldId id="1300"/>
            <p14:sldId id="1301"/>
            <p14:sldId id="1302"/>
            <p14:sldId id="1303"/>
            <p14:sldId id="1304"/>
            <p14:sldId id="1305"/>
            <p14:sldId id="1306"/>
            <p14:sldId id="1279"/>
            <p14:sldId id="1307"/>
            <p14:sldId id="1309"/>
            <p14:sldId id="1310"/>
            <p14:sldId id="1311"/>
            <p14:sldId id="1313"/>
            <p14:sldId id="1314"/>
            <p14:sldId id="1315"/>
            <p14:sldId id="1316"/>
            <p14:sldId id="1317"/>
            <p14:sldId id="1318"/>
            <p14:sldId id="1280"/>
            <p14:sldId id="1319"/>
            <p14:sldId id="1320"/>
            <p14:sldId id="1321"/>
            <p14:sldId id="1323"/>
            <p14:sldId id="1324"/>
            <p14:sldId id="1325"/>
            <p14:sldId id="1326"/>
            <p14:sldId id="1327"/>
            <p14:sldId id="1322"/>
            <p14:sldId id="1332"/>
            <p14:sldId id="1328"/>
            <p14:sldId id="1333"/>
            <p14:sldId id="1329"/>
            <p14:sldId id="1330"/>
            <p14:sldId id="1331"/>
            <p14:sldId id="1334"/>
            <p14:sldId id="1340"/>
            <p14:sldId id="1341"/>
            <p14:sldId id="1335"/>
            <p14:sldId id="1336"/>
            <p14:sldId id="1342"/>
            <p14:sldId id="1337"/>
            <p14:sldId id="1338"/>
            <p14:sldId id="1339"/>
            <p14:sldId id="1281"/>
            <p14:sldId id="1343"/>
            <p14:sldId id="1344"/>
            <p14:sldId id="1345"/>
            <p14:sldId id="1346"/>
            <p14:sldId id="1347"/>
            <p14:sldId id="1348"/>
            <p14:sldId id="1349"/>
            <p14:sldId id="1350"/>
            <p14:sldId id="1351"/>
            <p14:sldId id="1352"/>
            <p14:sldId id="1353"/>
            <p14:sldId id="1354"/>
            <p14:sldId id="1355"/>
            <p14:sldId id="1277"/>
            <p14:sldId id="1180"/>
            <p14:sldId id="1356"/>
            <p14:sldId id="1358"/>
            <p14:sldId id="1359"/>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7"/>
            <p14:sldId id="1380"/>
            <p14:sldId id="1384"/>
            <p14:sldId id="1385"/>
            <p14:sldId id="1386"/>
            <p14:sldId id="1381"/>
            <p14:sldId id="1382"/>
            <p14:sldId id="1383"/>
            <p14:sldId id="1388"/>
            <p14:sldId id="1357"/>
            <p14:sldId id="1389"/>
            <p14:sldId id="1390"/>
            <p14:sldId id="1391"/>
            <p14:sldId id="1392"/>
            <p14:sldId id="1393"/>
            <p14:sldId id="1394"/>
            <p14:sldId id="1395"/>
            <p14:sldId id="1396"/>
            <p14:sldId id="1397"/>
            <p14:sldId id="1403"/>
            <p14:sldId id="1398"/>
            <p14:sldId id="1399"/>
            <p14:sldId id="1400"/>
            <p14:sldId id="1401"/>
            <p14:sldId id="1402"/>
            <p14:sldId id="1404"/>
            <p14:sldId id="1405"/>
            <p14:sldId id="1406"/>
            <p14:sldId id="1407"/>
            <p14:sldId id="1408"/>
            <p14:sldId id="1409"/>
            <p14:sldId id="1410"/>
            <p14:sldId id="1411"/>
            <p14:sldId id="1412"/>
            <p14:sldId id="1413"/>
            <p14:sldId id="319"/>
            <p14:sldId id="1414"/>
            <p14:sldId id="1415"/>
            <p14:sldId id="1416"/>
            <p14:sldId id="1417"/>
            <p14:sldId id="273"/>
            <p14:sldId id="272"/>
            <p14:sldId id="263"/>
            <p14:sldId id="274"/>
            <p14:sldId id="275"/>
            <p14:sldId id="2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B"/>
    <a:srgbClr val="545555"/>
    <a:srgbClr val="555454"/>
    <a:srgbClr val="005BAA"/>
    <a:srgbClr val="00519C"/>
    <a:srgbClr val="004F9F"/>
    <a:srgbClr val="0070C0"/>
    <a:srgbClr val="FF70C0"/>
    <a:srgbClr val="005AAB"/>
    <a:srgbClr val="D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95642" autoAdjust="0"/>
  </p:normalViewPr>
  <p:slideViewPr>
    <p:cSldViewPr snapToGrid="0">
      <p:cViewPr varScale="1">
        <p:scale>
          <a:sx n="68" d="100"/>
          <a:sy n="68" d="100"/>
        </p:scale>
        <p:origin x="900" y="72"/>
      </p:cViewPr>
      <p:guideLst>
        <p:guide orient="horz" pos="2160"/>
        <p:guide pos="3840"/>
      </p:guideLst>
    </p:cSldViewPr>
  </p:slideViewPr>
  <p:outlineViewPr>
    <p:cViewPr>
      <p:scale>
        <a:sx n="33" d="100"/>
        <a:sy n="33" d="100"/>
      </p:scale>
      <p:origin x="0" y="762"/>
    </p:cViewPr>
  </p:outlineViewPr>
  <p:notesTextViewPr>
    <p:cViewPr>
      <p:scale>
        <a:sx n="3" d="2"/>
        <a:sy n="3" d="2"/>
      </p:scale>
      <p:origin x="0" y="0"/>
    </p:cViewPr>
  </p:notesTextViewPr>
  <p:sorterViewPr>
    <p:cViewPr>
      <p:scale>
        <a:sx n="66" d="100"/>
        <a:sy n="66" d="100"/>
      </p:scale>
      <p:origin x="0" y="-1204"/>
    </p:cViewPr>
  </p:sorterViewPr>
  <p:notesViewPr>
    <p:cSldViewPr snapToGrid="0">
      <p:cViewPr varScale="1">
        <p:scale>
          <a:sx n="60" d="100"/>
          <a:sy n="60" d="100"/>
        </p:scale>
        <p:origin x="2381" y="53"/>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97.xml"/><Relationship Id="rId21" Type="http://schemas.openxmlformats.org/officeDocument/2006/relationships/slide" Target="slides/slide1.xml"/><Relationship Id="rId63" Type="http://schemas.openxmlformats.org/officeDocument/2006/relationships/slide" Target="slides/slide43.xml"/><Relationship Id="rId159" Type="http://schemas.openxmlformats.org/officeDocument/2006/relationships/slide" Target="slides/slide139.xml"/><Relationship Id="rId170" Type="http://schemas.openxmlformats.org/officeDocument/2006/relationships/slide" Target="slides/slide150.xml"/><Relationship Id="rId226" Type="http://schemas.openxmlformats.org/officeDocument/2006/relationships/slide" Target="slides/slide206.xml"/><Relationship Id="rId268" Type="http://schemas.openxmlformats.org/officeDocument/2006/relationships/slide" Target="slides/slide248.xml"/><Relationship Id="rId32" Type="http://schemas.openxmlformats.org/officeDocument/2006/relationships/slide" Target="slides/slide12.xml"/><Relationship Id="rId74" Type="http://schemas.openxmlformats.org/officeDocument/2006/relationships/slide" Target="slides/slide54.xml"/><Relationship Id="rId128" Type="http://schemas.openxmlformats.org/officeDocument/2006/relationships/slide" Target="slides/slide108.xml"/><Relationship Id="rId5" Type="http://schemas.openxmlformats.org/officeDocument/2006/relationships/slideMaster" Target="slideMasters/slideMaster2.xml"/><Relationship Id="rId181" Type="http://schemas.openxmlformats.org/officeDocument/2006/relationships/slide" Target="slides/slide161.xml"/><Relationship Id="rId237" Type="http://schemas.openxmlformats.org/officeDocument/2006/relationships/slide" Target="slides/slide217.xml"/><Relationship Id="rId279" Type="http://schemas.openxmlformats.org/officeDocument/2006/relationships/viewProps" Target="viewProps.xml"/><Relationship Id="rId22" Type="http://schemas.openxmlformats.org/officeDocument/2006/relationships/slide" Target="slides/slide2.xml"/><Relationship Id="rId43" Type="http://schemas.openxmlformats.org/officeDocument/2006/relationships/slide" Target="slides/slide23.xml"/><Relationship Id="rId64" Type="http://schemas.openxmlformats.org/officeDocument/2006/relationships/slide" Target="slides/slide44.xml"/><Relationship Id="rId118" Type="http://schemas.openxmlformats.org/officeDocument/2006/relationships/slide" Target="slides/slide98.xml"/><Relationship Id="rId139" Type="http://schemas.openxmlformats.org/officeDocument/2006/relationships/slide" Target="slides/slide119.xml"/><Relationship Id="rId85" Type="http://schemas.openxmlformats.org/officeDocument/2006/relationships/slide" Target="slides/slide65.xml"/><Relationship Id="rId150" Type="http://schemas.openxmlformats.org/officeDocument/2006/relationships/slide" Target="slides/slide130.xml"/><Relationship Id="rId171" Type="http://schemas.openxmlformats.org/officeDocument/2006/relationships/slide" Target="slides/slide151.xml"/><Relationship Id="rId192" Type="http://schemas.openxmlformats.org/officeDocument/2006/relationships/slide" Target="slides/slide172.xml"/><Relationship Id="rId206" Type="http://schemas.openxmlformats.org/officeDocument/2006/relationships/slide" Target="slides/slide186.xml"/><Relationship Id="rId227" Type="http://schemas.openxmlformats.org/officeDocument/2006/relationships/slide" Target="slides/slide207.xml"/><Relationship Id="rId248" Type="http://schemas.openxmlformats.org/officeDocument/2006/relationships/slide" Target="slides/slide228.xml"/><Relationship Id="rId269" Type="http://schemas.openxmlformats.org/officeDocument/2006/relationships/slide" Target="slides/slide249.xml"/><Relationship Id="rId12" Type="http://schemas.openxmlformats.org/officeDocument/2006/relationships/slideMaster" Target="slideMasters/slideMaster9.xml"/><Relationship Id="rId33" Type="http://schemas.openxmlformats.org/officeDocument/2006/relationships/slide" Target="slides/slide13.xml"/><Relationship Id="rId108" Type="http://schemas.openxmlformats.org/officeDocument/2006/relationships/slide" Target="slides/slide88.xml"/><Relationship Id="rId129" Type="http://schemas.openxmlformats.org/officeDocument/2006/relationships/slide" Target="slides/slide109.xml"/><Relationship Id="rId280" Type="http://schemas.openxmlformats.org/officeDocument/2006/relationships/theme" Target="theme/theme1.xml"/><Relationship Id="rId54" Type="http://schemas.openxmlformats.org/officeDocument/2006/relationships/slide" Target="slides/slide34.xml"/><Relationship Id="rId75" Type="http://schemas.openxmlformats.org/officeDocument/2006/relationships/slide" Target="slides/slide55.xml"/><Relationship Id="rId96" Type="http://schemas.openxmlformats.org/officeDocument/2006/relationships/slide" Target="slides/slide76.xml"/><Relationship Id="rId140" Type="http://schemas.openxmlformats.org/officeDocument/2006/relationships/slide" Target="slides/slide120.xml"/><Relationship Id="rId161" Type="http://schemas.openxmlformats.org/officeDocument/2006/relationships/slide" Target="slides/slide141.xml"/><Relationship Id="rId182" Type="http://schemas.openxmlformats.org/officeDocument/2006/relationships/slide" Target="slides/slide162.xml"/><Relationship Id="rId217" Type="http://schemas.openxmlformats.org/officeDocument/2006/relationships/slide" Target="slides/slide197.xml"/><Relationship Id="rId6" Type="http://schemas.openxmlformats.org/officeDocument/2006/relationships/slideMaster" Target="slideMasters/slideMaster3.xml"/><Relationship Id="rId238" Type="http://schemas.openxmlformats.org/officeDocument/2006/relationships/slide" Target="slides/slide218.xml"/><Relationship Id="rId259" Type="http://schemas.openxmlformats.org/officeDocument/2006/relationships/slide" Target="slides/slide239.xml"/><Relationship Id="rId23" Type="http://schemas.openxmlformats.org/officeDocument/2006/relationships/slide" Target="slides/slide3.xml"/><Relationship Id="rId119" Type="http://schemas.openxmlformats.org/officeDocument/2006/relationships/slide" Target="slides/slide99.xml"/><Relationship Id="rId270" Type="http://schemas.openxmlformats.org/officeDocument/2006/relationships/slide" Target="slides/slide250.xml"/><Relationship Id="rId44" Type="http://schemas.openxmlformats.org/officeDocument/2006/relationships/slide" Target="slides/slide24.xml"/><Relationship Id="rId65" Type="http://schemas.openxmlformats.org/officeDocument/2006/relationships/slide" Target="slides/slide45.xml"/><Relationship Id="rId86" Type="http://schemas.openxmlformats.org/officeDocument/2006/relationships/slide" Target="slides/slide66.xml"/><Relationship Id="rId130" Type="http://schemas.openxmlformats.org/officeDocument/2006/relationships/slide" Target="slides/slide110.xml"/><Relationship Id="rId151" Type="http://schemas.openxmlformats.org/officeDocument/2006/relationships/slide" Target="slides/slide131.xml"/><Relationship Id="rId172" Type="http://schemas.openxmlformats.org/officeDocument/2006/relationships/slide" Target="slides/slide152.xml"/><Relationship Id="rId193" Type="http://schemas.openxmlformats.org/officeDocument/2006/relationships/slide" Target="slides/slide173.xml"/><Relationship Id="rId207" Type="http://schemas.openxmlformats.org/officeDocument/2006/relationships/slide" Target="slides/slide187.xml"/><Relationship Id="rId228" Type="http://schemas.openxmlformats.org/officeDocument/2006/relationships/slide" Target="slides/slide208.xml"/><Relationship Id="rId249" Type="http://schemas.openxmlformats.org/officeDocument/2006/relationships/slide" Target="slides/slide229.xml"/><Relationship Id="rId13" Type="http://schemas.openxmlformats.org/officeDocument/2006/relationships/slideMaster" Target="slideMasters/slideMaster10.xml"/><Relationship Id="rId109" Type="http://schemas.openxmlformats.org/officeDocument/2006/relationships/slide" Target="slides/slide89.xml"/><Relationship Id="rId260" Type="http://schemas.openxmlformats.org/officeDocument/2006/relationships/slide" Target="slides/slide240.xml"/><Relationship Id="rId281" Type="http://schemas.openxmlformats.org/officeDocument/2006/relationships/tableStyles" Target="tableStyles.xml"/><Relationship Id="rId34" Type="http://schemas.openxmlformats.org/officeDocument/2006/relationships/slide" Target="slides/slide14.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20" Type="http://schemas.openxmlformats.org/officeDocument/2006/relationships/slide" Target="slides/slide100.xml"/><Relationship Id="rId141" Type="http://schemas.openxmlformats.org/officeDocument/2006/relationships/slide" Target="slides/slide121.xml"/><Relationship Id="rId7" Type="http://schemas.openxmlformats.org/officeDocument/2006/relationships/slideMaster" Target="slideMasters/slideMaster4.xml"/><Relationship Id="rId162" Type="http://schemas.openxmlformats.org/officeDocument/2006/relationships/slide" Target="slides/slide142.xml"/><Relationship Id="rId183" Type="http://schemas.openxmlformats.org/officeDocument/2006/relationships/slide" Target="slides/slide163.xml"/><Relationship Id="rId218" Type="http://schemas.openxmlformats.org/officeDocument/2006/relationships/slide" Target="slides/slide198.xml"/><Relationship Id="rId239" Type="http://schemas.openxmlformats.org/officeDocument/2006/relationships/slide" Target="slides/slide219.xml"/><Relationship Id="rId250" Type="http://schemas.openxmlformats.org/officeDocument/2006/relationships/slide" Target="slides/slide230.xml"/><Relationship Id="rId271" Type="http://schemas.openxmlformats.org/officeDocument/2006/relationships/slide" Target="slides/slide251.xml"/><Relationship Id="rId24" Type="http://schemas.openxmlformats.org/officeDocument/2006/relationships/slide" Target="slides/slide4.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31" Type="http://schemas.openxmlformats.org/officeDocument/2006/relationships/slide" Target="slides/slide111.xml"/><Relationship Id="rId152" Type="http://schemas.openxmlformats.org/officeDocument/2006/relationships/slide" Target="slides/slide132.xml"/><Relationship Id="rId173" Type="http://schemas.openxmlformats.org/officeDocument/2006/relationships/slide" Target="slides/slide153.xml"/><Relationship Id="rId194" Type="http://schemas.openxmlformats.org/officeDocument/2006/relationships/slide" Target="slides/slide174.xml"/><Relationship Id="rId208" Type="http://schemas.openxmlformats.org/officeDocument/2006/relationships/slide" Target="slides/slide188.xml"/><Relationship Id="rId229" Type="http://schemas.openxmlformats.org/officeDocument/2006/relationships/slide" Target="slides/slide209.xml"/><Relationship Id="rId240" Type="http://schemas.openxmlformats.org/officeDocument/2006/relationships/slide" Target="slides/slide220.xml"/><Relationship Id="rId261" Type="http://schemas.openxmlformats.org/officeDocument/2006/relationships/slide" Target="slides/slide241.xml"/><Relationship Id="rId14" Type="http://schemas.openxmlformats.org/officeDocument/2006/relationships/slideMaster" Target="slideMasters/slideMaster11.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8" Type="http://schemas.openxmlformats.org/officeDocument/2006/relationships/slideMaster" Target="slideMasters/slideMaster5.xml"/><Relationship Id="rId98" Type="http://schemas.openxmlformats.org/officeDocument/2006/relationships/slide" Target="slides/slide78.xml"/><Relationship Id="rId121" Type="http://schemas.openxmlformats.org/officeDocument/2006/relationships/slide" Target="slides/slide101.xml"/><Relationship Id="rId142" Type="http://schemas.openxmlformats.org/officeDocument/2006/relationships/slide" Target="slides/slide122.xml"/><Relationship Id="rId163" Type="http://schemas.openxmlformats.org/officeDocument/2006/relationships/slide" Target="slides/slide143.xml"/><Relationship Id="rId184" Type="http://schemas.openxmlformats.org/officeDocument/2006/relationships/slide" Target="slides/slide164.xml"/><Relationship Id="rId219" Type="http://schemas.openxmlformats.org/officeDocument/2006/relationships/slide" Target="slides/slide199.xml"/><Relationship Id="rId230" Type="http://schemas.openxmlformats.org/officeDocument/2006/relationships/slide" Target="slides/slide210.xml"/><Relationship Id="rId251" Type="http://schemas.openxmlformats.org/officeDocument/2006/relationships/slide" Target="slides/slide231.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272" Type="http://schemas.openxmlformats.org/officeDocument/2006/relationships/slide" Target="slides/slide252.xml"/><Relationship Id="rId88" Type="http://schemas.openxmlformats.org/officeDocument/2006/relationships/slide" Target="slides/slide68.xml"/><Relationship Id="rId111" Type="http://schemas.openxmlformats.org/officeDocument/2006/relationships/slide" Target="slides/slide91.xml"/><Relationship Id="rId132" Type="http://schemas.openxmlformats.org/officeDocument/2006/relationships/slide" Target="slides/slide112.xml"/><Relationship Id="rId153" Type="http://schemas.openxmlformats.org/officeDocument/2006/relationships/slide" Target="slides/slide133.xml"/><Relationship Id="rId174" Type="http://schemas.openxmlformats.org/officeDocument/2006/relationships/slide" Target="slides/slide154.xml"/><Relationship Id="rId195" Type="http://schemas.openxmlformats.org/officeDocument/2006/relationships/slide" Target="slides/slide175.xml"/><Relationship Id="rId209" Type="http://schemas.openxmlformats.org/officeDocument/2006/relationships/slide" Target="slides/slide189.xml"/><Relationship Id="rId220" Type="http://schemas.openxmlformats.org/officeDocument/2006/relationships/slide" Target="slides/slide200.xml"/><Relationship Id="rId241" Type="http://schemas.openxmlformats.org/officeDocument/2006/relationships/slide" Target="slides/slide221.xml"/><Relationship Id="rId15" Type="http://schemas.openxmlformats.org/officeDocument/2006/relationships/slideMaster" Target="slideMasters/slideMaster12.xml"/><Relationship Id="rId36" Type="http://schemas.openxmlformats.org/officeDocument/2006/relationships/slide" Target="slides/slide16.xml"/><Relationship Id="rId57" Type="http://schemas.openxmlformats.org/officeDocument/2006/relationships/slide" Target="slides/slide37.xml"/><Relationship Id="rId262" Type="http://schemas.openxmlformats.org/officeDocument/2006/relationships/slide" Target="slides/slide242.xml"/><Relationship Id="rId78" Type="http://schemas.openxmlformats.org/officeDocument/2006/relationships/slide" Target="slides/slide58.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slide" Target="slides/slide102.xml"/><Relationship Id="rId143" Type="http://schemas.openxmlformats.org/officeDocument/2006/relationships/slide" Target="slides/slide123.xml"/><Relationship Id="rId164" Type="http://schemas.openxmlformats.org/officeDocument/2006/relationships/slide" Target="slides/slide144.xml"/><Relationship Id="rId185" Type="http://schemas.openxmlformats.org/officeDocument/2006/relationships/slide" Target="slides/slide165.xml"/><Relationship Id="rId9" Type="http://schemas.openxmlformats.org/officeDocument/2006/relationships/slideMaster" Target="slideMasters/slideMaster6.xml"/><Relationship Id="rId210" Type="http://schemas.openxmlformats.org/officeDocument/2006/relationships/slide" Target="slides/slide190.xml"/><Relationship Id="rId26" Type="http://schemas.openxmlformats.org/officeDocument/2006/relationships/slide" Target="slides/slide6.xml"/><Relationship Id="rId231" Type="http://schemas.openxmlformats.org/officeDocument/2006/relationships/slide" Target="slides/slide211.xml"/><Relationship Id="rId252" Type="http://schemas.openxmlformats.org/officeDocument/2006/relationships/slide" Target="slides/slide232.xml"/><Relationship Id="rId273" Type="http://schemas.openxmlformats.org/officeDocument/2006/relationships/slide" Target="slides/slide253.xml"/><Relationship Id="rId47" Type="http://schemas.openxmlformats.org/officeDocument/2006/relationships/slide" Target="slides/slide27.xml"/><Relationship Id="rId68" Type="http://schemas.openxmlformats.org/officeDocument/2006/relationships/slide" Target="slides/slide48.xml"/><Relationship Id="rId89" Type="http://schemas.openxmlformats.org/officeDocument/2006/relationships/slide" Target="slides/slide69.xml"/><Relationship Id="rId112" Type="http://schemas.openxmlformats.org/officeDocument/2006/relationships/slide" Target="slides/slide92.xml"/><Relationship Id="rId133" Type="http://schemas.openxmlformats.org/officeDocument/2006/relationships/slide" Target="slides/slide113.xml"/><Relationship Id="rId154" Type="http://schemas.openxmlformats.org/officeDocument/2006/relationships/slide" Target="slides/slide134.xml"/><Relationship Id="rId175" Type="http://schemas.openxmlformats.org/officeDocument/2006/relationships/slide" Target="slides/slide155.xml"/><Relationship Id="rId196" Type="http://schemas.openxmlformats.org/officeDocument/2006/relationships/slide" Target="slides/slide176.xml"/><Relationship Id="rId200" Type="http://schemas.openxmlformats.org/officeDocument/2006/relationships/slide" Target="slides/slide180.xml"/><Relationship Id="rId16" Type="http://schemas.openxmlformats.org/officeDocument/2006/relationships/slideMaster" Target="slideMasters/slideMaster13.xml"/><Relationship Id="rId221" Type="http://schemas.openxmlformats.org/officeDocument/2006/relationships/slide" Target="slides/slide201.xml"/><Relationship Id="rId242" Type="http://schemas.openxmlformats.org/officeDocument/2006/relationships/slide" Target="slides/slide222.xml"/><Relationship Id="rId263" Type="http://schemas.openxmlformats.org/officeDocument/2006/relationships/slide" Target="slides/slide243.xml"/><Relationship Id="rId37" Type="http://schemas.openxmlformats.org/officeDocument/2006/relationships/slide" Target="slides/slide17.xml"/><Relationship Id="rId58" Type="http://schemas.openxmlformats.org/officeDocument/2006/relationships/slide" Target="slides/slide38.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slide" Target="slides/slide103.xml"/><Relationship Id="rId144" Type="http://schemas.openxmlformats.org/officeDocument/2006/relationships/slide" Target="slides/slide124.xml"/><Relationship Id="rId90" Type="http://schemas.openxmlformats.org/officeDocument/2006/relationships/slide" Target="slides/slide70.xml"/><Relationship Id="rId165" Type="http://schemas.openxmlformats.org/officeDocument/2006/relationships/slide" Target="slides/slide145.xml"/><Relationship Id="rId186" Type="http://schemas.openxmlformats.org/officeDocument/2006/relationships/slide" Target="slides/slide166.xml"/><Relationship Id="rId211" Type="http://schemas.openxmlformats.org/officeDocument/2006/relationships/slide" Target="slides/slide191.xml"/><Relationship Id="rId232" Type="http://schemas.openxmlformats.org/officeDocument/2006/relationships/slide" Target="slides/slide212.xml"/><Relationship Id="rId253" Type="http://schemas.openxmlformats.org/officeDocument/2006/relationships/slide" Target="slides/slide233.xml"/><Relationship Id="rId274" Type="http://schemas.openxmlformats.org/officeDocument/2006/relationships/slide" Target="slides/slide254.xml"/><Relationship Id="rId27" Type="http://schemas.openxmlformats.org/officeDocument/2006/relationships/slide" Target="slides/slide7.xml"/><Relationship Id="rId48" Type="http://schemas.openxmlformats.org/officeDocument/2006/relationships/slide" Target="slides/slide28.xml"/><Relationship Id="rId69" Type="http://schemas.openxmlformats.org/officeDocument/2006/relationships/slide" Target="slides/slide49.xml"/><Relationship Id="rId113" Type="http://schemas.openxmlformats.org/officeDocument/2006/relationships/slide" Target="slides/slide93.xml"/><Relationship Id="rId134" Type="http://schemas.openxmlformats.org/officeDocument/2006/relationships/slide" Target="slides/slide114.xml"/><Relationship Id="rId80" Type="http://schemas.openxmlformats.org/officeDocument/2006/relationships/slide" Target="slides/slide60.xml"/><Relationship Id="rId155" Type="http://schemas.openxmlformats.org/officeDocument/2006/relationships/slide" Target="slides/slide135.xml"/><Relationship Id="rId176" Type="http://schemas.openxmlformats.org/officeDocument/2006/relationships/slide" Target="slides/slide156.xml"/><Relationship Id="rId197" Type="http://schemas.openxmlformats.org/officeDocument/2006/relationships/slide" Target="slides/slide177.xml"/><Relationship Id="rId201" Type="http://schemas.openxmlformats.org/officeDocument/2006/relationships/slide" Target="slides/slide181.xml"/><Relationship Id="rId222" Type="http://schemas.openxmlformats.org/officeDocument/2006/relationships/slide" Target="slides/slide202.xml"/><Relationship Id="rId243" Type="http://schemas.openxmlformats.org/officeDocument/2006/relationships/slide" Target="slides/slide223.xml"/><Relationship Id="rId264" Type="http://schemas.openxmlformats.org/officeDocument/2006/relationships/slide" Target="slides/slide244.xml"/><Relationship Id="rId17" Type="http://schemas.openxmlformats.org/officeDocument/2006/relationships/slideMaster" Target="slideMasters/slideMaster14.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24" Type="http://schemas.openxmlformats.org/officeDocument/2006/relationships/slide" Target="slides/slide104.xml"/><Relationship Id="rId70" Type="http://schemas.openxmlformats.org/officeDocument/2006/relationships/slide" Target="slides/slide50.xml"/><Relationship Id="rId91" Type="http://schemas.openxmlformats.org/officeDocument/2006/relationships/slide" Target="slides/slide71.xml"/><Relationship Id="rId145" Type="http://schemas.openxmlformats.org/officeDocument/2006/relationships/slide" Target="slides/slide125.xml"/><Relationship Id="rId166" Type="http://schemas.openxmlformats.org/officeDocument/2006/relationships/slide" Target="slides/slide146.xml"/><Relationship Id="rId187" Type="http://schemas.openxmlformats.org/officeDocument/2006/relationships/slide" Target="slides/slide167.xml"/><Relationship Id="rId1" Type="http://schemas.openxmlformats.org/officeDocument/2006/relationships/customXml" Target="../customXml/item1.xml"/><Relationship Id="rId212" Type="http://schemas.openxmlformats.org/officeDocument/2006/relationships/slide" Target="slides/slide192.xml"/><Relationship Id="rId233" Type="http://schemas.openxmlformats.org/officeDocument/2006/relationships/slide" Target="slides/slide213.xml"/><Relationship Id="rId254" Type="http://schemas.openxmlformats.org/officeDocument/2006/relationships/slide" Target="slides/slide234.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275" Type="http://schemas.openxmlformats.org/officeDocument/2006/relationships/slide" Target="slides/slide255.xml"/><Relationship Id="rId60" Type="http://schemas.openxmlformats.org/officeDocument/2006/relationships/slide" Target="slides/slide40.xml"/><Relationship Id="rId81" Type="http://schemas.openxmlformats.org/officeDocument/2006/relationships/slide" Target="slides/slide61.xml"/><Relationship Id="rId135" Type="http://schemas.openxmlformats.org/officeDocument/2006/relationships/slide" Target="slides/slide115.xml"/><Relationship Id="rId156" Type="http://schemas.openxmlformats.org/officeDocument/2006/relationships/slide" Target="slides/slide136.xml"/><Relationship Id="rId177" Type="http://schemas.openxmlformats.org/officeDocument/2006/relationships/slide" Target="slides/slide157.xml"/><Relationship Id="rId198" Type="http://schemas.openxmlformats.org/officeDocument/2006/relationships/slide" Target="slides/slide178.xml"/><Relationship Id="rId202" Type="http://schemas.openxmlformats.org/officeDocument/2006/relationships/slide" Target="slides/slide182.xml"/><Relationship Id="rId223" Type="http://schemas.openxmlformats.org/officeDocument/2006/relationships/slide" Target="slides/slide203.xml"/><Relationship Id="rId244" Type="http://schemas.openxmlformats.org/officeDocument/2006/relationships/slide" Target="slides/slide224.xml"/><Relationship Id="rId18" Type="http://schemas.openxmlformats.org/officeDocument/2006/relationships/slideMaster" Target="slideMasters/slideMaster15.xml"/><Relationship Id="rId39" Type="http://schemas.openxmlformats.org/officeDocument/2006/relationships/slide" Target="slides/slide19.xml"/><Relationship Id="rId265" Type="http://schemas.openxmlformats.org/officeDocument/2006/relationships/slide" Target="slides/slide245.xml"/><Relationship Id="rId50" Type="http://schemas.openxmlformats.org/officeDocument/2006/relationships/slide" Target="slides/slide30.xml"/><Relationship Id="rId104" Type="http://schemas.openxmlformats.org/officeDocument/2006/relationships/slide" Target="slides/slide84.xml"/><Relationship Id="rId125" Type="http://schemas.openxmlformats.org/officeDocument/2006/relationships/slide" Target="slides/slide105.xml"/><Relationship Id="rId146" Type="http://schemas.openxmlformats.org/officeDocument/2006/relationships/slide" Target="slides/slide126.xml"/><Relationship Id="rId167" Type="http://schemas.openxmlformats.org/officeDocument/2006/relationships/slide" Target="slides/slide147.xml"/><Relationship Id="rId188" Type="http://schemas.openxmlformats.org/officeDocument/2006/relationships/slide" Target="slides/slide168.xml"/><Relationship Id="rId71" Type="http://schemas.openxmlformats.org/officeDocument/2006/relationships/slide" Target="slides/slide51.xml"/><Relationship Id="rId92" Type="http://schemas.openxmlformats.org/officeDocument/2006/relationships/slide" Target="slides/slide72.xml"/><Relationship Id="rId213" Type="http://schemas.openxmlformats.org/officeDocument/2006/relationships/slide" Target="slides/slide193.xml"/><Relationship Id="rId234" Type="http://schemas.openxmlformats.org/officeDocument/2006/relationships/slide" Target="slides/slide214.xml"/><Relationship Id="rId2" Type="http://schemas.openxmlformats.org/officeDocument/2006/relationships/customXml" Target="../customXml/item2.xml"/><Relationship Id="rId29" Type="http://schemas.openxmlformats.org/officeDocument/2006/relationships/slide" Target="slides/slide9.xml"/><Relationship Id="rId255" Type="http://schemas.openxmlformats.org/officeDocument/2006/relationships/slide" Target="slides/slide235.xml"/><Relationship Id="rId276" Type="http://schemas.openxmlformats.org/officeDocument/2006/relationships/notesMaster" Target="notesMasters/notesMaster1.xml"/><Relationship Id="rId40" Type="http://schemas.openxmlformats.org/officeDocument/2006/relationships/slide" Target="slides/slide20.xml"/><Relationship Id="rId115" Type="http://schemas.openxmlformats.org/officeDocument/2006/relationships/slide" Target="slides/slide95.xml"/><Relationship Id="rId136" Type="http://schemas.openxmlformats.org/officeDocument/2006/relationships/slide" Target="slides/slide116.xml"/><Relationship Id="rId157" Type="http://schemas.openxmlformats.org/officeDocument/2006/relationships/slide" Target="slides/slide137.xml"/><Relationship Id="rId178" Type="http://schemas.openxmlformats.org/officeDocument/2006/relationships/slide" Target="slides/slide158.xml"/><Relationship Id="rId61" Type="http://schemas.openxmlformats.org/officeDocument/2006/relationships/slide" Target="slides/slide41.xml"/><Relationship Id="rId82" Type="http://schemas.openxmlformats.org/officeDocument/2006/relationships/slide" Target="slides/slide62.xml"/><Relationship Id="rId199" Type="http://schemas.openxmlformats.org/officeDocument/2006/relationships/slide" Target="slides/slide179.xml"/><Relationship Id="rId203" Type="http://schemas.openxmlformats.org/officeDocument/2006/relationships/slide" Target="slides/slide183.xml"/><Relationship Id="rId19" Type="http://schemas.openxmlformats.org/officeDocument/2006/relationships/slideMaster" Target="slideMasters/slideMaster16.xml"/><Relationship Id="rId224" Type="http://schemas.openxmlformats.org/officeDocument/2006/relationships/slide" Target="slides/slide204.xml"/><Relationship Id="rId245" Type="http://schemas.openxmlformats.org/officeDocument/2006/relationships/slide" Target="slides/slide225.xml"/><Relationship Id="rId266" Type="http://schemas.openxmlformats.org/officeDocument/2006/relationships/slide" Target="slides/slide246.xml"/><Relationship Id="rId30" Type="http://schemas.openxmlformats.org/officeDocument/2006/relationships/slide" Target="slides/slide10.xml"/><Relationship Id="rId105" Type="http://schemas.openxmlformats.org/officeDocument/2006/relationships/slide" Target="slides/slide85.xml"/><Relationship Id="rId126" Type="http://schemas.openxmlformats.org/officeDocument/2006/relationships/slide" Target="slides/slide106.xml"/><Relationship Id="rId147" Type="http://schemas.openxmlformats.org/officeDocument/2006/relationships/slide" Target="slides/slide127.xml"/><Relationship Id="rId168" Type="http://schemas.openxmlformats.org/officeDocument/2006/relationships/slide" Target="slides/slide14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189" Type="http://schemas.openxmlformats.org/officeDocument/2006/relationships/slide" Target="slides/slide169.xml"/><Relationship Id="rId3" Type="http://schemas.openxmlformats.org/officeDocument/2006/relationships/customXml" Target="../customXml/item3.xml"/><Relationship Id="rId214" Type="http://schemas.openxmlformats.org/officeDocument/2006/relationships/slide" Target="slides/slide194.xml"/><Relationship Id="rId235" Type="http://schemas.openxmlformats.org/officeDocument/2006/relationships/slide" Target="slides/slide215.xml"/><Relationship Id="rId256" Type="http://schemas.openxmlformats.org/officeDocument/2006/relationships/slide" Target="slides/slide236.xml"/><Relationship Id="rId277" Type="http://schemas.openxmlformats.org/officeDocument/2006/relationships/handoutMaster" Target="handoutMasters/handoutMaster1.xml"/><Relationship Id="rId116" Type="http://schemas.openxmlformats.org/officeDocument/2006/relationships/slide" Target="slides/slide96.xml"/><Relationship Id="rId137" Type="http://schemas.openxmlformats.org/officeDocument/2006/relationships/slide" Target="slides/slide117.xml"/><Relationship Id="rId158" Type="http://schemas.openxmlformats.org/officeDocument/2006/relationships/slide" Target="slides/slide138.xml"/><Relationship Id="rId20" Type="http://schemas.openxmlformats.org/officeDocument/2006/relationships/slideMaster" Target="slideMasters/slideMaster17.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179" Type="http://schemas.openxmlformats.org/officeDocument/2006/relationships/slide" Target="slides/slide159.xml"/><Relationship Id="rId190" Type="http://schemas.openxmlformats.org/officeDocument/2006/relationships/slide" Target="slides/slide170.xml"/><Relationship Id="rId204" Type="http://schemas.openxmlformats.org/officeDocument/2006/relationships/slide" Target="slides/slide184.xml"/><Relationship Id="rId225" Type="http://schemas.openxmlformats.org/officeDocument/2006/relationships/slide" Target="slides/slide205.xml"/><Relationship Id="rId246" Type="http://schemas.openxmlformats.org/officeDocument/2006/relationships/slide" Target="slides/slide226.xml"/><Relationship Id="rId267" Type="http://schemas.openxmlformats.org/officeDocument/2006/relationships/slide" Target="slides/slide247.xml"/><Relationship Id="rId106" Type="http://schemas.openxmlformats.org/officeDocument/2006/relationships/slide" Target="slides/slide86.xml"/><Relationship Id="rId127" Type="http://schemas.openxmlformats.org/officeDocument/2006/relationships/slide" Target="slides/slide107.xml"/><Relationship Id="rId10" Type="http://schemas.openxmlformats.org/officeDocument/2006/relationships/slideMaster" Target="slideMasters/slideMaster7.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94" Type="http://schemas.openxmlformats.org/officeDocument/2006/relationships/slide" Target="slides/slide74.xml"/><Relationship Id="rId148" Type="http://schemas.openxmlformats.org/officeDocument/2006/relationships/slide" Target="slides/slide128.xml"/><Relationship Id="rId169" Type="http://schemas.openxmlformats.org/officeDocument/2006/relationships/slide" Target="slides/slide149.xml"/><Relationship Id="rId4" Type="http://schemas.openxmlformats.org/officeDocument/2006/relationships/slideMaster" Target="slideMasters/slideMaster1.xml"/><Relationship Id="rId180" Type="http://schemas.openxmlformats.org/officeDocument/2006/relationships/slide" Target="slides/slide160.xml"/><Relationship Id="rId215" Type="http://schemas.openxmlformats.org/officeDocument/2006/relationships/slide" Target="slides/slide195.xml"/><Relationship Id="rId236" Type="http://schemas.openxmlformats.org/officeDocument/2006/relationships/slide" Target="slides/slide216.xml"/><Relationship Id="rId257" Type="http://schemas.openxmlformats.org/officeDocument/2006/relationships/slide" Target="slides/slide237.xml"/><Relationship Id="rId278" Type="http://schemas.openxmlformats.org/officeDocument/2006/relationships/presProps" Target="presProps.xml"/><Relationship Id="rId42" Type="http://schemas.openxmlformats.org/officeDocument/2006/relationships/slide" Target="slides/slide22.xml"/><Relationship Id="rId84" Type="http://schemas.openxmlformats.org/officeDocument/2006/relationships/slide" Target="slides/slide64.xml"/><Relationship Id="rId138" Type="http://schemas.openxmlformats.org/officeDocument/2006/relationships/slide" Target="slides/slide118.xml"/><Relationship Id="rId191" Type="http://schemas.openxmlformats.org/officeDocument/2006/relationships/slide" Target="slides/slide171.xml"/><Relationship Id="rId205" Type="http://schemas.openxmlformats.org/officeDocument/2006/relationships/slide" Target="slides/slide185.xml"/><Relationship Id="rId247" Type="http://schemas.openxmlformats.org/officeDocument/2006/relationships/slide" Target="slides/slide227.xml"/><Relationship Id="rId107" Type="http://schemas.openxmlformats.org/officeDocument/2006/relationships/slide" Target="slides/slide87.xml"/><Relationship Id="rId11" Type="http://schemas.openxmlformats.org/officeDocument/2006/relationships/slideMaster" Target="slideMasters/slideMaster8.xml"/><Relationship Id="rId53" Type="http://schemas.openxmlformats.org/officeDocument/2006/relationships/slide" Target="slides/slide33.xml"/><Relationship Id="rId149" Type="http://schemas.openxmlformats.org/officeDocument/2006/relationships/slide" Target="slides/slide129.xml"/><Relationship Id="rId95" Type="http://schemas.openxmlformats.org/officeDocument/2006/relationships/slide" Target="slides/slide75.xml"/><Relationship Id="rId160" Type="http://schemas.openxmlformats.org/officeDocument/2006/relationships/slide" Target="slides/slide140.xml"/><Relationship Id="rId216" Type="http://schemas.openxmlformats.org/officeDocument/2006/relationships/slide" Target="slides/slide196.xml"/><Relationship Id="rId258" Type="http://schemas.openxmlformats.org/officeDocument/2006/relationships/slide" Target="slides/slide238.xml"/></Relationships>
</file>

<file path=ppt/diagrams/_rels/data1.xml.rels><?xml version="1.0" encoding="UTF-8" standalone="yes"?>
<Relationships xmlns="http://schemas.openxmlformats.org/package/2006/relationships"><Relationship Id="rId1" Type="http://schemas.openxmlformats.org/officeDocument/2006/relationships/hyperlink" Target="mailto:virtual.learningteam@qa.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mailto:virtual.learningteam@qa.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E91-5DDF-40BF-8304-7D439F80E9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6C81B655-DE11-4D94-AA86-CDB94581204E}">
      <dgm:prSet custT="1"/>
      <dgm:spPr/>
      <dgm:t>
        <a:bodyPr/>
        <a:lstStyle/>
        <a:p>
          <a:r>
            <a:rPr lang="en-GB" sz="2000" dirty="0"/>
            <a:t>If </a:t>
          </a:r>
          <a:r>
            <a:rPr lang="en-GB" sz="2000" b="1" dirty="0"/>
            <a:t>I</a:t>
          </a:r>
          <a:r>
            <a:rPr lang="en-GB" sz="2000" dirty="0"/>
            <a:t> Disconnect</a:t>
          </a:r>
        </a:p>
      </dgm:t>
    </dgm:pt>
    <dgm:pt modelId="{21DF2766-CD90-419A-88EC-DC189E20DBD8}" type="parTrans" cxnId="{44DA40A9-02AA-4C8A-9DC9-23D7BAB2E02A}">
      <dgm:prSet/>
      <dgm:spPr/>
      <dgm:t>
        <a:bodyPr/>
        <a:lstStyle/>
        <a:p>
          <a:endParaRPr lang="en-GB" sz="1400"/>
        </a:p>
      </dgm:t>
    </dgm:pt>
    <dgm:pt modelId="{34165A07-7892-40BF-9289-3B16800CAD07}" type="sibTrans" cxnId="{44DA40A9-02AA-4C8A-9DC9-23D7BAB2E02A}">
      <dgm:prSet/>
      <dgm:spPr/>
      <dgm:t>
        <a:bodyPr/>
        <a:lstStyle/>
        <a:p>
          <a:endParaRPr lang="en-GB" sz="1400"/>
        </a:p>
      </dgm:t>
    </dgm:pt>
    <dgm:pt modelId="{196BC605-4F05-4FE8-9F3D-B2BD6613797E}">
      <dgm:prSet custT="1"/>
      <dgm:spPr/>
      <dgm:t>
        <a:bodyPr/>
        <a:lstStyle/>
        <a:p>
          <a:pPr>
            <a:lnSpc>
              <a:spcPct val="100000"/>
            </a:lnSpc>
            <a:spcAft>
              <a:spcPts val="600"/>
            </a:spcAft>
          </a:pPr>
          <a:r>
            <a:rPr lang="en-GB" sz="1600" dirty="0"/>
            <a:t>Please don’t leave the session</a:t>
          </a:r>
        </a:p>
      </dgm:t>
    </dgm:pt>
    <dgm:pt modelId="{BB070F23-ED46-4C1D-8BE6-5E487F930B27}" type="parTrans" cxnId="{7C707ED7-8062-49BF-BFEB-0E6766D5976F}">
      <dgm:prSet/>
      <dgm:spPr/>
      <dgm:t>
        <a:bodyPr/>
        <a:lstStyle/>
        <a:p>
          <a:endParaRPr lang="en-GB" sz="1400"/>
        </a:p>
      </dgm:t>
    </dgm:pt>
    <dgm:pt modelId="{C09F90BE-4169-4D0A-88A4-FE7703900FA1}" type="sibTrans" cxnId="{7C707ED7-8062-49BF-BFEB-0E6766D5976F}">
      <dgm:prSet/>
      <dgm:spPr/>
      <dgm:t>
        <a:bodyPr/>
        <a:lstStyle/>
        <a:p>
          <a:endParaRPr lang="en-GB" sz="1400"/>
        </a:p>
      </dgm:t>
    </dgm:pt>
    <dgm:pt modelId="{0370BE76-C1FF-44F8-B24E-B41EED97AA30}">
      <dgm:prSet custT="1"/>
      <dgm:spPr/>
      <dgm:t>
        <a:bodyPr/>
        <a:lstStyle/>
        <a:p>
          <a:r>
            <a:rPr lang="en-GB" sz="2000" dirty="0"/>
            <a:t>If </a:t>
          </a:r>
          <a:r>
            <a:rPr lang="en-GB" sz="2000" b="1" dirty="0"/>
            <a:t>you</a:t>
          </a:r>
          <a:r>
            <a:rPr lang="en-GB" sz="2000" dirty="0"/>
            <a:t> Disconnect</a:t>
          </a:r>
        </a:p>
      </dgm:t>
    </dgm:pt>
    <dgm:pt modelId="{846EA7B0-26A6-4787-9BE1-9CC1F1C7BB76}" type="parTrans" cxnId="{B954C028-2AE5-4B1E-91BA-476A5DDE3260}">
      <dgm:prSet/>
      <dgm:spPr/>
      <dgm:t>
        <a:bodyPr/>
        <a:lstStyle/>
        <a:p>
          <a:endParaRPr lang="en-GB" sz="1400"/>
        </a:p>
      </dgm:t>
    </dgm:pt>
    <dgm:pt modelId="{2B5FBF93-8E81-4E1E-B063-82B2F08493E3}" type="sibTrans" cxnId="{B954C028-2AE5-4B1E-91BA-476A5DDE3260}">
      <dgm:prSet/>
      <dgm:spPr/>
      <dgm:t>
        <a:bodyPr/>
        <a:lstStyle/>
        <a:p>
          <a:endParaRPr lang="en-GB" sz="1400"/>
        </a:p>
      </dgm:t>
    </dgm:pt>
    <dgm:pt modelId="{EF47DCA2-F377-4F6A-9095-388D34677072}">
      <dgm:prSet custT="1"/>
      <dgm:spPr/>
      <dgm:t>
        <a:bodyPr/>
        <a:lstStyle/>
        <a:p>
          <a:pPr>
            <a:lnSpc>
              <a:spcPct val="100000"/>
            </a:lnSpc>
            <a:spcAft>
              <a:spcPts val="600"/>
            </a:spcAft>
          </a:pPr>
          <a:r>
            <a:rPr lang="en-GB" sz="1600"/>
            <a:t>Re-join using your link</a:t>
          </a:r>
          <a:endParaRPr lang="en-GB" sz="1600" dirty="0"/>
        </a:p>
      </dgm:t>
    </dgm:pt>
    <dgm:pt modelId="{0B9A878F-B92B-4870-9702-2E83CDF81400}" type="parTrans" cxnId="{3726CD19-5F8E-4548-9790-0C047830EDAF}">
      <dgm:prSet/>
      <dgm:spPr/>
      <dgm:t>
        <a:bodyPr/>
        <a:lstStyle/>
        <a:p>
          <a:endParaRPr lang="en-GB" sz="1400"/>
        </a:p>
      </dgm:t>
    </dgm:pt>
    <dgm:pt modelId="{2C76DD8E-B458-49B0-B361-C3E0212CF226}" type="sibTrans" cxnId="{3726CD19-5F8E-4548-9790-0C047830EDAF}">
      <dgm:prSet/>
      <dgm:spPr/>
      <dgm:t>
        <a:bodyPr/>
        <a:lstStyle/>
        <a:p>
          <a:endParaRPr lang="en-GB" sz="1400"/>
        </a:p>
      </dgm:t>
    </dgm:pt>
    <dgm:pt modelId="{B5028F94-7F32-4405-A915-E9B977B39A47}">
      <dgm:prSet custT="1"/>
      <dgm:spPr/>
      <dgm:t>
        <a:bodyPr/>
        <a:lstStyle/>
        <a:p>
          <a:r>
            <a:rPr lang="en-GB" sz="2000" dirty="0"/>
            <a:t>Contact</a:t>
          </a:r>
        </a:p>
      </dgm:t>
    </dgm:pt>
    <dgm:pt modelId="{00E270D3-64CD-41ED-B83D-8F040315ACA2}" type="parTrans" cxnId="{ECFDCD9D-E6B7-44A9-B11B-1746CFECC3AB}">
      <dgm:prSet/>
      <dgm:spPr/>
      <dgm:t>
        <a:bodyPr/>
        <a:lstStyle/>
        <a:p>
          <a:endParaRPr lang="en-GB" sz="1400"/>
        </a:p>
      </dgm:t>
    </dgm:pt>
    <dgm:pt modelId="{FF5DBABB-1868-4333-B64C-BFA7C5167AAA}" type="sibTrans" cxnId="{ECFDCD9D-E6B7-44A9-B11B-1746CFECC3AB}">
      <dgm:prSet/>
      <dgm:spPr/>
      <dgm:t>
        <a:bodyPr/>
        <a:lstStyle/>
        <a:p>
          <a:endParaRPr lang="en-GB" sz="1400"/>
        </a:p>
      </dgm:t>
    </dgm:pt>
    <dgm:pt modelId="{F84C8919-7673-449F-8AB8-417992BC7266}">
      <dgm:prSet custT="1"/>
      <dgm:spPr/>
      <dgm:t>
        <a:bodyPr/>
        <a:lstStyle/>
        <a:p>
          <a:pPr>
            <a:lnSpc>
              <a:spcPct val="100000"/>
            </a:lnSpc>
            <a:spcAft>
              <a:spcPts val="600"/>
            </a:spcAft>
          </a:pPr>
          <a:r>
            <a:rPr lang="en-GB" sz="1600" b="1" dirty="0"/>
            <a:t>Chat link from your joining email</a:t>
          </a:r>
        </a:p>
      </dgm:t>
    </dgm:pt>
    <dgm:pt modelId="{EA0F06FD-32D3-4962-B7BA-A728D4F8AA03}" type="parTrans" cxnId="{9149C0AA-0713-4CF2-B5A5-A351B18873C4}">
      <dgm:prSet/>
      <dgm:spPr/>
      <dgm:t>
        <a:bodyPr/>
        <a:lstStyle/>
        <a:p>
          <a:endParaRPr lang="en-GB" sz="1400"/>
        </a:p>
      </dgm:t>
    </dgm:pt>
    <dgm:pt modelId="{759AAD91-A393-4031-85F9-86387425D171}" type="sibTrans" cxnId="{9149C0AA-0713-4CF2-B5A5-A351B18873C4}">
      <dgm:prSet/>
      <dgm:spPr/>
      <dgm:t>
        <a:bodyPr/>
        <a:lstStyle/>
        <a:p>
          <a:endParaRPr lang="en-GB" sz="1400"/>
        </a:p>
      </dgm:t>
    </dgm:pt>
    <dgm:pt modelId="{F0EC0AE1-1F02-4002-A811-FD7A9545F795}">
      <dgm:prSet custT="1"/>
      <dgm:spPr/>
      <dgm:t>
        <a:bodyPr/>
        <a:lstStyle/>
        <a:p>
          <a:pPr>
            <a:lnSpc>
              <a:spcPct val="100000"/>
            </a:lnSpc>
            <a:spcAft>
              <a:spcPts val="600"/>
            </a:spcAft>
          </a:pPr>
          <a:r>
            <a:rPr lang="en-GB" sz="1600" dirty="0"/>
            <a:t>0203 908 2376 </a:t>
          </a:r>
        </a:p>
      </dgm:t>
    </dgm:pt>
    <dgm:pt modelId="{E9C56815-7BC0-4C92-A297-17DE673A1B96}" type="parTrans" cxnId="{2FC44177-0B65-4E3D-8CEE-E10FC204417F}">
      <dgm:prSet/>
      <dgm:spPr/>
      <dgm:t>
        <a:bodyPr/>
        <a:lstStyle/>
        <a:p>
          <a:endParaRPr lang="en-GB" sz="1400"/>
        </a:p>
      </dgm:t>
    </dgm:pt>
    <dgm:pt modelId="{D5A31641-E771-4AEA-9F17-69E24021E0DB}" type="sibTrans" cxnId="{2FC44177-0B65-4E3D-8CEE-E10FC204417F}">
      <dgm:prSet/>
      <dgm:spPr/>
      <dgm:t>
        <a:bodyPr/>
        <a:lstStyle/>
        <a:p>
          <a:endParaRPr lang="en-GB" sz="1400"/>
        </a:p>
      </dgm:t>
    </dgm:pt>
    <dgm:pt modelId="{1125C97F-BF36-4400-924B-290405D7C944}">
      <dgm:prSet custT="1"/>
      <dgm:spPr/>
      <dgm:t>
        <a:bodyPr/>
        <a:lstStyle/>
        <a:p>
          <a:pPr>
            <a:lnSpc>
              <a:spcPct val="100000"/>
            </a:lnSpc>
            <a:spcAft>
              <a:spcPts val="600"/>
            </a:spcAft>
          </a:pPr>
          <a:r>
            <a:rPr lang="en-GB" sz="1600" noProof="0" dirty="0">
              <a:hlinkClick xmlns:r="http://schemas.openxmlformats.org/officeDocument/2006/relationships" r:id="rId1"/>
            </a:rPr>
            <a:t>virtual.learningteam@qa.com</a:t>
          </a:r>
          <a:endParaRPr lang="en-GB" sz="1600" dirty="0"/>
        </a:p>
      </dgm:t>
    </dgm:pt>
    <dgm:pt modelId="{8A54CADC-319E-42C2-95E8-B0893A8B5252}" type="parTrans" cxnId="{84DFA1F8-4209-4DB2-81DC-25EDF81D7CBB}">
      <dgm:prSet/>
      <dgm:spPr/>
      <dgm:t>
        <a:bodyPr/>
        <a:lstStyle/>
        <a:p>
          <a:endParaRPr lang="en-GB"/>
        </a:p>
      </dgm:t>
    </dgm:pt>
    <dgm:pt modelId="{7982F2CC-2CE1-4188-BB0B-571AC3B3E662}" type="sibTrans" cxnId="{84DFA1F8-4209-4DB2-81DC-25EDF81D7CBB}">
      <dgm:prSet/>
      <dgm:spPr/>
      <dgm:t>
        <a:bodyPr/>
        <a:lstStyle/>
        <a:p>
          <a:endParaRPr lang="en-GB"/>
        </a:p>
      </dgm:t>
    </dgm:pt>
    <dgm:pt modelId="{49F8B93A-60DE-4DDA-9FE3-E48F3CA1BF53}" type="pres">
      <dgm:prSet presAssocID="{2A64AE91-5DDF-40BF-8304-7D439F80E9F7}" presName="Name0" presStyleCnt="0">
        <dgm:presLayoutVars>
          <dgm:dir/>
          <dgm:animLvl val="lvl"/>
          <dgm:resizeHandles val="exact"/>
        </dgm:presLayoutVars>
      </dgm:prSet>
      <dgm:spPr/>
    </dgm:pt>
    <dgm:pt modelId="{FB7BF2DE-18F6-4C36-8F94-9301A8CEF612}" type="pres">
      <dgm:prSet presAssocID="{6C81B655-DE11-4D94-AA86-CDB94581204E}" presName="linNode" presStyleCnt="0"/>
      <dgm:spPr/>
    </dgm:pt>
    <dgm:pt modelId="{4D7E2065-1616-435B-AF57-F68E00529AE3}" type="pres">
      <dgm:prSet presAssocID="{6C81B655-DE11-4D94-AA86-CDB94581204E}" presName="parentText" presStyleLbl="node1" presStyleIdx="0" presStyleCnt="3" custScaleX="73234" custLinFactNeighborX="-1709" custLinFactNeighborY="-152">
        <dgm:presLayoutVars>
          <dgm:chMax val="1"/>
          <dgm:bulletEnabled val="1"/>
        </dgm:presLayoutVars>
      </dgm:prSet>
      <dgm:spPr/>
    </dgm:pt>
    <dgm:pt modelId="{880F24D9-3F97-47E3-AB7F-16F31D8F0F6D}" type="pres">
      <dgm:prSet presAssocID="{6C81B655-DE11-4D94-AA86-CDB94581204E}" presName="descendantText" presStyleLbl="alignAccFollowNode1" presStyleIdx="0" presStyleCnt="3" custScaleX="107471" custLinFactNeighborX="8491" custLinFactNeighborY="-3684">
        <dgm:presLayoutVars>
          <dgm:bulletEnabled val="1"/>
        </dgm:presLayoutVars>
      </dgm:prSet>
      <dgm:spPr/>
    </dgm:pt>
    <dgm:pt modelId="{69B02A60-4099-498B-A1A3-D76EEC395B92}" type="pres">
      <dgm:prSet presAssocID="{34165A07-7892-40BF-9289-3B16800CAD07}" presName="sp" presStyleCnt="0"/>
      <dgm:spPr/>
    </dgm:pt>
    <dgm:pt modelId="{7908CCB8-5CE7-4DED-95EF-D9D98BD67333}" type="pres">
      <dgm:prSet presAssocID="{0370BE76-C1FF-44F8-B24E-B41EED97AA30}" presName="linNode" presStyleCnt="0"/>
      <dgm:spPr/>
    </dgm:pt>
    <dgm:pt modelId="{3A284C39-1198-4098-8BFF-970BD414A6F2}" type="pres">
      <dgm:prSet presAssocID="{0370BE76-C1FF-44F8-B24E-B41EED97AA30}" presName="parentText" presStyleLbl="node1" presStyleIdx="1" presStyleCnt="3" custScaleX="75657" custLinFactNeighborX="-1515">
        <dgm:presLayoutVars>
          <dgm:chMax val="1"/>
          <dgm:bulletEnabled val="1"/>
        </dgm:presLayoutVars>
      </dgm:prSet>
      <dgm:spPr/>
    </dgm:pt>
    <dgm:pt modelId="{D94515A7-3682-45ED-A092-B93749948859}" type="pres">
      <dgm:prSet presAssocID="{0370BE76-C1FF-44F8-B24E-B41EED97AA30}" presName="descendantText" presStyleLbl="alignAccFollowNode1" presStyleIdx="1" presStyleCnt="3" custScaleX="107814" custLinFactNeighborX="6132" custLinFactNeighborY="-4696">
        <dgm:presLayoutVars>
          <dgm:bulletEnabled val="1"/>
        </dgm:presLayoutVars>
      </dgm:prSet>
      <dgm:spPr/>
    </dgm:pt>
    <dgm:pt modelId="{E6CBA56A-42BC-40BF-86F7-1887CB7C4ADD}" type="pres">
      <dgm:prSet presAssocID="{2B5FBF93-8E81-4E1E-B063-82B2F08493E3}" presName="sp" presStyleCnt="0"/>
      <dgm:spPr/>
    </dgm:pt>
    <dgm:pt modelId="{CED2A23E-F376-4E48-A242-D51C0A3CB6DE}" type="pres">
      <dgm:prSet presAssocID="{B5028F94-7F32-4405-A915-E9B977B39A47}" presName="linNode" presStyleCnt="0"/>
      <dgm:spPr/>
    </dgm:pt>
    <dgm:pt modelId="{55C38FB3-A1C4-4D99-9C00-43A58BB470EE}" type="pres">
      <dgm:prSet presAssocID="{B5028F94-7F32-4405-A915-E9B977B39A47}" presName="parentText" presStyleLbl="node1" presStyleIdx="2" presStyleCnt="3" custScaleX="76864" custLinFactNeighborX="-1515" custLinFactNeighborY="1579">
        <dgm:presLayoutVars>
          <dgm:chMax val="1"/>
          <dgm:bulletEnabled val="1"/>
        </dgm:presLayoutVars>
      </dgm:prSet>
      <dgm:spPr/>
    </dgm:pt>
    <dgm:pt modelId="{7E61068D-5114-4369-B758-E7D922461EC3}" type="pres">
      <dgm:prSet presAssocID="{B5028F94-7F32-4405-A915-E9B977B39A47}" presName="descendantText" presStyleLbl="alignAccFollowNode1" presStyleIdx="2" presStyleCnt="3" custScaleX="107471" custLinFactNeighborX="6688">
        <dgm:presLayoutVars>
          <dgm:bulletEnabled val="1"/>
        </dgm:presLayoutVars>
      </dgm:prSet>
      <dgm:spPr/>
    </dgm:pt>
  </dgm:ptLst>
  <dgm:cxnLst>
    <dgm:cxn modelId="{E47CA708-7AC4-4D06-B7BF-B043DBA17950}" type="presOf" srcId="{F84C8919-7673-449F-8AB8-417992BC7266}" destId="{7E61068D-5114-4369-B758-E7D922461EC3}" srcOrd="0" destOrd="0" presId="urn:microsoft.com/office/officeart/2005/8/layout/vList5"/>
    <dgm:cxn modelId="{0CAAC814-0FB3-4F33-AA04-26E3ECEA50BE}" type="presOf" srcId="{2A64AE91-5DDF-40BF-8304-7D439F80E9F7}" destId="{49F8B93A-60DE-4DDA-9FE3-E48F3CA1BF53}" srcOrd="0" destOrd="0" presId="urn:microsoft.com/office/officeart/2005/8/layout/vList5"/>
    <dgm:cxn modelId="{3726CD19-5F8E-4548-9790-0C047830EDAF}" srcId="{0370BE76-C1FF-44F8-B24E-B41EED97AA30}" destId="{EF47DCA2-F377-4F6A-9095-388D34677072}" srcOrd="0" destOrd="0" parTransId="{0B9A878F-B92B-4870-9702-2E83CDF81400}" sibTransId="{2C76DD8E-B458-49B0-B361-C3E0212CF226}"/>
    <dgm:cxn modelId="{956FCA1A-3287-42F8-B903-279BBA94D8D4}" type="presOf" srcId="{F0EC0AE1-1F02-4002-A811-FD7A9545F795}" destId="{7E61068D-5114-4369-B758-E7D922461EC3}" srcOrd="0" destOrd="2" presId="urn:microsoft.com/office/officeart/2005/8/layout/vList5"/>
    <dgm:cxn modelId="{B954C028-2AE5-4B1E-91BA-476A5DDE3260}" srcId="{2A64AE91-5DDF-40BF-8304-7D439F80E9F7}" destId="{0370BE76-C1FF-44F8-B24E-B41EED97AA30}" srcOrd="1" destOrd="0" parTransId="{846EA7B0-26A6-4787-9BE1-9CC1F1C7BB76}" sibTransId="{2B5FBF93-8E81-4E1E-B063-82B2F08493E3}"/>
    <dgm:cxn modelId="{7299C735-D877-4E93-8EF3-AC32CC34F4AC}" type="presOf" srcId="{196BC605-4F05-4FE8-9F3D-B2BD6613797E}" destId="{880F24D9-3F97-47E3-AB7F-16F31D8F0F6D}" srcOrd="0" destOrd="0" presId="urn:microsoft.com/office/officeart/2005/8/layout/vList5"/>
    <dgm:cxn modelId="{A220E635-C261-4C26-B1FE-A6D1C6F8CA7B}" type="presOf" srcId="{6C81B655-DE11-4D94-AA86-CDB94581204E}" destId="{4D7E2065-1616-435B-AF57-F68E00529AE3}" srcOrd="0" destOrd="0" presId="urn:microsoft.com/office/officeart/2005/8/layout/vList5"/>
    <dgm:cxn modelId="{1D61A138-6001-41D4-96E8-94199E669E28}" type="presOf" srcId="{EF47DCA2-F377-4F6A-9095-388D34677072}" destId="{D94515A7-3682-45ED-A092-B93749948859}" srcOrd="0" destOrd="0" presId="urn:microsoft.com/office/officeart/2005/8/layout/vList5"/>
    <dgm:cxn modelId="{0B850466-6F7D-46FC-B603-0329C92CDB0C}" type="presOf" srcId="{B5028F94-7F32-4405-A915-E9B977B39A47}" destId="{55C38FB3-A1C4-4D99-9C00-43A58BB470EE}" srcOrd="0" destOrd="0" presId="urn:microsoft.com/office/officeart/2005/8/layout/vList5"/>
    <dgm:cxn modelId="{2FC44177-0B65-4E3D-8CEE-E10FC204417F}" srcId="{B5028F94-7F32-4405-A915-E9B977B39A47}" destId="{F0EC0AE1-1F02-4002-A811-FD7A9545F795}" srcOrd="2" destOrd="0" parTransId="{E9C56815-7BC0-4C92-A297-17DE673A1B96}" sibTransId="{D5A31641-E771-4AEA-9F17-69E24021E0DB}"/>
    <dgm:cxn modelId="{ECFDCD9D-E6B7-44A9-B11B-1746CFECC3AB}" srcId="{2A64AE91-5DDF-40BF-8304-7D439F80E9F7}" destId="{B5028F94-7F32-4405-A915-E9B977B39A47}" srcOrd="2" destOrd="0" parTransId="{00E270D3-64CD-41ED-B83D-8F040315ACA2}" sibTransId="{FF5DBABB-1868-4333-B64C-BFA7C5167AAA}"/>
    <dgm:cxn modelId="{44DA40A9-02AA-4C8A-9DC9-23D7BAB2E02A}" srcId="{2A64AE91-5DDF-40BF-8304-7D439F80E9F7}" destId="{6C81B655-DE11-4D94-AA86-CDB94581204E}" srcOrd="0" destOrd="0" parTransId="{21DF2766-CD90-419A-88EC-DC189E20DBD8}" sibTransId="{34165A07-7892-40BF-9289-3B16800CAD07}"/>
    <dgm:cxn modelId="{9149C0AA-0713-4CF2-B5A5-A351B18873C4}" srcId="{B5028F94-7F32-4405-A915-E9B977B39A47}" destId="{F84C8919-7673-449F-8AB8-417992BC7266}" srcOrd="0" destOrd="0" parTransId="{EA0F06FD-32D3-4962-B7BA-A728D4F8AA03}" sibTransId="{759AAD91-A393-4031-85F9-86387425D171}"/>
    <dgm:cxn modelId="{07CE79CA-7D17-4ECA-86D4-B34F6A0A965D}" type="presOf" srcId="{1125C97F-BF36-4400-924B-290405D7C944}" destId="{7E61068D-5114-4369-B758-E7D922461EC3}" srcOrd="0" destOrd="1" presId="urn:microsoft.com/office/officeart/2005/8/layout/vList5"/>
    <dgm:cxn modelId="{7C707ED7-8062-49BF-BFEB-0E6766D5976F}" srcId="{6C81B655-DE11-4D94-AA86-CDB94581204E}" destId="{196BC605-4F05-4FE8-9F3D-B2BD6613797E}" srcOrd="0" destOrd="0" parTransId="{BB070F23-ED46-4C1D-8BE6-5E487F930B27}" sibTransId="{C09F90BE-4169-4D0A-88A4-FE7703900FA1}"/>
    <dgm:cxn modelId="{6319B3EB-3B29-4F22-8D91-CAB3C9BBFA7E}" type="presOf" srcId="{0370BE76-C1FF-44F8-B24E-B41EED97AA30}" destId="{3A284C39-1198-4098-8BFF-970BD414A6F2}" srcOrd="0" destOrd="0" presId="urn:microsoft.com/office/officeart/2005/8/layout/vList5"/>
    <dgm:cxn modelId="{84DFA1F8-4209-4DB2-81DC-25EDF81D7CBB}" srcId="{B5028F94-7F32-4405-A915-E9B977B39A47}" destId="{1125C97F-BF36-4400-924B-290405D7C944}" srcOrd="1" destOrd="0" parTransId="{8A54CADC-319E-42C2-95E8-B0893A8B5252}" sibTransId="{7982F2CC-2CE1-4188-BB0B-571AC3B3E662}"/>
    <dgm:cxn modelId="{73B0CDB6-C5B0-4936-95E8-D2C9BDF3D2E5}" type="presParOf" srcId="{49F8B93A-60DE-4DDA-9FE3-E48F3CA1BF53}" destId="{FB7BF2DE-18F6-4C36-8F94-9301A8CEF612}" srcOrd="0" destOrd="0" presId="urn:microsoft.com/office/officeart/2005/8/layout/vList5"/>
    <dgm:cxn modelId="{F8B1E66E-C0AF-409A-97EF-064E7C7B938E}" type="presParOf" srcId="{FB7BF2DE-18F6-4C36-8F94-9301A8CEF612}" destId="{4D7E2065-1616-435B-AF57-F68E00529AE3}" srcOrd="0" destOrd="0" presId="urn:microsoft.com/office/officeart/2005/8/layout/vList5"/>
    <dgm:cxn modelId="{627A675E-DED0-4288-907F-3AD5E21B59AC}" type="presParOf" srcId="{FB7BF2DE-18F6-4C36-8F94-9301A8CEF612}" destId="{880F24D9-3F97-47E3-AB7F-16F31D8F0F6D}" srcOrd="1" destOrd="0" presId="urn:microsoft.com/office/officeart/2005/8/layout/vList5"/>
    <dgm:cxn modelId="{085FDE1A-E0E0-4E0C-950C-96F3048E89DD}" type="presParOf" srcId="{49F8B93A-60DE-4DDA-9FE3-E48F3CA1BF53}" destId="{69B02A60-4099-498B-A1A3-D76EEC395B92}" srcOrd="1" destOrd="0" presId="urn:microsoft.com/office/officeart/2005/8/layout/vList5"/>
    <dgm:cxn modelId="{8FBBE1DE-1325-4A7E-B2D5-1900AB25CBBC}" type="presParOf" srcId="{49F8B93A-60DE-4DDA-9FE3-E48F3CA1BF53}" destId="{7908CCB8-5CE7-4DED-95EF-D9D98BD67333}" srcOrd="2" destOrd="0" presId="urn:microsoft.com/office/officeart/2005/8/layout/vList5"/>
    <dgm:cxn modelId="{B3F21FEB-ADA9-4D51-A700-628B9E1AF7B7}" type="presParOf" srcId="{7908CCB8-5CE7-4DED-95EF-D9D98BD67333}" destId="{3A284C39-1198-4098-8BFF-970BD414A6F2}" srcOrd="0" destOrd="0" presId="urn:microsoft.com/office/officeart/2005/8/layout/vList5"/>
    <dgm:cxn modelId="{A2304BE0-B3D5-4B9B-930B-CD84157673AF}" type="presParOf" srcId="{7908CCB8-5CE7-4DED-95EF-D9D98BD67333}" destId="{D94515A7-3682-45ED-A092-B93749948859}" srcOrd="1" destOrd="0" presId="urn:microsoft.com/office/officeart/2005/8/layout/vList5"/>
    <dgm:cxn modelId="{6019AF8F-75FD-4B6D-B91E-59EB4D6C1ED1}" type="presParOf" srcId="{49F8B93A-60DE-4DDA-9FE3-E48F3CA1BF53}" destId="{E6CBA56A-42BC-40BF-86F7-1887CB7C4ADD}" srcOrd="3" destOrd="0" presId="urn:microsoft.com/office/officeart/2005/8/layout/vList5"/>
    <dgm:cxn modelId="{660C61DB-28CF-41D1-A80E-CD600B4E82B2}" type="presParOf" srcId="{49F8B93A-60DE-4DDA-9FE3-E48F3CA1BF53}" destId="{CED2A23E-F376-4E48-A242-D51C0A3CB6DE}" srcOrd="4" destOrd="0" presId="urn:microsoft.com/office/officeart/2005/8/layout/vList5"/>
    <dgm:cxn modelId="{AFB6C743-BC37-4C9A-92A8-2A5615F2C1BF}" type="presParOf" srcId="{CED2A23E-F376-4E48-A242-D51C0A3CB6DE}" destId="{55C38FB3-A1C4-4D99-9C00-43A58BB470EE}" srcOrd="0" destOrd="0" presId="urn:microsoft.com/office/officeart/2005/8/layout/vList5"/>
    <dgm:cxn modelId="{D702C9A5-2F8C-42D6-AD93-D309A9447129}" type="presParOf" srcId="{CED2A23E-F376-4E48-A242-D51C0A3CB6DE}" destId="{7E61068D-5114-4369-B758-E7D922461EC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84B8B-7777-418D-BB1A-D142ED3C872B}" type="doc">
      <dgm:prSet loTypeId="urn:microsoft.com/office/officeart/2005/8/layout/chevron1" loCatId="process" qsTypeId="urn:microsoft.com/office/officeart/2005/8/quickstyle/simple1" qsCatId="simple" csTypeId="urn:microsoft.com/office/officeart/2005/8/colors/colorful1" csCatId="colorful" phldr="1"/>
      <dgm:spPr/>
    </dgm:pt>
    <dgm:pt modelId="{53D754D6-3C39-47E3-B111-E204146B2A61}">
      <dgm:prSet phldrT="[Text]"/>
      <dgm:spPr>
        <a:solidFill>
          <a:srgbClr val="F3622C"/>
        </a:solidFill>
      </dgm:spPr>
      <dgm:t>
        <a:bodyPr/>
        <a:lstStyle/>
        <a:p>
          <a:r>
            <a:rPr lang="en-GB" b="1" dirty="0"/>
            <a:t>Basic</a:t>
          </a:r>
        </a:p>
      </dgm:t>
    </dgm:pt>
    <dgm:pt modelId="{78A63470-BA2E-4530-8478-7F1880C409C6}" type="parTrans" cxnId="{5361F23C-D983-4EBD-94E1-DD11A82DB0AA}">
      <dgm:prSet/>
      <dgm:spPr/>
      <dgm:t>
        <a:bodyPr/>
        <a:lstStyle/>
        <a:p>
          <a:endParaRPr lang="en-GB"/>
        </a:p>
      </dgm:t>
    </dgm:pt>
    <dgm:pt modelId="{5F81F389-D60C-4AAE-872D-F91A5E7CACFB}" type="sibTrans" cxnId="{5361F23C-D983-4EBD-94E1-DD11A82DB0AA}">
      <dgm:prSet/>
      <dgm:spPr/>
      <dgm:t>
        <a:bodyPr/>
        <a:lstStyle/>
        <a:p>
          <a:endParaRPr lang="en-GB"/>
        </a:p>
      </dgm:t>
    </dgm:pt>
    <dgm:pt modelId="{84F95288-0B12-4F80-8049-ED8D70B50BE0}">
      <dgm:prSet phldrT="[Text]"/>
      <dgm:spPr>
        <a:solidFill>
          <a:srgbClr val="004050"/>
        </a:solidFill>
      </dgm:spPr>
      <dgm:t>
        <a:bodyPr/>
        <a:lstStyle/>
        <a:p>
          <a:r>
            <a:rPr lang="en-GB" b="1" dirty="0"/>
            <a:t>Intermediate</a:t>
          </a:r>
        </a:p>
      </dgm:t>
    </dgm:pt>
    <dgm:pt modelId="{5AB2AE34-B9E1-4F2A-9173-783CE36AA393}" type="parTrans" cxnId="{27ADF775-D331-41AD-B5B1-EBE10A1C6F4A}">
      <dgm:prSet/>
      <dgm:spPr/>
      <dgm:t>
        <a:bodyPr/>
        <a:lstStyle/>
        <a:p>
          <a:endParaRPr lang="en-GB"/>
        </a:p>
      </dgm:t>
    </dgm:pt>
    <dgm:pt modelId="{8459CB08-A8B2-428A-9D1C-135AE1920687}" type="sibTrans" cxnId="{27ADF775-D331-41AD-B5B1-EBE10A1C6F4A}">
      <dgm:prSet/>
      <dgm:spPr/>
      <dgm:t>
        <a:bodyPr/>
        <a:lstStyle/>
        <a:p>
          <a:endParaRPr lang="en-GB"/>
        </a:p>
      </dgm:t>
    </dgm:pt>
    <dgm:pt modelId="{292F8F1F-C10F-453E-99EF-384B9E592F9F}">
      <dgm:prSet phldrT="[Text]"/>
      <dgm:spPr>
        <a:solidFill>
          <a:srgbClr val="20D3FF"/>
        </a:solidFill>
      </dgm:spPr>
      <dgm:t>
        <a:bodyPr/>
        <a:lstStyle/>
        <a:p>
          <a:r>
            <a:rPr lang="en-GB" b="1" dirty="0"/>
            <a:t>Expert</a:t>
          </a:r>
        </a:p>
      </dgm:t>
    </dgm:pt>
    <dgm:pt modelId="{A6E97F87-DFCA-4B95-B0BB-09FE418A165D}" type="parTrans" cxnId="{6B5EE36F-78E4-4788-94BB-55D8AB3AB599}">
      <dgm:prSet/>
      <dgm:spPr/>
      <dgm:t>
        <a:bodyPr/>
        <a:lstStyle/>
        <a:p>
          <a:endParaRPr lang="en-GB"/>
        </a:p>
      </dgm:t>
    </dgm:pt>
    <dgm:pt modelId="{C26F81F0-E0FE-4A82-9D8A-EFB8D6F6D5AF}" type="sibTrans" cxnId="{6B5EE36F-78E4-4788-94BB-55D8AB3AB599}">
      <dgm:prSet/>
      <dgm:spPr/>
      <dgm:t>
        <a:bodyPr/>
        <a:lstStyle/>
        <a:p>
          <a:endParaRPr lang="en-GB"/>
        </a:p>
      </dgm:t>
    </dgm:pt>
    <dgm:pt modelId="{D010D5D0-779B-48FC-9F58-D24368433005}" type="pres">
      <dgm:prSet presAssocID="{F3E84B8B-7777-418D-BB1A-D142ED3C872B}" presName="Name0" presStyleCnt="0">
        <dgm:presLayoutVars>
          <dgm:dir/>
          <dgm:animLvl val="lvl"/>
          <dgm:resizeHandles val="exact"/>
        </dgm:presLayoutVars>
      </dgm:prSet>
      <dgm:spPr/>
    </dgm:pt>
    <dgm:pt modelId="{43A8C351-1CD5-487F-8316-49C8CD710710}" type="pres">
      <dgm:prSet presAssocID="{53D754D6-3C39-47E3-B111-E204146B2A61}" presName="parTxOnly" presStyleLbl="node1" presStyleIdx="0" presStyleCnt="3">
        <dgm:presLayoutVars>
          <dgm:chMax val="0"/>
          <dgm:chPref val="0"/>
          <dgm:bulletEnabled val="1"/>
        </dgm:presLayoutVars>
      </dgm:prSet>
      <dgm:spPr/>
    </dgm:pt>
    <dgm:pt modelId="{2D6E3E46-DCEE-4251-AD5D-6649F8F4743F}" type="pres">
      <dgm:prSet presAssocID="{5F81F389-D60C-4AAE-872D-F91A5E7CACFB}" presName="parTxOnlySpace" presStyleCnt="0"/>
      <dgm:spPr/>
    </dgm:pt>
    <dgm:pt modelId="{E1A1E6C3-A198-47A1-A77B-826BD48A1072}" type="pres">
      <dgm:prSet presAssocID="{84F95288-0B12-4F80-8049-ED8D70B50BE0}" presName="parTxOnly" presStyleLbl="node1" presStyleIdx="1" presStyleCnt="3" custLinFactNeighborX="-9850" custLinFactNeighborY="-821">
        <dgm:presLayoutVars>
          <dgm:chMax val="0"/>
          <dgm:chPref val="0"/>
          <dgm:bulletEnabled val="1"/>
        </dgm:presLayoutVars>
      </dgm:prSet>
      <dgm:spPr/>
    </dgm:pt>
    <dgm:pt modelId="{7D519C37-B990-4219-84CD-ABA23DA9063F}" type="pres">
      <dgm:prSet presAssocID="{8459CB08-A8B2-428A-9D1C-135AE1920687}" presName="parTxOnlySpace" presStyleCnt="0"/>
      <dgm:spPr/>
    </dgm:pt>
    <dgm:pt modelId="{69D5C653-BEFB-4309-B1FA-8C76A909CDFB}" type="pres">
      <dgm:prSet presAssocID="{292F8F1F-C10F-453E-99EF-384B9E592F9F}" presName="parTxOnly" presStyleLbl="node1" presStyleIdx="2" presStyleCnt="3">
        <dgm:presLayoutVars>
          <dgm:chMax val="0"/>
          <dgm:chPref val="0"/>
          <dgm:bulletEnabled val="1"/>
        </dgm:presLayoutVars>
      </dgm:prSet>
      <dgm:spPr/>
    </dgm:pt>
  </dgm:ptLst>
  <dgm:cxnLst>
    <dgm:cxn modelId="{5361F23C-D983-4EBD-94E1-DD11A82DB0AA}" srcId="{F3E84B8B-7777-418D-BB1A-D142ED3C872B}" destId="{53D754D6-3C39-47E3-B111-E204146B2A61}" srcOrd="0" destOrd="0" parTransId="{78A63470-BA2E-4530-8478-7F1880C409C6}" sibTransId="{5F81F389-D60C-4AAE-872D-F91A5E7CACFB}"/>
    <dgm:cxn modelId="{6B5EE36F-78E4-4788-94BB-55D8AB3AB599}" srcId="{F3E84B8B-7777-418D-BB1A-D142ED3C872B}" destId="{292F8F1F-C10F-453E-99EF-384B9E592F9F}" srcOrd="2" destOrd="0" parTransId="{A6E97F87-DFCA-4B95-B0BB-09FE418A165D}" sibTransId="{C26F81F0-E0FE-4A82-9D8A-EFB8D6F6D5AF}"/>
    <dgm:cxn modelId="{27ADF775-D331-41AD-B5B1-EBE10A1C6F4A}" srcId="{F3E84B8B-7777-418D-BB1A-D142ED3C872B}" destId="{84F95288-0B12-4F80-8049-ED8D70B50BE0}" srcOrd="1" destOrd="0" parTransId="{5AB2AE34-B9E1-4F2A-9173-783CE36AA393}" sibTransId="{8459CB08-A8B2-428A-9D1C-135AE1920687}"/>
    <dgm:cxn modelId="{4537D6B8-9930-455E-88ED-91B0C5AE11DE}" type="presOf" srcId="{84F95288-0B12-4F80-8049-ED8D70B50BE0}" destId="{E1A1E6C3-A198-47A1-A77B-826BD48A1072}" srcOrd="0" destOrd="0" presId="urn:microsoft.com/office/officeart/2005/8/layout/chevron1"/>
    <dgm:cxn modelId="{EEBB60D3-4DBE-4D8C-8192-4754DD398827}" type="presOf" srcId="{292F8F1F-C10F-453E-99EF-384B9E592F9F}" destId="{69D5C653-BEFB-4309-B1FA-8C76A909CDFB}" srcOrd="0" destOrd="0" presId="urn:microsoft.com/office/officeart/2005/8/layout/chevron1"/>
    <dgm:cxn modelId="{567DE9DA-53CF-4480-B7C9-466F124B74B3}" type="presOf" srcId="{53D754D6-3C39-47E3-B111-E204146B2A61}" destId="{43A8C351-1CD5-487F-8316-49C8CD710710}" srcOrd="0" destOrd="0" presId="urn:microsoft.com/office/officeart/2005/8/layout/chevron1"/>
    <dgm:cxn modelId="{0128A2F9-1537-4982-BA11-0CDE16FC6B5E}" type="presOf" srcId="{F3E84B8B-7777-418D-BB1A-D142ED3C872B}" destId="{D010D5D0-779B-48FC-9F58-D24368433005}" srcOrd="0" destOrd="0" presId="urn:microsoft.com/office/officeart/2005/8/layout/chevron1"/>
    <dgm:cxn modelId="{70A85DBF-E6D6-45EE-8D2D-48CFF13F0B20}" type="presParOf" srcId="{D010D5D0-779B-48FC-9F58-D24368433005}" destId="{43A8C351-1CD5-487F-8316-49C8CD710710}" srcOrd="0" destOrd="0" presId="urn:microsoft.com/office/officeart/2005/8/layout/chevron1"/>
    <dgm:cxn modelId="{C0486C76-19FF-47E1-A52B-FBCC94DE2DEA}" type="presParOf" srcId="{D010D5D0-779B-48FC-9F58-D24368433005}" destId="{2D6E3E46-DCEE-4251-AD5D-6649F8F4743F}" srcOrd="1" destOrd="0" presId="urn:microsoft.com/office/officeart/2005/8/layout/chevron1"/>
    <dgm:cxn modelId="{5580C4ED-04AC-42B1-BE1B-9F199FE0E994}" type="presParOf" srcId="{D010D5D0-779B-48FC-9F58-D24368433005}" destId="{E1A1E6C3-A198-47A1-A77B-826BD48A1072}" srcOrd="2" destOrd="0" presId="urn:microsoft.com/office/officeart/2005/8/layout/chevron1"/>
    <dgm:cxn modelId="{345938D8-7B98-493E-B640-20466C575C91}" type="presParOf" srcId="{D010D5D0-779B-48FC-9F58-D24368433005}" destId="{7D519C37-B990-4219-84CD-ABA23DA9063F}" srcOrd="3" destOrd="0" presId="urn:microsoft.com/office/officeart/2005/8/layout/chevron1"/>
    <dgm:cxn modelId="{4A89AC93-85F7-4EA3-9B40-547E6F5C948E}" type="presParOf" srcId="{D010D5D0-779B-48FC-9F58-D24368433005}" destId="{69D5C653-BEFB-4309-B1FA-8C76A909CDF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24D9-3F97-47E3-AB7F-16F31D8F0F6D}">
      <dsp:nvSpPr>
        <dsp:cNvPr id="0" name=""/>
        <dsp:cNvSpPr/>
      </dsp:nvSpPr>
      <dsp:spPr>
        <a:xfrm rot="5400000">
          <a:off x="4601066" y="-2055175"/>
          <a:ext cx="1090250" cy="53969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100000"/>
            </a:lnSpc>
            <a:spcBef>
              <a:spcPct val="0"/>
            </a:spcBef>
            <a:spcAft>
              <a:spcPts val="600"/>
            </a:spcAft>
            <a:buChar char="•"/>
          </a:pPr>
          <a:r>
            <a:rPr lang="en-GB" sz="1600" kern="1200" dirty="0"/>
            <a:t>Please don’t leave the session</a:t>
          </a:r>
        </a:p>
      </dsp:txBody>
      <dsp:txXfrm rot="-5400000">
        <a:off x="2447710" y="151403"/>
        <a:ext cx="5343741" cy="983806"/>
      </dsp:txXfrm>
    </dsp:sp>
    <dsp:sp modelId="{4D7E2065-1616-435B-AF57-F68E00529AE3}">
      <dsp:nvSpPr>
        <dsp:cNvPr id="0" name=""/>
        <dsp:cNvSpPr/>
      </dsp:nvSpPr>
      <dsp:spPr>
        <a:xfrm>
          <a:off x="53356" y="0"/>
          <a:ext cx="2068680" cy="13628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If </a:t>
          </a:r>
          <a:r>
            <a:rPr lang="en-GB" sz="2000" b="1" kern="1200" dirty="0"/>
            <a:t>I</a:t>
          </a:r>
          <a:r>
            <a:rPr lang="en-GB" sz="2000" kern="1200" dirty="0"/>
            <a:t> Disconnect</a:t>
          </a:r>
        </a:p>
      </dsp:txBody>
      <dsp:txXfrm>
        <a:off x="119883" y="66527"/>
        <a:ext cx="1935626" cy="1229759"/>
      </dsp:txXfrm>
    </dsp:sp>
    <dsp:sp modelId="{D94515A7-3682-45ED-A092-B93749948859}">
      <dsp:nvSpPr>
        <dsp:cNvPr id="0" name=""/>
        <dsp:cNvSpPr/>
      </dsp:nvSpPr>
      <dsp:spPr>
        <a:xfrm rot="5400000">
          <a:off x="4594321" y="-643866"/>
          <a:ext cx="1090250" cy="54141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100000"/>
            </a:lnSpc>
            <a:spcBef>
              <a:spcPct val="0"/>
            </a:spcBef>
            <a:spcAft>
              <a:spcPts val="600"/>
            </a:spcAft>
            <a:buChar char="•"/>
          </a:pPr>
          <a:r>
            <a:rPr lang="en-GB" sz="1600" kern="1200"/>
            <a:t>Re-join using your link</a:t>
          </a:r>
          <a:endParaRPr lang="en-GB" sz="1600" kern="1200" dirty="0"/>
        </a:p>
      </dsp:txBody>
      <dsp:txXfrm rot="-5400000">
        <a:off x="2432352" y="1571325"/>
        <a:ext cx="5360966" cy="983806"/>
      </dsp:txXfrm>
    </dsp:sp>
    <dsp:sp modelId="{3A284C39-1198-4098-8BFF-970BD414A6F2}">
      <dsp:nvSpPr>
        <dsp:cNvPr id="0" name=""/>
        <dsp:cNvSpPr/>
      </dsp:nvSpPr>
      <dsp:spPr>
        <a:xfrm>
          <a:off x="63098" y="1433019"/>
          <a:ext cx="2137124" cy="13628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If </a:t>
          </a:r>
          <a:r>
            <a:rPr lang="en-GB" sz="2000" b="1" kern="1200" dirty="0"/>
            <a:t>you</a:t>
          </a:r>
          <a:r>
            <a:rPr lang="en-GB" sz="2000" kern="1200" dirty="0"/>
            <a:t> Disconnect</a:t>
          </a:r>
        </a:p>
      </dsp:txBody>
      <dsp:txXfrm>
        <a:off x="129625" y="1499546"/>
        <a:ext cx="2004070" cy="1229759"/>
      </dsp:txXfrm>
    </dsp:sp>
    <dsp:sp modelId="{7E61068D-5114-4369-B758-E7D922461EC3}">
      <dsp:nvSpPr>
        <dsp:cNvPr id="0" name=""/>
        <dsp:cNvSpPr/>
      </dsp:nvSpPr>
      <dsp:spPr>
        <a:xfrm rot="5400000">
          <a:off x="4602933" y="846898"/>
          <a:ext cx="1090250" cy="539696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100000"/>
            </a:lnSpc>
            <a:spcBef>
              <a:spcPct val="0"/>
            </a:spcBef>
            <a:spcAft>
              <a:spcPts val="600"/>
            </a:spcAft>
            <a:buChar char="•"/>
          </a:pPr>
          <a:r>
            <a:rPr lang="en-GB" sz="1600" b="1" kern="1200" dirty="0"/>
            <a:t>Chat link from your joining email</a:t>
          </a:r>
        </a:p>
        <a:p>
          <a:pPr marL="171450" lvl="1" indent="-171450" algn="l" defTabSz="711200">
            <a:lnSpc>
              <a:spcPct val="100000"/>
            </a:lnSpc>
            <a:spcBef>
              <a:spcPct val="0"/>
            </a:spcBef>
            <a:spcAft>
              <a:spcPts val="600"/>
            </a:spcAft>
            <a:buChar char="•"/>
          </a:pPr>
          <a:r>
            <a:rPr lang="en-GB" sz="1600" kern="1200" noProof="0" dirty="0">
              <a:hlinkClick xmlns:r="http://schemas.openxmlformats.org/officeDocument/2006/relationships" r:id="rId1"/>
            </a:rPr>
            <a:t>virtual.learningteam@qa.com</a:t>
          </a:r>
          <a:endParaRPr lang="en-GB" sz="1600" kern="1200" dirty="0"/>
        </a:p>
        <a:p>
          <a:pPr marL="171450" lvl="1" indent="-171450" algn="l" defTabSz="711200">
            <a:lnSpc>
              <a:spcPct val="100000"/>
            </a:lnSpc>
            <a:spcBef>
              <a:spcPct val="0"/>
            </a:spcBef>
            <a:spcAft>
              <a:spcPts val="600"/>
            </a:spcAft>
            <a:buChar char="•"/>
          </a:pPr>
          <a:r>
            <a:rPr lang="en-GB" sz="1600" kern="1200" dirty="0"/>
            <a:t>0203 908 2376 </a:t>
          </a:r>
        </a:p>
      </dsp:txBody>
      <dsp:txXfrm rot="-5400000">
        <a:off x="2449577" y="3053476"/>
        <a:ext cx="5343741" cy="983806"/>
      </dsp:txXfrm>
    </dsp:sp>
    <dsp:sp modelId="{55C38FB3-A1C4-4D99-9C00-43A58BB470EE}">
      <dsp:nvSpPr>
        <dsp:cNvPr id="0" name=""/>
        <dsp:cNvSpPr/>
      </dsp:nvSpPr>
      <dsp:spPr>
        <a:xfrm>
          <a:off x="63098" y="2866038"/>
          <a:ext cx="2171219" cy="13628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Contact</a:t>
          </a:r>
        </a:p>
      </dsp:txBody>
      <dsp:txXfrm>
        <a:off x="129625" y="2932565"/>
        <a:ext cx="2038165" cy="1229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8C351-1CD5-487F-8316-49C8CD710710}">
      <dsp:nvSpPr>
        <dsp:cNvPr id="0" name=""/>
        <dsp:cNvSpPr/>
      </dsp:nvSpPr>
      <dsp:spPr>
        <a:xfrm>
          <a:off x="3404" y="621684"/>
          <a:ext cx="4147459" cy="1658983"/>
        </a:xfrm>
        <a:prstGeom prst="chevron">
          <a:avLst/>
        </a:prstGeom>
        <a:solidFill>
          <a:srgbClr val="F3622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GB" sz="2600" b="1" kern="1200" dirty="0"/>
            <a:t>Basic</a:t>
          </a:r>
        </a:p>
      </dsp:txBody>
      <dsp:txXfrm>
        <a:off x="832896" y="621684"/>
        <a:ext cx="2488476" cy="1658983"/>
      </dsp:txXfrm>
    </dsp:sp>
    <dsp:sp modelId="{E1A1E6C3-A198-47A1-A77B-826BD48A1072}">
      <dsp:nvSpPr>
        <dsp:cNvPr id="0" name=""/>
        <dsp:cNvSpPr/>
      </dsp:nvSpPr>
      <dsp:spPr>
        <a:xfrm>
          <a:off x="3695265" y="608063"/>
          <a:ext cx="4147459" cy="1658983"/>
        </a:xfrm>
        <a:prstGeom prst="chevron">
          <a:avLst/>
        </a:prstGeom>
        <a:solidFill>
          <a:srgbClr val="004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GB" sz="2600" b="1" kern="1200" dirty="0"/>
            <a:t>Intermediate</a:t>
          </a:r>
        </a:p>
      </dsp:txBody>
      <dsp:txXfrm>
        <a:off x="4524757" y="608063"/>
        <a:ext cx="2488476" cy="1658983"/>
      </dsp:txXfrm>
    </dsp:sp>
    <dsp:sp modelId="{69D5C653-BEFB-4309-B1FA-8C76A909CDFB}">
      <dsp:nvSpPr>
        <dsp:cNvPr id="0" name=""/>
        <dsp:cNvSpPr/>
      </dsp:nvSpPr>
      <dsp:spPr>
        <a:xfrm>
          <a:off x="7468831" y="621684"/>
          <a:ext cx="4147459" cy="1658983"/>
        </a:xfrm>
        <a:prstGeom prst="chevron">
          <a:avLst/>
        </a:prstGeom>
        <a:solidFill>
          <a:srgbClr val="20D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GB" sz="2600" b="1" kern="1200" dirty="0"/>
            <a:t>Expert</a:t>
          </a:r>
        </a:p>
      </dsp:txBody>
      <dsp:txXfrm>
        <a:off x="8298323" y="621684"/>
        <a:ext cx="2488476" cy="165898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728663" y="90488"/>
            <a:ext cx="5400675" cy="276225"/>
          </a:xfrm>
          <a:prstGeom prst="rect">
            <a:avLst/>
          </a:prstGeom>
          <a:noFill/>
        </p:spPr>
        <p:txBody>
          <a:bodyPr lIns="0" rIns="0">
            <a:spAutoFit/>
          </a:bodyPr>
          <a:lstStyle/>
          <a:p>
            <a:pPr eaLnBrk="0" hangingPunct="0">
              <a:spcBef>
                <a:spcPct val="50000"/>
              </a:spcBef>
              <a:tabLst>
                <a:tab pos="8793163" algn="r"/>
              </a:tabLst>
              <a:defRPr/>
            </a:pPr>
            <a:r>
              <a:rPr lang="en-GB" sz="1200" dirty="0">
                <a:solidFill>
                  <a:schemeClr val="accent1"/>
                </a:solidFill>
                <a:latin typeface="Montserrat" panose="00000500000000000000" pitchFamily="2" charset="0"/>
                <a:cs typeface="Arial" pitchFamily="34" charset="0"/>
              </a:rPr>
              <a:t>Edit course title here	</a:t>
            </a:r>
          </a:p>
        </p:txBody>
      </p:sp>
      <p:sp>
        <p:nvSpPr>
          <p:cNvPr id="9" name="TextBox 8"/>
          <p:cNvSpPr txBox="1"/>
          <p:nvPr/>
        </p:nvSpPr>
        <p:spPr>
          <a:xfrm>
            <a:off x="728663" y="9590088"/>
            <a:ext cx="5400675" cy="276225"/>
          </a:xfrm>
          <a:prstGeom prst="rect">
            <a:avLst/>
          </a:prstGeom>
          <a:noFill/>
        </p:spPr>
        <p:txBody>
          <a:bodyPr lIns="0" rIns="0">
            <a:spAutoFit/>
          </a:bodyPr>
          <a:lstStyle/>
          <a:p>
            <a:pPr algn="r" eaLnBrk="0" hangingPunct="0">
              <a:spcBef>
                <a:spcPct val="50000"/>
              </a:spcBef>
              <a:tabLst>
                <a:tab pos="8793163" algn="r"/>
              </a:tabLst>
              <a:defRPr/>
            </a:pPr>
            <a:r>
              <a:rPr lang="en-GB" sz="1200" dirty="0">
                <a:solidFill>
                  <a:schemeClr val="accent1"/>
                </a:solidFill>
                <a:latin typeface="Montserrat" panose="00000500000000000000" pitchFamily="2" charset="0"/>
                <a:cs typeface="Arial" pitchFamily="34" charset="0"/>
              </a:rPr>
              <a:t>Page </a:t>
            </a:r>
            <a:fld id="{D8970E65-33FC-4939-995C-97864F22F032}" type="slidenum">
              <a:rPr lang="en-GB" sz="1200">
                <a:solidFill>
                  <a:schemeClr val="accent1"/>
                </a:solidFill>
                <a:latin typeface="Montserrat" panose="00000500000000000000" pitchFamily="2" charset="0"/>
                <a:cs typeface="Arial" pitchFamily="34" charset="0"/>
              </a:rPr>
              <a:pPr algn="r" eaLnBrk="0" hangingPunct="0">
                <a:spcBef>
                  <a:spcPct val="50000"/>
                </a:spcBef>
                <a:tabLst>
                  <a:tab pos="8793163" algn="r"/>
                </a:tabLst>
                <a:defRPr/>
              </a:pPr>
              <a:t>‹#›</a:t>
            </a:fld>
            <a:endParaRPr lang="en-GB" sz="1200" dirty="0">
              <a:solidFill>
                <a:schemeClr val="accent1"/>
              </a:solidFill>
              <a:latin typeface="Montserrat" panose="00000500000000000000" pitchFamily="2" charset="0"/>
              <a:cs typeface="Arial"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728663" y="581025"/>
            <a:ext cx="5400000" cy="3038244"/>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12" name="Notes Placeholder 4"/>
          <p:cNvSpPr>
            <a:spLocks noGrp="1"/>
          </p:cNvSpPr>
          <p:nvPr>
            <p:ph type="body" sz="quarter" idx="3"/>
          </p:nvPr>
        </p:nvSpPr>
        <p:spPr>
          <a:xfrm>
            <a:off x="728663" y="3797300"/>
            <a:ext cx="5400675" cy="577373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3" name="TextBox 12"/>
          <p:cNvSpPr txBox="1"/>
          <p:nvPr/>
        </p:nvSpPr>
        <p:spPr>
          <a:xfrm>
            <a:off x="728663"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Montserrat" panose="00000500000000000000" pitchFamily="2" charset="0"/>
                <a:cs typeface="Segoe UI" panose="020B0502040204020203" pitchFamily="34" charset="0"/>
              </a:rPr>
              <a:t>Edit course title here</a:t>
            </a:r>
            <a:r>
              <a:rPr lang="en-GB" sz="1000" cap="all" spc="300" baseline="0" dirty="0">
                <a:solidFill>
                  <a:schemeClr val="accent1"/>
                </a:solidFill>
                <a:latin typeface="Montserrat" panose="00000500000000000000" pitchFamily="2" charset="0"/>
                <a:cs typeface="Segoe UI" panose="020B0502040204020203" pitchFamily="34" charset="0"/>
              </a:rPr>
              <a:t>	</a:t>
            </a:r>
          </a:p>
        </p:txBody>
      </p:sp>
      <p:sp>
        <p:nvSpPr>
          <p:cNvPr id="14" name="TextBox 13"/>
          <p:cNvSpPr txBox="1"/>
          <p:nvPr/>
        </p:nvSpPr>
        <p:spPr>
          <a:xfrm>
            <a:off x="728663" y="9590088"/>
            <a:ext cx="5400675" cy="246221"/>
          </a:xfrm>
          <a:prstGeom prst="rect">
            <a:avLst/>
          </a:prstGeom>
          <a:noFill/>
        </p:spPr>
        <p:txBody>
          <a:bodyPr lIns="0" rIns="0">
            <a:spAutoFit/>
          </a:bodyPr>
          <a:lstStyle/>
          <a:p>
            <a:pPr algn="r" eaLnBrk="0" hangingPunct="0">
              <a:spcBef>
                <a:spcPct val="50000"/>
              </a:spcBef>
              <a:tabLst>
                <a:tab pos="8793163" algn="r"/>
              </a:tabLst>
              <a:defRPr/>
            </a:pPr>
            <a:r>
              <a:rPr lang="en-GB" sz="1000" cap="all" spc="300" baseline="0" dirty="0">
                <a:solidFill>
                  <a:schemeClr val="accent4"/>
                </a:solidFill>
                <a:latin typeface="Montserrat" panose="00000500000000000000" pitchFamily="2" charset="0"/>
                <a:cs typeface="Segoe UI" panose="020B0502040204020203" pitchFamily="34" charset="0"/>
              </a:rPr>
              <a:t>Page </a:t>
            </a:r>
            <a:fld id="{5A994FC6-4CA0-47B1-908E-E307E7797130}" type="slidenum">
              <a:rPr lang="en-GB" sz="1000" cap="all" spc="300" baseline="0">
                <a:solidFill>
                  <a:schemeClr val="accent4"/>
                </a:solidFill>
                <a:latin typeface="Montserrat" panose="00000500000000000000" pitchFamily="2"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Montserrat" panose="00000500000000000000" pitchFamily="2" charset="0"/>
              <a:cs typeface="Segoe UI" panose="020B0502040204020203" pitchFamily="34" charset="0"/>
            </a:endParaRPr>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a:solidFill>
          <a:schemeClr val="tx1"/>
        </a:solidFill>
        <a:latin typeface="Montserrat" panose="00000500000000000000" pitchFamily="2" charset="0"/>
        <a:ea typeface="+mn-ea"/>
        <a:cs typeface="Segoe UI" panose="020B0502040204020203" pitchFamily="34" charset="0"/>
      </a:defRPr>
    </a:lvl1pPr>
    <a:lvl2pPr marL="447675" indent="952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a:solidFill>
          <a:schemeClr val="tx1"/>
        </a:solidFill>
        <a:latin typeface="Montserrat" panose="00000500000000000000" pitchFamily="2" charset="0"/>
        <a:ea typeface="+mn-ea"/>
        <a:cs typeface="Segoe UI" panose="020B0502040204020203" pitchFamily="34" charset="0"/>
      </a:defRPr>
    </a:lvl2pPr>
    <a:lvl3pPr marL="9144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a:solidFill>
          <a:schemeClr val="tx1"/>
        </a:solidFill>
        <a:latin typeface="Montserrat" panose="00000500000000000000" pitchFamily="2" charset="0"/>
        <a:ea typeface="+mn-ea"/>
        <a:cs typeface="Segoe UI" panose="020B0502040204020203" pitchFamily="34" charset="0"/>
      </a:defRPr>
    </a:lvl3pPr>
    <a:lvl4pPr marL="1343025" indent="2857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a:solidFill>
          <a:schemeClr val="tx1"/>
        </a:solidFill>
        <a:latin typeface="Montserrat" panose="00000500000000000000" pitchFamily="2" charset="0"/>
        <a:ea typeface="+mn-ea"/>
        <a:cs typeface="Segoe UI" panose="020B0502040204020203" pitchFamily="34" charset="0"/>
      </a:defRPr>
    </a:lvl4pPr>
    <a:lvl5pPr marL="18288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a:solidFill>
          <a:schemeClr val="tx1"/>
        </a:solidFill>
        <a:latin typeface="Montserrat" panose="00000500000000000000" pitchFamily="2"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Big_data"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1</a:t>
            </a:fld>
            <a:endParaRPr lang="en-GB" dirty="0"/>
          </a:p>
        </p:txBody>
      </p:sp>
    </p:spTree>
    <p:extLst>
      <p:ext uri="{BB962C8B-B14F-4D97-AF65-F5344CB8AC3E}">
        <p14:creationId xmlns:p14="http://schemas.microsoft.com/office/powerpoint/2010/main" val="4264101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13</a:t>
            </a:fld>
            <a:endParaRPr lang="en-GB" dirty="0"/>
          </a:p>
        </p:txBody>
      </p:sp>
    </p:spTree>
    <p:extLst>
      <p:ext uri="{BB962C8B-B14F-4D97-AF65-F5344CB8AC3E}">
        <p14:creationId xmlns:p14="http://schemas.microsoft.com/office/powerpoint/2010/main" val="1798289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14</a:t>
            </a:fld>
            <a:endParaRPr lang="en-GB" dirty="0"/>
          </a:p>
        </p:txBody>
      </p:sp>
    </p:spTree>
    <p:extLst>
      <p:ext uri="{BB962C8B-B14F-4D97-AF65-F5344CB8AC3E}">
        <p14:creationId xmlns:p14="http://schemas.microsoft.com/office/powerpoint/2010/main" val="60469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76BEB-65FD-4604-BBA0-0F30E704D318}" type="slidenum">
              <a:rPr kumimoji="0" lang="en-GB"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1082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62ADB-6D21-4F4C-99ED-3B4FD19802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799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E62ADB-6D21-4F4C-99ED-3B4FD19802F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01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dirty="0"/>
          </a:p>
        </p:txBody>
      </p:sp>
    </p:spTree>
    <p:extLst>
      <p:ext uri="{BB962C8B-B14F-4D97-AF65-F5344CB8AC3E}">
        <p14:creationId xmlns:p14="http://schemas.microsoft.com/office/powerpoint/2010/main" val="1873277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23</a:t>
            </a:fld>
            <a:endParaRPr lang="en-GB" dirty="0"/>
          </a:p>
        </p:txBody>
      </p:sp>
    </p:spTree>
    <p:extLst>
      <p:ext uri="{BB962C8B-B14F-4D97-AF65-F5344CB8AC3E}">
        <p14:creationId xmlns:p14="http://schemas.microsoft.com/office/powerpoint/2010/main" val="217545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4648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34</a:t>
            </a:fld>
            <a:endParaRPr lang="en-GB" dirty="0"/>
          </a:p>
        </p:txBody>
      </p:sp>
    </p:spTree>
    <p:extLst>
      <p:ext uri="{BB962C8B-B14F-4D97-AF65-F5344CB8AC3E}">
        <p14:creationId xmlns:p14="http://schemas.microsoft.com/office/powerpoint/2010/main" val="385474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35</a:t>
            </a:fld>
            <a:endParaRPr lang="en-GB" dirty="0"/>
          </a:p>
        </p:txBody>
      </p:sp>
    </p:spTree>
    <p:extLst>
      <p:ext uri="{BB962C8B-B14F-4D97-AF65-F5344CB8AC3E}">
        <p14:creationId xmlns:p14="http://schemas.microsoft.com/office/powerpoint/2010/main" val="228495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For a more integrated experience during Attend from Anywhere sessions, I’d encourage you to speak as if you are in the room with us rather than using the chat function.</a:t>
            </a:r>
          </a:p>
          <a:p>
            <a:endParaRPr lang="en-GB" dirty="0"/>
          </a:p>
        </p:txBody>
      </p:sp>
      <p:sp>
        <p:nvSpPr>
          <p:cNvPr id="4" name="Slide Number Placeholder 3"/>
          <p:cNvSpPr>
            <a:spLocks noGrp="1"/>
          </p:cNvSpPr>
          <p:nvPr>
            <p:ph type="sldNum" sz="quarter" idx="5"/>
          </p:nvPr>
        </p:nvSpPr>
        <p:spPr/>
        <p:txBody>
          <a:bodyPr/>
          <a:lstStyle/>
          <a:p>
            <a:fld id="{DB876BEB-65FD-4604-BBA0-0F30E704D318}" type="slidenum">
              <a:rPr lang="en-GB" smtClean="0"/>
              <a:pPr/>
              <a:t>2</a:t>
            </a:fld>
            <a:endParaRPr lang="en-GB" dirty="0"/>
          </a:p>
        </p:txBody>
      </p:sp>
    </p:spTree>
    <p:extLst>
      <p:ext uri="{BB962C8B-B14F-4D97-AF65-F5344CB8AC3E}">
        <p14:creationId xmlns:p14="http://schemas.microsoft.com/office/powerpoint/2010/main" val="789348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571711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r>
              <a:rPr lang="en-GB" dirty="0">
                <a:hlinkClick r:id="rId3"/>
              </a:rPr>
              <a:t>Big data - Wikipedia</a:t>
            </a:r>
            <a:endParaRPr lang="en-GB" dirty="0"/>
          </a:p>
        </p:txBody>
      </p:sp>
    </p:spTree>
    <p:extLst>
      <p:ext uri="{BB962C8B-B14F-4D97-AF65-F5344CB8AC3E}">
        <p14:creationId xmlns:p14="http://schemas.microsoft.com/office/powerpoint/2010/main" val="108922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44</a:t>
            </a:fld>
            <a:endParaRPr lang="en-GB" dirty="0"/>
          </a:p>
        </p:txBody>
      </p:sp>
    </p:spTree>
    <p:extLst>
      <p:ext uri="{BB962C8B-B14F-4D97-AF65-F5344CB8AC3E}">
        <p14:creationId xmlns:p14="http://schemas.microsoft.com/office/powerpoint/2010/main" val="2169289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412938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433491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74</a:t>
            </a:fld>
            <a:endParaRPr lang="en-GB" dirty="0"/>
          </a:p>
        </p:txBody>
      </p:sp>
    </p:spTree>
    <p:extLst>
      <p:ext uri="{BB962C8B-B14F-4D97-AF65-F5344CB8AC3E}">
        <p14:creationId xmlns:p14="http://schemas.microsoft.com/office/powerpoint/2010/main" val="187327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571711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534945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79</a:t>
            </a:fld>
            <a:endParaRPr lang="en-GB" dirty="0"/>
          </a:p>
        </p:txBody>
      </p:sp>
    </p:spTree>
    <p:extLst>
      <p:ext uri="{BB962C8B-B14F-4D97-AF65-F5344CB8AC3E}">
        <p14:creationId xmlns:p14="http://schemas.microsoft.com/office/powerpoint/2010/main" val="187327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80</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44542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DB876BEB-65FD-4604-BBA0-0F30E704D318}" type="slidenum">
              <a:rPr lang="en-GB" smtClean="0"/>
              <a:pPr/>
              <a:t>3</a:t>
            </a:fld>
            <a:endParaRPr lang="en-GB" dirty="0"/>
          </a:p>
        </p:txBody>
      </p:sp>
    </p:spTree>
    <p:extLst>
      <p:ext uri="{BB962C8B-B14F-4D97-AF65-F5344CB8AC3E}">
        <p14:creationId xmlns:p14="http://schemas.microsoft.com/office/powerpoint/2010/main" val="2833571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81</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969099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795173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83</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51498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84</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133666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85</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485079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86</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975488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122990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89</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583041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90</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660487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91</a:t>
            </a:fld>
            <a:endParaRPr lang="en-GB" dirty="0"/>
          </a:p>
        </p:txBody>
      </p:sp>
    </p:spTree>
    <p:extLst>
      <p:ext uri="{BB962C8B-B14F-4D97-AF65-F5344CB8AC3E}">
        <p14:creationId xmlns:p14="http://schemas.microsoft.com/office/powerpoint/2010/main" val="1873277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4</a:t>
            </a:fld>
            <a:endParaRPr lang="en-GB" dirty="0"/>
          </a:p>
        </p:txBody>
      </p:sp>
    </p:spTree>
    <p:extLst>
      <p:ext uri="{BB962C8B-B14F-4D97-AF65-F5344CB8AC3E}">
        <p14:creationId xmlns:p14="http://schemas.microsoft.com/office/powerpoint/2010/main" val="203318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93</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552509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444500" lvl="2"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97</a:t>
            </a:fld>
            <a:endParaRPr lang="en-GB" dirty="0"/>
          </a:p>
        </p:txBody>
      </p:sp>
    </p:spTree>
    <p:extLst>
      <p:ext uri="{BB962C8B-B14F-4D97-AF65-F5344CB8AC3E}">
        <p14:creationId xmlns:p14="http://schemas.microsoft.com/office/powerpoint/2010/main" val="1873277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107</a:t>
            </a:fld>
            <a:endParaRPr lang="en-GB" dirty="0"/>
          </a:p>
        </p:txBody>
      </p:sp>
    </p:spTree>
    <p:extLst>
      <p:ext uri="{BB962C8B-B14F-4D97-AF65-F5344CB8AC3E}">
        <p14:creationId xmlns:p14="http://schemas.microsoft.com/office/powerpoint/2010/main" val="4037996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131</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574095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142</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495062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182</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91364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185</a:t>
            </a:fld>
            <a:endParaRPr lang="en-GB" dirty="0"/>
          </a:p>
        </p:txBody>
      </p:sp>
    </p:spTree>
    <p:extLst>
      <p:ext uri="{BB962C8B-B14F-4D97-AF65-F5344CB8AC3E}">
        <p14:creationId xmlns:p14="http://schemas.microsoft.com/office/powerpoint/2010/main" val="2477676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212</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371434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215</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722540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229</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293300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76BEB-65FD-4604-BBA0-0F30E704D318}" type="slidenum">
              <a:rPr kumimoji="0" lang="en-GB"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55807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244</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4527266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246</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1378086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247</a:t>
            </a:fld>
            <a:endParaRPr kumimoji="0" lang="en-GB" sz="12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endParaRPr>
          </a:p>
        </p:txBody>
      </p:sp>
    </p:spTree>
    <p:extLst>
      <p:ext uri="{BB962C8B-B14F-4D97-AF65-F5344CB8AC3E}">
        <p14:creationId xmlns:p14="http://schemas.microsoft.com/office/powerpoint/2010/main" val="3943479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251</a:t>
            </a:fld>
            <a:endParaRPr lang="en-GB" dirty="0"/>
          </a:p>
        </p:txBody>
      </p:sp>
    </p:spTree>
    <p:extLst>
      <p:ext uri="{BB962C8B-B14F-4D97-AF65-F5344CB8AC3E}">
        <p14:creationId xmlns:p14="http://schemas.microsoft.com/office/powerpoint/2010/main" val="1587543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252</a:t>
            </a:fld>
            <a:endParaRPr lang="en-GB" dirty="0"/>
          </a:p>
        </p:txBody>
      </p:sp>
    </p:spTree>
    <p:extLst>
      <p:ext uri="{BB962C8B-B14F-4D97-AF65-F5344CB8AC3E}">
        <p14:creationId xmlns:p14="http://schemas.microsoft.com/office/powerpoint/2010/main" val="3103329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253</a:t>
            </a:fld>
            <a:endParaRPr lang="en-GB" dirty="0"/>
          </a:p>
        </p:txBody>
      </p:sp>
    </p:spTree>
    <p:extLst>
      <p:ext uri="{BB962C8B-B14F-4D97-AF65-F5344CB8AC3E}">
        <p14:creationId xmlns:p14="http://schemas.microsoft.com/office/powerpoint/2010/main" val="2470054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75C2132-4B19-4B61-9032-41C486BCCCE9}" type="slidenum">
              <a:rPr lang="en-GB" smtClean="0"/>
              <a:t>255</a:t>
            </a:fld>
            <a:endParaRPr lang="en-GB" dirty="0"/>
          </a:p>
        </p:txBody>
      </p:sp>
    </p:spTree>
    <p:extLst>
      <p:ext uri="{BB962C8B-B14F-4D97-AF65-F5344CB8AC3E}">
        <p14:creationId xmlns:p14="http://schemas.microsoft.com/office/powerpoint/2010/main" val="2877462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E02B10-3704-4BFE-A7FA-544430163161}" type="slidenum">
              <a:rPr kumimoji="0" lang="en-GB" sz="1200" b="0" i="0" u="none" strike="noStrike" kern="1200" cap="none" spc="0" normalizeH="0" baseline="0" noProof="0" smtClean="0">
                <a:ln>
                  <a:noFill/>
                </a:ln>
                <a:solidFill>
                  <a:prstClr val="black"/>
                </a:solidFill>
                <a:effectLst/>
                <a:uLnTx/>
                <a:uFillTx/>
                <a:latin typeface="Montserrat" panose="020B060402020202020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Montserrat" panose="020B0604020202020204" charset="0"/>
              <a:ea typeface="+mn-ea"/>
              <a:cs typeface="+mn-cs"/>
            </a:endParaRPr>
          </a:p>
        </p:txBody>
      </p:sp>
    </p:spTree>
    <p:extLst>
      <p:ext uri="{BB962C8B-B14F-4D97-AF65-F5344CB8AC3E}">
        <p14:creationId xmlns:p14="http://schemas.microsoft.com/office/powerpoint/2010/main" val="331422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8</a:t>
            </a:fld>
            <a:endParaRPr lang="en-GB" dirty="0"/>
          </a:p>
        </p:txBody>
      </p:sp>
    </p:spTree>
    <p:extLst>
      <p:ext uri="{BB962C8B-B14F-4D97-AF65-F5344CB8AC3E}">
        <p14:creationId xmlns:p14="http://schemas.microsoft.com/office/powerpoint/2010/main" val="1680449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A9C37-A2FB-4AC2-AA91-AF6E90133E5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308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581025"/>
            <a:ext cx="5400675" cy="30384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9A9C37-A2FB-4AC2-AA91-AF6E90133E5E}" type="slidenum">
              <a:rPr lang="en-GB" smtClean="0"/>
              <a:t>12</a:t>
            </a:fld>
            <a:endParaRPr lang="en-GB" dirty="0"/>
          </a:p>
        </p:txBody>
      </p:sp>
    </p:spTree>
    <p:extLst>
      <p:ext uri="{BB962C8B-B14F-4D97-AF65-F5344CB8AC3E}">
        <p14:creationId xmlns:p14="http://schemas.microsoft.com/office/powerpoint/2010/main" val="3752625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2.xml"/><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eg"/><Relationship Id="rId1" Type="http://schemas.openxmlformats.org/officeDocument/2006/relationships/slideMaster" Target="../slideMasters/slideMaster12.xml"/><Relationship Id="rId4" Type="http://schemas.openxmlformats.org/officeDocument/2006/relationships/image" Target="../media/image7.sv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Master" Target="../slideMasters/slideMaster1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Master" Target="../slideMasters/slideMaster1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ext Slide - With side bar B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2277"/>
          <a:stretch/>
        </p:blipFill>
        <p:spPr>
          <a:xfrm>
            <a:off x="0" y="1454881"/>
            <a:ext cx="3249643" cy="1438597"/>
          </a:xfrm>
          <a:prstGeom prst="rect">
            <a:avLst/>
          </a:prstGeom>
        </p:spPr>
      </p:pic>
      <p:sp>
        <p:nvSpPr>
          <p:cNvPr id="8" name="Text Placeholder 2"/>
          <p:cNvSpPr>
            <a:spLocks noGrp="1"/>
          </p:cNvSpPr>
          <p:nvPr>
            <p:ph type="body" sz="quarter" idx="10" hasCustomPrompt="1"/>
          </p:nvPr>
        </p:nvSpPr>
        <p:spPr>
          <a:xfrm>
            <a:off x="653331" y="940365"/>
            <a:ext cx="7382347" cy="676679"/>
          </a:xfrm>
        </p:spPr>
        <p:txBody>
          <a:bodyPr/>
          <a:lstStyle>
            <a:lvl1pPr marL="0" indent="0">
              <a:lnSpc>
                <a:spcPct val="90000"/>
              </a:lnSpc>
              <a:spcAft>
                <a:spcPts val="0"/>
              </a:spcAft>
              <a:buFont typeface="Arial" panose="020B0604020202020204" pitchFamily="34" charset="0"/>
              <a:buNone/>
              <a:defRPr sz="4800" cap="none" baseline="0">
                <a:solidFill>
                  <a:schemeClr val="tx1"/>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2135188" y="3823677"/>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140052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idebar Arrow A">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4435268"/>
            <a:ext cx="4722378" cy="1628175"/>
          </a:xfrm>
          <a:prstGeom prst="rect">
            <a:avLst/>
          </a:prstGeom>
        </p:spPr>
      </p:pic>
    </p:spTree>
    <p:extLst>
      <p:ext uri="{BB962C8B-B14F-4D97-AF65-F5344CB8AC3E}">
        <p14:creationId xmlns:p14="http://schemas.microsoft.com/office/powerpoint/2010/main" val="2450744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idebar Arrow B">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312806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idebar Arrow C">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485899"/>
            <a:ext cx="4070351"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8099906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idebar Arrow D">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805470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D">
    <p:bg>
      <p:bgPr>
        <a:solidFill>
          <a:schemeClr val="bg1"/>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tx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2277"/>
          <a:stretch/>
        </p:blipFill>
        <p:spPr>
          <a:xfrm>
            <a:off x="0" y="2294314"/>
            <a:ext cx="9545652" cy="4066446"/>
          </a:xfrm>
          <a:prstGeom prst="rect">
            <a:avLst/>
          </a:prstGeom>
          <a:noFill/>
        </p:spPr>
      </p:pic>
    </p:spTree>
    <p:extLst>
      <p:ext uri="{BB962C8B-B14F-4D97-AF65-F5344CB8AC3E}">
        <p14:creationId xmlns:p14="http://schemas.microsoft.com/office/powerpoint/2010/main" val="686080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urse Material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a:stretch/>
        </p:blipFill>
        <p:spPr>
          <a:xfrm>
            <a:off x="3828516" y="0"/>
            <a:ext cx="8383804" cy="6878320"/>
          </a:xfrm>
          <a:prstGeom prst="rect">
            <a:avLst/>
          </a:prstGeom>
        </p:spPr>
      </p:pic>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4485899"/>
            <a:ext cx="4401082" cy="1874860"/>
          </a:xfrm>
          <a:prstGeom prst="rect">
            <a:avLst/>
          </a:prstGeom>
        </p:spPr>
      </p:pic>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TextBox 9"/>
          <p:cNvSpPr txBox="1"/>
          <p:nvPr userDrawn="1"/>
        </p:nvSpPr>
        <p:spPr>
          <a:xfrm>
            <a:off x="384784" y="1220400"/>
            <a:ext cx="3187091" cy="3785652"/>
          </a:xfrm>
          <a:prstGeom prst="rect">
            <a:avLst/>
          </a:prstGeom>
          <a:noFill/>
        </p:spPr>
        <p:txBody>
          <a:bodyPr wrap="square" rtlCol="0" anchor="b">
            <a:spAutoFit/>
          </a:bodyPr>
          <a:lstStyle/>
          <a:p>
            <a:r>
              <a:rPr lang="en-GB" sz="4000" b="1" kern="1200" cap="none" baseline="0" dirty="0">
                <a:solidFill>
                  <a:schemeClr val="bg1"/>
                </a:solidFill>
                <a:latin typeface="Krana Fat B" panose="00000B00000000000000" pitchFamily="50" charset="0"/>
                <a:ea typeface="+mn-ea"/>
                <a:cs typeface="+mn-cs"/>
              </a:rPr>
              <a:t>Course materials, pen &amp; pad…</a:t>
            </a:r>
            <a:br>
              <a:rPr lang="en-GB" sz="4000" b="1" kern="1200" cap="none" baseline="0" dirty="0">
                <a:solidFill>
                  <a:schemeClr val="bg1"/>
                </a:solidFill>
                <a:latin typeface="Krana Fat B" panose="00000B00000000000000" pitchFamily="50" charset="0"/>
                <a:ea typeface="+mn-ea"/>
                <a:cs typeface="+mn-cs"/>
              </a:rPr>
            </a:br>
            <a:br>
              <a:rPr lang="en-GB" sz="4000" b="1" kern="1200" cap="none" baseline="0" dirty="0">
                <a:solidFill>
                  <a:schemeClr val="bg1"/>
                </a:solidFill>
                <a:latin typeface="Krana Fat B" panose="00000B00000000000000" pitchFamily="50" charset="0"/>
                <a:ea typeface="+mn-ea"/>
                <a:cs typeface="+mn-cs"/>
              </a:rPr>
            </a:br>
            <a:r>
              <a:rPr lang="en-GB" sz="4000" b="1" kern="1200" cap="none" baseline="0" dirty="0">
                <a:solidFill>
                  <a:schemeClr val="bg1"/>
                </a:solidFill>
                <a:latin typeface="Krana Fat B" panose="00000B00000000000000" pitchFamily="50" charset="0"/>
                <a:ea typeface="+mn-ea"/>
                <a:cs typeface="+mn-cs"/>
              </a:rPr>
              <a:t>Yours to keep</a:t>
            </a:r>
          </a:p>
        </p:txBody>
      </p:sp>
    </p:spTree>
    <p:extLst>
      <p:ext uri="{BB962C8B-B14F-4D97-AF65-F5344CB8AC3E}">
        <p14:creationId xmlns:p14="http://schemas.microsoft.com/office/powerpoint/2010/main" val="21575425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efreshments &amp; Faciliti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3267711" y="-55880"/>
            <a:ext cx="9076689" cy="6969760"/>
          </a:xfrm>
          <a:prstGeom prst="rect">
            <a:avLst/>
          </a:prstGeom>
        </p:spPr>
      </p:pic>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TextBox 9"/>
          <p:cNvSpPr txBox="1"/>
          <p:nvPr userDrawn="1"/>
        </p:nvSpPr>
        <p:spPr>
          <a:xfrm>
            <a:off x="384784" y="1221594"/>
            <a:ext cx="3443732" cy="3225290"/>
          </a:xfrm>
          <a:prstGeom prst="rect">
            <a:avLst/>
          </a:prstGeom>
          <a:noFill/>
        </p:spPr>
        <p:txBody>
          <a:bodyPr wrap="square" rtlCol="0" anchor="ctr">
            <a:noAutofit/>
          </a:bodyPr>
          <a:lstStyle/>
          <a:p>
            <a:r>
              <a:rPr lang="en-GB" sz="3200" b="1" kern="1200" cap="none" baseline="0" dirty="0">
                <a:solidFill>
                  <a:schemeClr val="bg1"/>
                </a:solidFill>
                <a:latin typeface="Krana Fat B" panose="00000B00000000000000" pitchFamily="50" charset="0"/>
                <a:ea typeface="+mn-ea"/>
                <a:cs typeface="+mn-cs"/>
              </a:rPr>
              <a:t>Refreshments</a:t>
            </a:r>
          </a:p>
          <a:p>
            <a:endParaRPr lang="en-GB" sz="3200" b="1" kern="1200" cap="none" baseline="0" dirty="0">
              <a:solidFill>
                <a:schemeClr val="bg1"/>
              </a:solidFill>
              <a:latin typeface="Krana Fat B" panose="00000B00000000000000" pitchFamily="50" charset="0"/>
              <a:ea typeface="+mn-ea"/>
              <a:cs typeface="+mn-cs"/>
            </a:endParaRPr>
          </a:p>
          <a:p>
            <a:r>
              <a:rPr lang="en-GB" sz="3200" b="1" kern="1200" cap="none" baseline="0" dirty="0">
                <a:solidFill>
                  <a:schemeClr val="bg1"/>
                </a:solidFill>
                <a:latin typeface="Krana Fat B" panose="00000B00000000000000" pitchFamily="50" charset="0"/>
                <a:ea typeface="+mn-ea"/>
                <a:cs typeface="+mn-cs"/>
              </a:rPr>
              <a:t>Facilities</a:t>
            </a:r>
          </a:p>
        </p:txBody>
      </p:sp>
    </p:spTree>
    <p:extLst>
      <p:ext uri="{BB962C8B-B14F-4D97-AF65-F5344CB8AC3E}">
        <p14:creationId xmlns:p14="http://schemas.microsoft.com/office/powerpoint/2010/main" val="288641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re Exit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080085" y="-8547"/>
            <a:ext cx="5114764" cy="5671347"/>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5" name="Rectangle 4"/>
          <p:cNvSpPr/>
          <p:nvPr userDrawn="1"/>
        </p:nvSpPr>
        <p:spPr>
          <a:xfrm>
            <a:off x="376237" y="2322726"/>
            <a:ext cx="6604609" cy="3340074"/>
          </a:xfrm>
          <a:prstGeom prst="rect">
            <a:avLst/>
          </a:prstGeom>
        </p:spPr>
        <p:txBody>
          <a:bodyPr wrap="square">
            <a:noAutofit/>
          </a:bodyPr>
          <a:lstStyle/>
          <a:p>
            <a:r>
              <a:rPr lang="en-GB" sz="4000" kern="1200" baseline="0" dirty="0">
                <a:solidFill>
                  <a:srgbClr val="004050"/>
                </a:solidFill>
                <a:latin typeface="+mj-lt"/>
                <a:ea typeface="+mj-ea"/>
                <a:cs typeface="+mj-cs"/>
              </a:rPr>
              <a:t>In the event of the fire alarm sounding, follow signs for the nearest exit</a:t>
            </a:r>
            <a:br>
              <a:rPr lang="en-GB" sz="4000" kern="1200" baseline="0" dirty="0">
                <a:solidFill>
                  <a:srgbClr val="004050"/>
                </a:solidFill>
                <a:latin typeface="+mj-lt"/>
                <a:ea typeface="+mj-ea"/>
                <a:cs typeface="+mj-cs"/>
              </a:rPr>
            </a:br>
            <a:br>
              <a:rPr lang="en-GB" sz="4000" kern="1200" baseline="0" dirty="0">
                <a:solidFill>
                  <a:srgbClr val="004050"/>
                </a:solidFill>
                <a:latin typeface="+mj-lt"/>
                <a:ea typeface="+mj-ea"/>
                <a:cs typeface="+mj-cs"/>
              </a:rPr>
            </a:br>
            <a:r>
              <a:rPr lang="en-GB" sz="4000" kern="1200" baseline="0" dirty="0">
                <a:solidFill>
                  <a:srgbClr val="004050"/>
                </a:solidFill>
                <a:latin typeface="+mj-lt"/>
                <a:ea typeface="+mj-ea"/>
                <a:cs typeface="+mj-cs"/>
              </a:rPr>
              <a:t>Do not use the lifts</a:t>
            </a:r>
          </a:p>
        </p:txBody>
      </p:sp>
    </p:spTree>
    <p:extLst>
      <p:ext uri="{BB962C8B-B14F-4D97-AF65-F5344CB8AC3E}">
        <p14:creationId xmlns:p14="http://schemas.microsoft.com/office/powerpoint/2010/main" val="2677078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nes &amp; Emai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a:off x="3921760" y="0"/>
            <a:ext cx="8270240" cy="6858000"/>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0" y="4435268"/>
            <a:ext cx="4722378" cy="1628175"/>
          </a:xfrm>
          <a:prstGeom prst="rect">
            <a:avLst/>
          </a:prstGeom>
        </p:spPr>
      </p:pic>
      <p:sp>
        <p:nvSpPr>
          <p:cNvPr id="4" name="TextBox 3"/>
          <p:cNvSpPr txBox="1"/>
          <p:nvPr userDrawn="1"/>
        </p:nvSpPr>
        <p:spPr>
          <a:xfrm>
            <a:off x="384783" y="1349984"/>
            <a:ext cx="3443733" cy="2751998"/>
          </a:xfrm>
          <a:prstGeom prst="rect">
            <a:avLst/>
          </a:prstGeom>
          <a:noFill/>
        </p:spPr>
        <p:txBody>
          <a:bodyPr wrap="square" rtlCol="0" anchor="ctr">
            <a:noAutofit/>
          </a:bodyPr>
          <a:lstStyle/>
          <a:p>
            <a:pPr marL="0" lvl="0" indent="0" algn="l" defTabSz="914400" rtl="0" eaLnBrk="1" latinLnBrk="0" hangingPunct="1">
              <a:lnSpc>
                <a:spcPct val="90000"/>
              </a:lnSpc>
              <a:spcBef>
                <a:spcPts val="0"/>
              </a:spcBef>
              <a:spcAft>
                <a:spcPts val="0"/>
              </a:spcAft>
              <a:buClr>
                <a:schemeClr val="tx1"/>
              </a:buClr>
              <a:buSzPct val="115000"/>
              <a:buFont typeface="Arial" panose="020B0604020202020204" pitchFamily="34" charset="0"/>
              <a:buNone/>
            </a:pPr>
            <a:r>
              <a:rPr lang="en-GB" sz="4800" b="1" kern="1200" cap="none" baseline="0" dirty="0">
                <a:solidFill>
                  <a:schemeClr val="bg1"/>
                </a:solidFill>
                <a:latin typeface="Krana Fat B" panose="00000B00000000000000" pitchFamily="50" charset="0"/>
                <a:ea typeface="+mn-ea"/>
                <a:cs typeface="+mn-cs"/>
              </a:rPr>
              <a:t>Quiet please…</a:t>
            </a:r>
          </a:p>
        </p:txBody>
      </p:sp>
    </p:spTree>
    <p:extLst>
      <p:ext uri="{BB962C8B-B14F-4D97-AF65-F5344CB8AC3E}">
        <p14:creationId xmlns:p14="http://schemas.microsoft.com/office/powerpoint/2010/main" val="24326075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arget Audience">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485899"/>
            <a:ext cx="4401082" cy="1874860"/>
          </a:xfrm>
          <a:prstGeom prst="rect">
            <a:avLst/>
          </a:prstGeom>
        </p:spPr>
      </p:pic>
      <p:sp>
        <p:nvSpPr>
          <p:cNvPr id="9" name="Text Placeholder 4"/>
          <p:cNvSpPr>
            <a:spLocks noGrp="1"/>
          </p:cNvSpPr>
          <p:nvPr>
            <p:ph type="body" sz="quarter" idx="15" hasCustomPrompt="1"/>
          </p:nvPr>
        </p:nvSpPr>
        <p:spPr>
          <a:xfrm>
            <a:off x="4666226" y="681135"/>
            <a:ext cx="6978378" cy="5542383"/>
          </a:xfrm>
        </p:spPr>
        <p:txBody>
          <a:bodyPr>
            <a:normAutofit/>
          </a:bodyPr>
          <a:lstStyle>
            <a:lvl1pPr marL="0" indent="0">
              <a:lnSpc>
                <a:spcPct val="100000"/>
              </a:lnSpc>
              <a:buFont typeface="Arial" panose="020B0604020202020204" pitchFamily="34" charset="0"/>
              <a:buNone/>
              <a:defRPr sz="3200" b="0"/>
            </a:lvl1pPr>
            <a:lvl2pPr marL="180000" indent="-180000">
              <a:buFont typeface="Arial" panose="020B0604020202020204" pitchFamily="34" charset="0"/>
              <a:buChar char="•"/>
              <a:defRPr sz="32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TextBox 9"/>
          <p:cNvSpPr txBox="1"/>
          <p:nvPr userDrawn="1"/>
        </p:nvSpPr>
        <p:spPr>
          <a:xfrm>
            <a:off x="384783" y="1349984"/>
            <a:ext cx="3443733" cy="2751998"/>
          </a:xfrm>
          <a:prstGeom prst="rect">
            <a:avLst/>
          </a:prstGeom>
          <a:noFill/>
        </p:spPr>
        <p:txBody>
          <a:bodyPr wrap="square" rtlCol="0" anchor="ctr">
            <a:noAutofit/>
          </a:bodyPr>
          <a:lstStyle/>
          <a:p>
            <a:pPr marL="0" lvl="0" indent="0" algn="l" defTabSz="914400" rtl="0" eaLnBrk="1" latinLnBrk="0" hangingPunct="1">
              <a:lnSpc>
                <a:spcPct val="90000"/>
              </a:lnSpc>
              <a:spcBef>
                <a:spcPts val="0"/>
              </a:spcBef>
              <a:spcAft>
                <a:spcPts val="0"/>
              </a:spcAft>
              <a:buClr>
                <a:schemeClr val="tx1"/>
              </a:buClr>
              <a:buSzPct val="115000"/>
              <a:buFont typeface="Arial" panose="020B0604020202020204" pitchFamily="34" charset="0"/>
              <a:buNone/>
            </a:pPr>
            <a:r>
              <a:rPr lang="en-GB" sz="4800" b="1" kern="1200" cap="none" baseline="0" dirty="0">
                <a:solidFill>
                  <a:schemeClr val="bg1"/>
                </a:solidFill>
                <a:latin typeface="Krana Fat B" panose="00000B00000000000000" pitchFamily="50" charset="0"/>
                <a:ea typeface="+mn-ea"/>
                <a:cs typeface="+mn-cs"/>
              </a:rPr>
              <a:t>Target audience</a:t>
            </a:r>
          </a:p>
        </p:txBody>
      </p:sp>
    </p:spTree>
    <p:extLst>
      <p:ext uri="{BB962C8B-B14F-4D97-AF65-F5344CB8AC3E}">
        <p14:creationId xmlns:p14="http://schemas.microsoft.com/office/powerpoint/2010/main" val="23618036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11015149"/>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urse Topics">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4" name="Table Placeholder 3"/>
          <p:cNvSpPr>
            <a:spLocks noGrp="1"/>
          </p:cNvSpPr>
          <p:nvPr>
            <p:ph type="tbl" sz="quarter" idx="23"/>
          </p:nvPr>
        </p:nvSpPr>
        <p:spPr>
          <a:xfrm>
            <a:off x="3101975" y="1925766"/>
            <a:ext cx="8710613" cy="4372397"/>
          </a:xfrm>
        </p:spPr>
        <p:txBody>
          <a:bodyPr/>
          <a:lstStyle/>
          <a:p>
            <a:r>
              <a:rPr lang="en-US" dirty="0"/>
              <a:t>Click icon to add table</a:t>
            </a:r>
            <a:endParaRPr lang="en-GB" dirty="0"/>
          </a:p>
        </p:txBody>
      </p:sp>
      <p:sp>
        <p:nvSpPr>
          <p:cNvPr id="26"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Tree>
    <p:extLst>
      <p:ext uri="{BB962C8B-B14F-4D97-AF65-F5344CB8AC3E}">
        <p14:creationId xmlns:p14="http://schemas.microsoft.com/office/powerpoint/2010/main" val="2804118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odule Topics">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8" name="Text Placeholder 7"/>
          <p:cNvSpPr>
            <a:spLocks noGrp="1"/>
          </p:cNvSpPr>
          <p:nvPr>
            <p:ph type="body" sz="quarter" idx="13"/>
          </p:nvPr>
        </p:nvSpPr>
        <p:spPr>
          <a:xfrm>
            <a:off x="6195033" y="1242034"/>
            <a:ext cx="5620729" cy="5236555"/>
          </a:xfrm>
        </p:spPr>
        <p:txBody>
          <a:bodyPr anchor="ctr"/>
          <a:lstStyle>
            <a:lvl1pPr marL="180000" indent="-180000">
              <a:buFont typeface="Arial" panose="020B0604020202020204" pitchFamily="34" charset="0"/>
              <a:buChar char="•"/>
              <a:defRPr sz="2000" b="0"/>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09170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Review Questions">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p:nvPr>
        </p:nvSpPr>
        <p:spPr>
          <a:xfrm>
            <a:off x="4751463" y="1349984"/>
            <a:ext cx="5306937" cy="4094163"/>
          </a:xfrm>
        </p:spPr>
        <p:txBody>
          <a:bodyPr>
            <a:normAutofit/>
          </a:bodyPr>
          <a:lstStyle>
            <a:lvl1pPr marL="514350" indent="-514350">
              <a:lnSpc>
                <a:spcPct val="100000"/>
              </a:lnSpc>
              <a:buFont typeface="+mj-lt"/>
              <a:buAutoNum type="arabicPeriod"/>
              <a:defRPr sz="20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Click to edit Master text styles</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3" name="TextBox 2"/>
          <p:cNvSpPr txBox="1"/>
          <p:nvPr userDrawn="1"/>
        </p:nvSpPr>
        <p:spPr>
          <a:xfrm>
            <a:off x="384784" y="1349984"/>
            <a:ext cx="3443732" cy="2751997"/>
          </a:xfrm>
          <a:prstGeom prst="rect">
            <a:avLst/>
          </a:prstGeom>
          <a:noFill/>
        </p:spPr>
        <p:txBody>
          <a:bodyPr wrap="square" rtlCol="0" anchor="ctr">
            <a:noAutofit/>
          </a:bodyPr>
          <a:lstStyle/>
          <a:p>
            <a:r>
              <a:rPr lang="en-GB" sz="4400" b="1" kern="1200" cap="none" baseline="0" dirty="0">
                <a:solidFill>
                  <a:schemeClr val="bg1"/>
                </a:solidFill>
                <a:latin typeface="Krana Fat B" panose="00000B00000000000000" pitchFamily="50" charset="0"/>
                <a:ea typeface="+mn-ea"/>
                <a:cs typeface="+mn-cs"/>
              </a:rPr>
              <a:t>Review questions</a:t>
            </a:r>
          </a:p>
        </p:txBody>
      </p:sp>
      <p:sp>
        <p:nvSpPr>
          <p:cNvPr id="4" name="TextBox 3"/>
          <p:cNvSpPr txBox="1"/>
          <p:nvPr userDrawn="1"/>
        </p:nvSpPr>
        <p:spPr>
          <a:xfrm>
            <a:off x="10058400" y="0"/>
            <a:ext cx="2133601" cy="6858000"/>
          </a:xfrm>
          <a:prstGeom prst="rect">
            <a:avLst/>
          </a:prstGeom>
          <a:noFill/>
        </p:spPr>
        <p:txBody>
          <a:bodyPr wrap="none" rtlCol="0" anchor="ctr">
            <a:noAutofit/>
          </a:bodyPr>
          <a:lstStyle/>
          <a:p>
            <a:r>
              <a:rPr lang="en-GB" sz="30000" dirty="0">
                <a:latin typeface="Montserrat" panose="00000500000000000000" pitchFamily="2" charset="0"/>
              </a:rPr>
              <a:t>?</a:t>
            </a:r>
          </a:p>
        </p:txBody>
      </p:sp>
    </p:spTree>
    <p:extLst>
      <p:ext uri="{BB962C8B-B14F-4D97-AF65-F5344CB8AC3E}">
        <p14:creationId xmlns:p14="http://schemas.microsoft.com/office/powerpoint/2010/main" val="2349674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9464576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6212602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Click to 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Click to 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3260021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D">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Click to 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Click to 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Click to 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Click to 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88988554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0542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6043721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77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127697084"/>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9FEFF2-7B5A-4988-8DA6-7776946B2E76}" type="datetimeFigureOut">
              <a:rPr kumimoji="0" lang="en-GB" sz="1200" b="0" i="0" u="none" strike="noStrike" kern="1200" cap="none" spc="0" normalizeH="0" baseline="0" noProof="0" smtClean="0">
                <a:ln>
                  <a:noFill/>
                </a:ln>
                <a:solidFill>
                  <a:srgbClr val="004050">
                    <a:tint val="75000"/>
                  </a:srgbClr>
                </a:solidFill>
                <a:effectLst/>
                <a:uLnTx/>
                <a:uFillTx/>
                <a:latin typeface="Montserra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20/04/2022</a:t>
            </a:fld>
            <a:endParaRPr kumimoji="0" lang="en-GB" sz="1200" b="0" i="0" u="none" strike="noStrike" kern="1200" cap="none" spc="0" normalizeH="0" baseline="0" noProof="0" dirty="0">
              <a:ln>
                <a:noFill/>
              </a:ln>
              <a:solidFill>
                <a:srgbClr val="004050">
                  <a:tint val="75000"/>
                </a:srgbClr>
              </a:solidFill>
              <a:effectLst/>
              <a:uLnTx/>
              <a:uFillTx/>
              <a:latin typeface="Montserra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04050">
                  <a:tint val="75000"/>
                </a:srgbClr>
              </a:solidFill>
              <a:effectLst/>
              <a:uLnTx/>
              <a:uFillTx/>
              <a:latin typeface="Montserra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0309F-08AC-46B9-99A1-C8331041ED62}" type="slidenum">
              <a:rPr kumimoji="0" lang="en-GB" sz="1200" b="0" i="0" u="none" strike="noStrike" kern="1200" cap="none" spc="0" normalizeH="0" baseline="0" noProof="0" smtClean="0">
                <a:ln>
                  <a:noFill/>
                </a:ln>
                <a:solidFill>
                  <a:srgbClr val="004050">
                    <a:tint val="75000"/>
                  </a:srgb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srgbClr val="004050">
                  <a:tint val="75000"/>
                </a:srgbClr>
              </a:solidFill>
              <a:effectLst/>
              <a:uLnTx/>
              <a:uFillTx/>
              <a:latin typeface="Montserrat"/>
              <a:ea typeface="+mn-ea"/>
              <a:cs typeface="+mn-cs"/>
            </a:endParaRPr>
          </a:p>
        </p:txBody>
      </p:sp>
    </p:spTree>
    <p:extLst>
      <p:ext uri="{BB962C8B-B14F-4D97-AF65-F5344CB8AC3E}">
        <p14:creationId xmlns:p14="http://schemas.microsoft.com/office/powerpoint/2010/main" val="4166266062"/>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B648D3-EE86-47CF-8A2B-0C52C2F86EFB}" type="datetimeFigureOut">
              <a:rPr kumimoji="0" lang="en-GB" sz="1200" b="0" i="0" u="none" strike="noStrike" kern="1200" cap="none" spc="0" normalizeH="0" baseline="0" noProof="0" smtClean="0">
                <a:ln>
                  <a:noFill/>
                </a:ln>
                <a:solidFill>
                  <a:prstClr val="black">
                    <a:tint val="75000"/>
                  </a:prstClr>
                </a:solidFill>
                <a:effectLst/>
                <a:uLnTx/>
                <a:uFillTx/>
                <a:latin typeface="Montserra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20/04/2022</a:t>
            </a:fld>
            <a:endParaRPr kumimoji="0" lang="en-GB" sz="1200" b="0" i="0" u="none" strike="noStrike" kern="1200" cap="none" spc="0" normalizeH="0" baseline="0" noProof="0" dirty="0">
              <a:ln>
                <a:noFill/>
              </a:ln>
              <a:solidFill>
                <a:prstClr val="black">
                  <a:tint val="75000"/>
                </a:prstClr>
              </a:solidFill>
              <a:effectLst/>
              <a:uLnTx/>
              <a:uFillTx/>
              <a:latin typeface="Montserra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prstClr val="black">
                  <a:tint val="75000"/>
                </a:prstClr>
              </a:solidFill>
              <a:effectLst/>
              <a:uLnTx/>
              <a:uFillTx/>
              <a:latin typeface="Montserra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3013F-4B73-4A2D-BDF4-E327B72EC243}" type="slidenum">
              <a:rPr kumimoji="0" lang="en-GB" sz="1200" b="0" i="0" u="none" strike="noStrike" kern="1200" cap="none" spc="0" normalizeH="0" baseline="0" noProof="0" smtClean="0">
                <a:ln>
                  <a:noFill/>
                </a:ln>
                <a:solidFill>
                  <a:prstClr val="black">
                    <a:tint val="75000"/>
                  </a:prstClr>
                </a:solidFill>
                <a:effectLst/>
                <a:uLnTx/>
                <a:uFillTx/>
                <a:latin typeface="Montserra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dirty="0">
              <a:ln>
                <a:noFill/>
              </a:ln>
              <a:solidFill>
                <a:prstClr val="black">
                  <a:tint val="75000"/>
                </a:prstClr>
              </a:solidFill>
              <a:effectLst/>
              <a:uLnTx/>
              <a:uFillTx/>
              <a:latin typeface="Montserrat"/>
              <a:ea typeface="+mn-ea"/>
              <a:cs typeface="+mn-cs"/>
            </a:endParaRPr>
          </a:p>
        </p:txBody>
      </p:sp>
    </p:spTree>
    <p:extLst>
      <p:ext uri="{BB962C8B-B14F-4D97-AF65-F5344CB8AC3E}">
        <p14:creationId xmlns:p14="http://schemas.microsoft.com/office/powerpoint/2010/main" val="116054058"/>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iz Slide">
    <p:spTree>
      <p:nvGrpSpPr>
        <p:cNvPr id="1" name=""/>
        <p:cNvGrpSpPr/>
        <p:nvPr/>
      </p:nvGrpSpPr>
      <p:grpSpPr>
        <a:xfrm>
          <a:off x="0" y="0"/>
          <a:ext cx="0" cy="0"/>
          <a:chOff x="0" y="0"/>
          <a:chExt cx="0" cy="0"/>
        </a:xfrm>
      </p:grpSpPr>
      <p:sp>
        <p:nvSpPr>
          <p:cNvPr id="11" name="Rectangle 10"/>
          <p:cNvSpPr/>
          <p:nvPr userDrawn="1"/>
        </p:nvSpPr>
        <p:spPr>
          <a:xfrm>
            <a:off x="5379868" y="0"/>
            <a:ext cx="6812132"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2" name="Rectangle 11"/>
          <p:cNvSpPr/>
          <p:nvPr userDrawn="1"/>
        </p:nvSpPr>
        <p:spPr>
          <a:xfrm>
            <a:off x="5718124" y="0"/>
            <a:ext cx="6473876"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4" name="Rectangle 13"/>
          <p:cNvSpPr/>
          <p:nvPr userDrawn="1"/>
        </p:nvSpPr>
        <p:spPr>
          <a:xfrm>
            <a:off x="6064154" y="0"/>
            <a:ext cx="6127846" cy="6858000"/>
          </a:xfrm>
          <a:prstGeom prst="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8" name="Title Placeholder 3"/>
          <p:cNvSpPr>
            <a:spLocks noGrp="1"/>
          </p:cNvSpPr>
          <p:nvPr>
            <p:ph type="title" hasCustomPrompt="1"/>
          </p:nvPr>
        </p:nvSpPr>
        <p:spPr>
          <a:xfrm>
            <a:off x="6064154" y="541176"/>
            <a:ext cx="5743533" cy="2006606"/>
          </a:xfrm>
          <a:prstGeom prst="rect">
            <a:avLst/>
          </a:prstGeom>
        </p:spPr>
        <p:txBody>
          <a:bodyPr vert="horz" lIns="91440" tIns="45720" rIns="91440" bIns="45720" rtlCol="0" anchor="t" anchorCtr="0">
            <a:noAutofit/>
          </a:bodyPr>
          <a:lstStyle>
            <a:lvl1pPr algn="ctr">
              <a:defRPr sz="4800" b="1" cap="all" baseline="0">
                <a:solidFill>
                  <a:schemeClr val="bg1"/>
                </a:solidFill>
              </a:defRPr>
            </a:lvl1pPr>
          </a:lstStyle>
          <a:p>
            <a:r>
              <a:rPr lang="en-US" dirty="0"/>
              <a:t>COURSE TIMES</a:t>
            </a:r>
            <a:endParaRPr lang="en-GB" dirty="0"/>
          </a:p>
        </p:txBody>
      </p:sp>
      <p:sp>
        <p:nvSpPr>
          <p:cNvPr id="6" name="Text Placeholder 5"/>
          <p:cNvSpPr>
            <a:spLocks noGrp="1"/>
          </p:cNvSpPr>
          <p:nvPr>
            <p:ph type="body" sz="quarter" idx="10"/>
          </p:nvPr>
        </p:nvSpPr>
        <p:spPr>
          <a:xfrm>
            <a:off x="6064154" y="2921000"/>
            <a:ext cx="5823046" cy="3754438"/>
          </a:xfrm>
        </p:spPr>
        <p:txBody>
          <a:bodyPr>
            <a:normAutofit/>
          </a:bodyPr>
          <a:lstStyle>
            <a:lvl1pPr marL="0" indent="0">
              <a:buClr>
                <a:schemeClr val="bg1"/>
              </a:buClr>
              <a:buFont typeface="Arial" panose="020B0604020202020204" pitchFamily="34" charset="0"/>
              <a:buNone/>
              <a:defRPr sz="2800" b="1">
                <a:solidFill>
                  <a:schemeClr val="bg1"/>
                </a:solidFill>
              </a:defRPr>
            </a:lvl1pPr>
          </a:lstStyle>
          <a:p>
            <a:pPr lvl="0"/>
            <a:endParaRPr lang="en-GB" dirty="0"/>
          </a:p>
        </p:txBody>
      </p:sp>
    </p:spTree>
    <p:extLst>
      <p:ext uri="{BB962C8B-B14F-4D97-AF65-F5344CB8AC3E}">
        <p14:creationId xmlns:p14="http://schemas.microsoft.com/office/powerpoint/2010/main" val="2489305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11" name="Rectangle 10"/>
          <p:cNvSpPr/>
          <p:nvPr userDrawn="1"/>
        </p:nvSpPr>
        <p:spPr>
          <a:xfrm>
            <a:off x="5370990" y="0"/>
            <a:ext cx="6821010"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2" name="Rectangle 11"/>
          <p:cNvSpPr/>
          <p:nvPr userDrawn="1"/>
        </p:nvSpPr>
        <p:spPr>
          <a:xfrm>
            <a:off x="5709687" y="0"/>
            <a:ext cx="6482313"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4" name="Rectangle 13"/>
          <p:cNvSpPr/>
          <p:nvPr userDrawn="1"/>
        </p:nvSpPr>
        <p:spPr>
          <a:xfrm>
            <a:off x="6056168" y="0"/>
            <a:ext cx="6135832" cy="6858000"/>
          </a:xfrm>
          <a:prstGeom prst="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8" name="Title Placeholder 3"/>
          <p:cNvSpPr>
            <a:spLocks noGrp="1"/>
          </p:cNvSpPr>
          <p:nvPr>
            <p:ph type="title" hasCustomPrompt="1"/>
          </p:nvPr>
        </p:nvSpPr>
        <p:spPr>
          <a:xfrm>
            <a:off x="5834270" y="541175"/>
            <a:ext cx="5973417" cy="5935223"/>
          </a:xfrm>
          <a:prstGeom prst="rect">
            <a:avLst/>
          </a:prstGeom>
        </p:spPr>
        <p:txBody>
          <a:bodyPr vert="horz" lIns="91440" tIns="45720" rIns="91440" bIns="45720" rtlCol="0" anchor="ctr" anchorCtr="0">
            <a:noAutofit/>
          </a:bodyPr>
          <a:lstStyle>
            <a:lvl1pPr algn="ctr">
              <a:defRPr cap="all" baseline="0">
                <a:solidFill>
                  <a:schemeClr val="bg1"/>
                </a:solidFill>
              </a:defRPr>
            </a:lvl1pPr>
          </a:lstStyle>
          <a:p>
            <a:r>
              <a:rPr lang="en-US" dirty="0"/>
              <a:t>If you have any questions during the course, just ask!</a:t>
            </a:r>
            <a:endParaRPr lang="en-GB" dirty="0"/>
          </a:p>
        </p:txBody>
      </p:sp>
    </p:spTree>
    <p:extLst>
      <p:ext uri="{BB962C8B-B14F-4D97-AF65-F5344CB8AC3E}">
        <p14:creationId xmlns:p14="http://schemas.microsoft.com/office/powerpoint/2010/main" val="30761964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1026630903"/>
      </p:ext>
    </p:extLst>
  </p:cSld>
  <p:clrMapOvr>
    <a:masterClrMapping/>
  </p:clrMapOvr>
  <p:extLst>
    <p:ext uri="{DCECCB84-F9BA-43D5-87BE-67443E8EF086}">
      <p15:sldGuideLst xmlns:p15="http://schemas.microsoft.com/office/powerpoint/2012/main">
        <p15:guide id="1" orient="horz" pos="3634">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a:off x="-1630516" y="2753391"/>
            <a:ext cx="5624513"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6226830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ext Slide - With side bar B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727389"/>
            <a:ext cx="3884023" cy="1758582"/>
          </a:xfrm>
          <a:prstGeom prst="rect">
            <a:avLst/>
          </a:prstGeom>
        </p:spPr>
      </p:pic>
      <p:sp>
        <p:nvSpPr>
          <p:cNvPr id="8" name="Text Placeholder 2"/>
          <p:cNvSpPr>
            <a:spLocks noGrp="1"/>
          </p:cNvSpPr>
          <p:nvPr>
            <p:ph type="body" sz="quarter" idx="10" hasCustomPrompt="1"/>
          </p:nvPr>
        </p:nvSpPr>
        <p:spPr>
          <a:xfrm>
            <a:off x="3249643" y="930001"/>
            <a:ext cx="7382347" cy="676679"/>
          </a:xfrm>
        </p:spPr>
        <p:txBody>
          <a:bodyPr/>
          <a:lstStyle>
            <a:lvl1pPr marL="0" indent="0">
              <a:lnSpc>
                <a:spcPct val="90000"/>
              </a:lnSpc>
              <a:spcAft>
                <a:spcPts val="0"/>
              </a:spcAft>
              <a:buFont typeface="Arial" panose="020B0604020202020204" pitchFamily="34" charset="0"/>
              <a:buNone/>
              <a:defRPr sz="4800" cap="none"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2135188" y="3823677"/>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62985218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ark Blue">
    <p:bg>
      <p:bgPr>
        <a:solidFill>
          <a:srgbClr val="00405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48027" y="536783"/>
            <a:ext cx="2127213" cy="1197621"/>
          </a:xfrm>
          <a:prstGeom prst="rect">
            <a:avLst/>
          </a:prstGeom>
        </p:spPr>
      </p:pic>
      <p:sp>
        <p:nvSpPr>
          <p:cNvPr id="8" name="Text Placeholder 6"/>
          <p:cNvSpPr>
            <a:spLocks noGrp="1"/>
          </p:cNvSpPr>
          <p:nvPr>
            <p:ph type="body" sz="quarter" idx="12" hasCustomPrompt="1"/>
          </p:nvPr>
        </p:nvSpPr>
        <p:spPr>
          <a:xfrm>
            <a:off x="385300" y="5237213"/>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1800" b="1">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5710699" cy="2277604"/>
          </a:xfrm>
        </p:spPr>
        <p:txBody>
          <a:bodyPr anchor="ctr" anchorCtr="0">
            <a:noAutofit/>
          </a:bodyPr>
          <a:lstStyle>
            <a:lvl1pPr algn="l">
              <a:lnSpc>
                <a:spcPct val="100000"/>
              </a:lnSpc>
              <a:defRPr sz="3600" cap="all" baseline="0">
                <a:solidFill>
                  <a:schemeClr val="bg1"/>
                </a:solidFill>
              </a:defRPr>
            </a:lvl1pPr>
          </a:lstStyle>
          <a:p>
            <a:r>
              <a:rPr lang="en-US" noProof="0" dirty="0"/>
              <a:t>CLICK TO EDIT TITLE</a:t>
            </a:r>
            <a:endParaRPr lang="en-GB" noProof="0" dirty="0"/>
          </a:p>
        </p:txBody>
      </p:sp>
      <p:sp>
        <p:nvSpPr>
          <p:cNvPr id="5" name="Text Placeholder 4"/>
          <p:cNvSpPr>
            <a:spLocks noGrp="1"/>
          </p:cNvSpPr>
          <p:nvPr>
            <p:ph type="body" sz="quarter" idx="13" hasCustomPrompt="1"/>
          </p:nvPr>
        </p:nvSpPr>
        <p:spPr>
          <a:xfrm>
            <a:off x="7824705" y="5237213"/>
            <a:ext cx="3978275" cy="1255712"/>
          </a:xfrm>
        </p:spPr>
        <p:txBody>
          <a:bodyPr/>
          <a:lstStyle>
            <a:lvl1pPr>
              <a:lnSpc>
                <a:spcPct val="100000"/>
              </a:lnSpc>
              <a:spcBef>
                <a:spcPts val="0"/>
              </a:spcBef>
              <a:spcAft>
                <a:spcPts val="600"/>
              </a:spcAft>
              <a:defRPr sz="1400">
                <a:solidFill>
                  <a:schemeClr val="bg1"/>
                </a:solidFill>
              </a:defRPr>
            </a:lvl1pPr>
          </a:lstStyle>
          <a:p>
            <a:r>
              <a:rPr lang="en-GB" dirty="0"/>
              <a:t>Trainer name Trainer name </a:t>
            </a:r>
          </a:p>
          <a:p>
            <a:r>
              <a:rPr lang="en-GB" dirty="0"/>
              <a:t>Job title</a:t>
            </a:r>
          </a:p>
          <a:p>
            <a:r>
              <a:rPr lang="en-GB" dirty="0"/>
              <a:t>Relevant certifications</a:t>
            </a:r>
          </a:p>
          <a:p>
            <a:r>
              <a:rPr lang="en-GB" dirty="0"/>
              <a:t>Email address, etc…</a:t>
            </a:r>
          </a:p>
          <a:p>
            <a:endParaRPr lang="en-GB" dirty="0"/>
          </a:p>
        </p:txBody>
      </p:sp>
      <p:pic>
        <p:nvPicPr>
          <p:cNvPr id="7" name="Picture 6"/>
          <p:cNvPicPr>
            <a:picLocks noChangeAspect="1"/>
          </p:cNvPicPr>
          <p:nvPr userDrawn="1"/>
        </p:nvPicPr>
        <p:blipFill>
          <a:blip r:embed="rId3"/>
          <a:stretch>
            <a:fillRect/>
          </a:stretch>
        </p:blipFill>
        <p:spPr>
          <a:xfrm>
            <a:off x="0" y="3856395"/>
            <a:ext cx="7552267" cy="1399822"/>
          </a:xfrm>
          <a:prstGeom prst="rect">
            <a:avLst/>
          </a:prstGeom>
        </p:spPr>
      </p:pic>
    </p:spTree>
    <p:extLst>
      <p:ext uri="{BB962C8B-B14F-4D97-AF65-F5344CB8AC3E}">
        <p14:creationId xmlns:p14="http://schemas.microsoft.com/office/powerpoint/2010/main" val="1133674176"/>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range 1">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581206" y="108064"/>
            <a:ext cx="4610793" cy="6749935"/>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7"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3156340685"/>
      </p:ext>
    </p:extLst>
  </p:cSld>
  <p:clrMapOvr>
    <a:masterClrMapping/>
  </p:clrMapOvr>
  <p:extLst>
    <p:ext uri="{DCECCB84-F9BA-43D5-87BE-67443E8EF086}">
      <p15:sldGuideLst xmlns:p15="http://schemas.microsoft.com/office/powerpoint/2012/main">
        <p15:guide id="1" orient="horz" pos="3634">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ue 2">
    <p:bg>
      <p:bgPr>
        <a:solidFill>
          <a:srgbClr val="28CFF9"/>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85164" y="490450"/>
            <a:ext cx="6206836" cy="6388913"/>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7"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3737559275"/>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097178" y="0"/>
            <a:ext cx="5106217" cy="5637467"/>
          </a:xfrm>
          <a:prstGeom prst="rect">
            <a:avLst/>
          </a:prstGeom>
        </p:spPr>
      </p:pic>
    </p:spTree>
    <p:extLst>
      <p:ext uri="{BB962C8B-B14F-4D97-AF65-F5344CB8AC3E}">
        <p14:creationId xmlns:p14="http://schemas.microsoft.com/office/powerpoint/2010/main" val="3637253486"/>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al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49686" y="249382"/>
            <a:ext cx="5342313" cy="6608618"/>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spTree>
    <p:extLst>
      <p:ext uri="{BB962C8B-B14F-4D97-AF65-F5344CB8AC3E}">
        <p14:creationId xmlns:p14="http://schemas.microsoft.com/office/powerpoint/2010/main" val="3410396141"/>
      </p:ext>
    </p:extLst>
  </p:cSld>
  <p:clrMapOvr>
    <a:masterClrMapping/>
  </p:clrMapOvr>
  <p:extLst>
    <p:ext uri="{DCECCB84-F9BA-43D5-87BE-67443E8EF086}">
      <p15:sldGuideLst xmlns:p15="http://schemas.microsoft.com/office/powerpoint/2012/main">
        <p15:guide id="1" orient="horz" pos="3634">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Sidebar Arrow B">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4793980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2365847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7148291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4435268"/>
            <a:ext cx="4722378" cy="1628175"/>
          </a:xfrm>
          <a:prstGeom prst="rect">
            <a:avLst/>
          </a:prstGeom>
        </p:spPr>
      </p:pic>
    </p:spTree>
    <p:extLst>
      <p:ext uri="{BB962C8B-B14F-4D97-AF65-F5344CB8AC3E}">
        <p14:creationId xmlns:p14="http://schemas.microsoft.com/office/powerpoint/2010/main" val="347897982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ext (Purple)">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grpSp>
      <p:sp>
        <p:nvSpPr>
          <p:cNvPr id="12" name="Text Placeholder 4"/>
          <p:cNvSpPr>
            <a:spLocks noGrp="1"/>
          </p:cNvSpPr>
          <p:nvPr>
            <p:ph type="body" sz="quarter" idx="11" hasCustomPrompt="1"/>
          </p:nvPr>
        </p:nvSpPr>
        <p:spPr>
          <a:xfrm>
            <a:off x="6098146" y="367200"/>
            <a:ext cx="5718225" cy="6120000"/>
          </a:xfrm>
          <a:prstGeom prst="rect">
            <a:avLst/>
          </a:prstGeom>
        </p:spPr>
        <p:txBody>
          <a:bodyPr>
            <a:normAutofit/>
          </a:bodyPr>
          <a:lstStyle>
            <a:lvl1pPr marL="0" indent="0">
              <a:buFont typeface="Arial" panose="020B0604020202020204" pitchFamily="34" charset="0"/>
              <a:buNone/>
              <a:defRPr sz="24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4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endParaRPr lang="en-GB" dirty="0"/>
          </a:p>
        </p:txBody>
      </p:sp>
      <p:sp>
        <p:nvSpPr>
          <p:cNvPr id="14" name="Title 1"/>
          <p:cNvSpPr>
            <a:spLocks noGrp="1"/>
          </p:cNvSpPr>
          <p:nvPr>
            <p:ph type="title"/>
          </p:nvPr>
        </p:nvSpPr>
        <p:spPr>
          <a:xfrm>
            <a:off x="360218" y="1233489"/>
            <a:ext cx="5342312" cy="2926388"/>
          </a:xfrm>
          <a:prstGeom prst="rect">
            <a:avLst/>
          </a:prstGeom>
        </p:spPr>
        <p:txBody>
          <a:bodyPr>
            <a:normAutofit/>
          </a:bodyPr>
          <a:lstStyle>
            <a:lvl1pPr>
              <a:defRPr sz="36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6410542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Purple">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1913664"/>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solidFill>
                <a:srgbClr val="004050"/>
              </a:solidFill>
            </a:endParaRPr>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1119364"/>
            <a:ext cx="5719762" cy="2752640"/>
          </a:xfrm>
        </p:spPr>
        <p:txBody>
          <a:bodyPr vert="horz" lIns="91440" tIns="45720" rIns="91440" bIns="45720" rtlCol="0" anchor="b" anchorCtr="0">
            <a:noAutofit/>
          </a:bodyPr>
          <a:lstStyle>
            <a:lvl1pPr>
              <a:defRPr lang="en-GB" sz="3600" spc="60" noProof="0" dirty="0">
                <a:solidFill>
                  <a:schemeClr val="bg1"/>
                </a:solidFill>
              </a:defRPr>
            </a:lvl1pPr>
          </a:lstStyle>
          <a:p>
            <a:pPr lvl="0"/>
            <a:r>
              <a:rPr lang="en-US" noProof="0" dirty="0"/>
              <a:t>CLICK TO EDIT MASTER TITLE STYLE</a:t>
            </a:r>
            <a:endParaRPr lang="en-GB" noProof="0" dirty="0"/>
          </a:p>
        </p:txBody>
      </p:sp>
    </p:spTree>
    <p:extLst>
      <p:ext uri="{BB962C8B-B14F-4D97-AF65-F5344CB8AC3E}">
        <p14:creationId xmlns:p14="http://schemas.microsoft.com/office/powerpoint/2010/main" val="415624555"/>
      </p:ext>
    </p:extLst>
  </p:cSld>
  <p:clrMapOvr>
    <a:masterClrMapping/>
  </p:clrMapOvr>
  <p:extLst>
    <p:ext uri="{DCECCB84-F9BA-43D5-87BE-67443E8EF086}">
      <p15:sldGuideLst xmlns:p15="http://schemas.microsoft.com/office/powerpoint/2012/main">
        <p15:guide id="1" orient="horz" pos="1480">
          <p15:clr>
            <a:srgbClr val="FBAE40"/>
          </p15:clr>
        </p15:guide>
        <p15:guide id="2" pos="3840">
          <p15:clr>
            <a:srgbClr val="FBAE40"/>
          </p15:clr>
        </p15:guide>
        <p15:guide id="3" orient="horz" pos="981">
          <p15:clr>
            <a:srgbClr val="FBAE40"/>
          </p15:clr>
        </p15:guide>
        <p15:guide id="4" pos="2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1">
                <a:solidFill>
                  <a:srgbClr val="004050"/>
                </a:solidFill>
              </a:defRPr>
            </a:lvl1pPr>
            <a:lvl2pPr marL="285750" indent="-285750">
              <a:lnSpc>
                <a:spcPct val="100000"/>
              </a:lnSpc>
              <a:buFont typeface="Arial" panose="020B0604020202020204" pitchFamily="34" charset="0"/>
              <a:buChar char="•"/>
              <a:defRPr sz="1800" b="1">
                <a:solidFill>
                  <a:srgbClr val="004050"/>
                </a:solidFill>
              </a:defRPr>
            </a:lvl2pPr>
            <a:lvl3pPr marL="360363" indent="268288">
              <a:buFont typeface="Montserrat" panose="00000500000000000000" pitchFamily="2" charset="0"/>
              <a:buChar char="‐"/>
              <a:defRPr>
                <a:solidFill>
                  <a:srgbClr val="004050"/>
                </a:solidFill>
              </a:defRPr>
            </a:lvl3pPr>
            <a:lvl4pPr marL="628650" indent="452438">
              <a:buFont typeface="Courier New" panose="02070309020205020404" pitchFamily="49" charset="0"/>
              <a:buChar char="o"/>
              <a:defRPr>
                <a:solidFill>
                  <a:srgbClr val="004050"/>
                </a:solidFill>
              </a:defRPr>
            </a:lvl4pPr>
            <a:lvl5pPr marL="179996" indent="-179996">
              <a:buFont typeface="Arial" panose="020B0604020202020204" pitchFamily="34" charset="0"/>
              <a:buChar char="•"/>
              <a:defRPr/>
            </a:lvl5pPr>
            <a:lvl7pPr marL="2743132" indent="0">
              <a:buNone/>
              <a:defRPr/>
            </a:lvl7pPr>
          </a:lstStyle>
          <a:p>
            <a:pPr lvl="0"/>
            <a:r>
              <a:rPr lang="en-US" dirty="0"/>
              <a:t>Edit text</a:t>
            </a:r>
          </a:p>
          <a:p>
            <a:pPr lvl="1"/>
            <a:r>
              <a:rPr lang="en-GB" dirty="0"/>
              <a:t>Second level</a:t>
            </a:r>
          </a:p>
          <a:p>
            <a:pPr lvl="2"/>
            <a:r>
              <a:rPr lang="en-GB" dirty="0"/>
              <a:t>Third level</a:t>
            </a:r>
          </a:p>
          <a:p>
            <a:pPr lvl="3"/>
            <a:r>
              <a:rPr lang="en-GB" dirty="0"/>
              <a:t>Fourth level</a:t>
            </a:r>
          </a:p>
          <a:p>
            <a:pPr lvl="1"/>
            <a:r>
              <a:rPr lang="en-GB" dirty="0"/>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77834193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55764453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20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68218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907258933"/>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15742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userDrawn="1"/>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1236019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Sidebar Arrow C">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1804106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2692B57-B20C-4CF1-AD8A-6A7DB56045DD}" type="datetimeFigureOut">
              <a:rPr lang="en-GB" smtClean="0"/>
              <a:t>20/04/2022</a:t>
            </a:fld>
            <a:endParaRPr lang="en-GB"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5930B85-4D39-4F5C-B05D-5DC4EEFAD2B0}" type="slidenum">
              <a:rPr lang="en-GB" smtClean="0"/>
              <a:t>‹#›</a:t>
            </a:fld>
            <a:endParaRPr lang="en-GB" dirty="0"/>
          </a:p>
        </p:txBody>
      </p:sp>
    </p:spTree>
    <p:extLst>
      <p:ext uri="{BB962C8B-B14F-4D97-AF65-F5344CB8AC3E}">
        <p14:creationId xmlns:p14="http://schemas.microsoft.com/office/powerpoint/2010/main" val="14990795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Material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990108" y="0"/>
            <a:ext cx="8222211" cy="6878320"/>
          </a:xfrm>
          <a:prstGeom prst="rect">
            <a:avLst/>
          </a:prstGeom>
        </p:spPr>
      </p:pic>
      <p:sp>
        <p:nvSpPr>
          <p:cNvPr id="6" name="Rectangle 5"/>
          <p:cNvSpPr/>
          <p:nvPr userDrawn="1"/>
        </p:nvSpPr>
        <p:spPr>
          <a:xfrm>
            <a:off x="-1" y="0"/>
            <a:ext cx="4140000"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bg1"/>
          </a:solidFill>
          <a:ln w="6350" cap="flat">
            <a:noFill/>
            <a:prstDash val="solid"/>
            <a:miter/>
          </a:ln>
        </p:spPr>
        <p:txBody>
          <a:bodyPr rtlCol="0" anchor="ctr"/>
          <a:lstStyle/>
          <a:p>
            <a:endParaRPr lang="en-GB" dirty="0"/>
          </a:p>
        </p:txBody>
      </p:sp>
      <p:sp>
        <p:nvSpPr>
          <p:cNvPr id="12" name="Title 1"/>
          <p:cNvSpPr>
            <a:spLocks noGrp="1"/>
          </p:cNvSpPr>
          <p:nvPr>
            <p:ph type="title"/>
          </p:nvPr>
        </p:nvSpPr>
        <p:spPr>
          <a:xfrm>
            <a:off x="263525" y="365125"/>
            <a:ext cx="3671887" cy="3736857"/>
          </a:xfrm>
          <a:prstGeom prst="rect">
            <a:avLst/>
          </a:prstGeom>
        </p:spPr>
        <p:txBody>
          <a:bodyPr anchor="ctr">
            <a:normAutofit/>
          </a:bodyPr>
          <a:lstStyle>
            <a:lvl1pPr>
              <a:defRPr sz="32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86021840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mings">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349500"/>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263525" y="1557339"/>
            <a:ext cx="5832475" cy="2863108"/>
          </a:xfrm>
          <a:prstGeom prst="rect">
            <a:avLst/>
          </a:prstGeom>
        </p:spPr>
        <p:txBody>
          <a:bodyPr anchor="b" anchorCtr="0">
            <a:noAutofit/>
          </a:bodyPr>
          <a:lstStyle>
            <a:lvl1pPr algn="l">
              <a:lnSpc>
                <a:spcPts val="6000"/>
              </a:lnSpc>
              <a:defRPr sz="3600" spc="60" baseline="0">
                <a:solidFill>
                  <a:schemeClr val="bg1"/>
                </a:solidFill>
              </a:defRPr>
            </a:lvl1pPr>
          </a:lstStyle>
          <a:p>
            <a:r>
              <a:rPr lang="en-US" noProof="0" dirty="0"/>
              <a:t>CLICK TO EDIT course timings</a:t>
            </a:r>
            <a:endParaRPr lang="en-GB" noProof="0" dirty="0"/>
          </a:p>
        </p:txBody>
      </p:sp>
    </p:spTree>
    <p:extLst>
      <p:ext uri="{BB962C8B-B14F-4D97-AF65-F5344CB8AC3E}">
        <p14:creationId xmlns:p14="http://schemas.microsoft.com/office/powerpoint/2010/main" val="1201322340"/>
      </p:ext>
    </p:extLst>
  </p:cSld>
  <p:clrMapOvr>
    <a:masterClrMapping/>
  </p:clrMapOvr>
  <p:extLst>
    <p:ext uri="{DCECCB84-F9BA-43D5-87BE-67443E8EF086}">
      <p15:sldGuideLst xmlns:p15="http://schemas.microsoft.com/office/powerpoint/2012/main">
        <p15:guide id="1" orient="horz" pos="1480">
          <p15:clr>
            <a:srgbClr val="FBAE40"/>
          </p15:clr>
        </p15:guide>
        <p15:guide id="2" pos="3840">
          <p15:clr>
            <a:srgbClr val="FBAE40"/>
          </p15:clr>
        </p15:guide>
        <p15:guide id="3" orient="horz" pos="981">
          <p15:clr>
            <a:srgbClr val="FBAE40"/>
          </p15:clr>
        </p15:guide>
        <p15:guide id="4" pos="23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ext (Purple)">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grpSp>
      <p:sp>
        <p:nvSpPr>
          <p:cNvPr id="12" name="Text Placeholder 4"/>
          <p:cNvSpPr>
            <a:spLocks noGrp="1"/>
          </p:cNvSpPr>
          <p:nvPr>
            <p:ph type="body" sz="quarter" idx="11" hasCustomPrompt="1"/>
          </p:nvPr>
        </p:nvSpPr>
        <p:spPr>
          <a:xfrm>
            <a:off x="6113557" y="298188"/>
            <a:ext cx="5718225" cy="3048861"/>
          </a:xfrm>
          <a:prstGeom prst="rect">
            <a:avLst/>
          </a:prstGeom>
        </p:spPr>
        <p:txBody>
          <a:bodyPr>
            <a:normAutofit/>
          </a:bodyPr>
          <a:lstStyle>
            <a:lvl1pPr marL="0" indent="0">
              <a:buFont typeface="Arial" panose="020B0604020202020204" pitchFamily="34" charset="0"/>
              <a:buNone/>
              <a:defRPr sz="24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4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endParaRPr lang="en-GB" dirty="0"/>
          </a:p>
        </p:txBody>
      </p:sp>
      <p:sp>
        <p:nvSpPr>
          <p:cNvPr id="14" name="Title 1"/>
          <p:cNvSpPr>
            <a:spLocks noGrp="1"/>
          </p:cNvSpPr>
          <p:nvPr>
            <p:ph type="title"/>
          </p:nvPr>
        </p:nvSpPr>
        <p:spPr>
          <a:xfrm>
            <a:off x="360218" y="1233489"/>
            <a:ext cx="5342312" cy="2926388"/>
          </a:xfrm>
          <a:prstGeom prst="rect">
            <a:avLst/>
          </a:prstGeom>
        </p:spPr>
        <p:txBody>
          <a:bodyPr>
            <a:normAutofit/>
          </a:bodyPr>
          <a:lstStyle>
            <a:lvl1pPr>
              <a:defRPr sz="36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73215434"/>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Image (Orang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a:prstGeom prst="rect">
            <a:avLst/>
          </a:prstGeo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11">
            <a:extLst>
              <a:ext uri="{FF2B5EF4-FFF2-40B4-BE49-F238E27FC236}">
                <a16:creationId xmlns:a16="http://schemas.microsoft.com/office/drawing/2014/main" id="{D44E23D4-CD16-B448-8F0A-11F5CE4FAB4C}"/>
              </a:ext>
            </a:extLst>
          </p:cNvPr>
          <p:cNvSpPr/>
          <p:nvPr userDrawn="1"/>
        </p:nvSpPr>
        <p:spPr>
          <a:xfrm>
            <a:off x="854197"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9" name="Title 1"/>
          <p:cNvSpPr>
            <a:spLocks noGrp="1"/>
          </p:cNvSpPr>
          <p:nvPr>
            <p:ph type="title"/>
          </p:nvPr>
        </p:nvSpPr>
        <p:spPr>
          <a:xfrm>
            <a:off x="373063" y="681645"/>
            <a:ext cx="6143484" cy="1047402"/>
          </a:xfrm>
          <a:prstGeom prst="rect">
            <a:avLst/>
          </a:prstGeom>
        </p:spPr>
        <p:txBody>
          <a:bodyPr>
            <a:normAutofit/>
          </a:bodyPr>
          <a:lstStyle>
            <a:lvl1pPr>
              <a:defRPr sz="32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7390562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xt (Blue)">
    <p:spTree>
      <p:nvGrpSpPr>
        <p:cNvPr id="1" name=""/>
        <p:cNvGrpSpPr/>
        <p:nvPr/>
      </p:nvGrpSpPr>
      <p:grpSpPr>
        <a:xfrm>
          <a:off x="0" y="0"/>
          <a:ext cx="0" cy="0"/>
          <a:chOff x="0" y="0"/>
          <a:chExt cx="0" cy="0"/>
        </a:xfrm>
      </p:grpSpPr>
      <p:grpSp>
        <p:nvGrpSpPr>
          <p:cNvPr id="2" name="Group 1"/>
          <p:cNvGrpSpPr/>
          <p:nvPr userDrawn="1"/>
        </p:nvGrpSpPr>
        <p:grpSpPr>
          <a:xfrm>
            <a:off x="0" y="22437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grpSp>
      <p:sp>
        <p:nvSpPr>
          <p:cNvPr id="20" name="Title 1"/>
          <p:cNvSpPr>
            <a:spLocks noGrp="1"/>
          </p:cNvSpPr>
          <p:nvPr>
            <p:ph type="title"/>
          </p:nvPr>
        </p:nvSpPr>
        <p:spPr>
          <a:xfrm>
            <a:off x="360218" y="1233489"/>
            <a:ext cx="5342312" cy="2926388"/>
          </a:xfrm>
          <a:prstGeom prst="rect">
            <a:avLst/>
          </a:prstGeom>
        </p:spPr>
        <p:txBody>
          <a:bodyPr>
            <a:normAutofit/>
          </a:bodyPr>
          <a:lstStyle>
            <a:lvl1pPr>
              <a:defRPr sz="3600"/>
            </a:lvl1pPr>
          </a:lstStyle>
          <a:p>
            <a:r>
              <a:rPr lang="en-US" dirty="0"/>
              <a:t>Click to edit Master title style</a:t>
            </a:r>
            <a:endParaRPr lang="en-GB" dirty="0"/>
          </a:p>
        </p:txBody>
      </p:sp>
    </p:spTree>
    <p:extLst>
      <p:ext uri="{BB962C8B-B14F-4D97-AF65-F5344CB8AC3E}">
        <p14:creationId xmlns:p14="http://schemas.microsoft.com/office/powerpoint/2010/main" val="3532697212"/>
      </p:ext>
    </p:extLst>
  </p:cSld>
  <p:clrMapOvr>
    <a:masterClrMapping/>
  </p:clrMapOvr>
  <p:extLst>
    <p:ext uri="{DCECCB84-F9BA-43D5-87BE-67443E8EF086}">
      <p15:sldGuideLst xmlns:p15="http://schemas.microsoft.com/office/powerpoint/2012/main">
        <p15:guide id="1" orient="horz" pos="2205" userDrawn="1">
          <p15:clr>
            <a:srgbClr val="FBAE40"/>
          </p15:clr>
        </p15:guide>
        <p15:guide id="2" pos="363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ext (Purple)">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grpSp>
      <p:sp>
        <p:nvSpPr>
          <p:cNvPr id="12" name="Text Placeholder 4"/>
          <p:cNvSpPr>
            <a:spLocks noGrp="1"/>
          </p:cNvSpPr>
          <p:nvPr>
            <p:ph type="body" sz="quarter" idx="11" hasCustomPrompt="1"/>
          </p:nvPr>
        </p:nvSpPr>
        <p:spPr>
          <a:xfrm>
            <a:off x="6096000" y="1056668"/>
            <a:ext cx="5718225" cy="4744664"/>
          </a:xfrm>
          <a:prstGeom prst="rect">
            <a:avLst/>
          </a:prstGeom>
        </p:spPr>
        <p:txBody>
          <a:bodyPr>
            <a:normAutofit/>
          </a:bodyPr>
          <a:lstStyle>
            <a:lvl1pPr marL="0" indent="0">
              <a:buFont typeface="Arial" panose="020B0604020202020204" pitchFamily="34" charset="0"/>
              <a:buNone/>
              <a:defRPr sz="24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4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endParaRPr lang="en-GB" dirty="0"/>
          </a:p>
        </p:txBody>
      </p:sp>
      <p:sp>
        <p:nvSpPr>
          <p:cNvPr id="14" name="Title 1"/>
          <p:cNvSpPr>
            <a:spLocks noGrp="1"/>
          </p:cNvSpPr>
          <p:nvPr>
            <p:ph type="title"/>
          </p:nvPr>
        </p:nvSpPr>
        <p:spPr>
          <a:xfrm>
            <a:off x="360218" y="1233489"/>
            <a:ext cx="5342312" cy="2926388"/>
          </a:xfrm>
          <a:prstGeom prst="rect">
            <a:avLst/>
          </a:prstGeom>
        </p:spPr>
        <p:txBody>
          <a:bodyPr>
            <a:normAutofit/>
          </a:bodyPr>
          <a:lstStyle>
            <a:lvl1pPr>
              <a:defRPr sz="3600"/>
            </a:lvl1pPr>
          </a:lstStyle>
          <a:p>
            <a:r>
              <a:rPr lang="en-US" dirty="0"/>
              <a:t>Click to edit Master title style</a:t>
            </a:r>
            <a:endParaRPr lang="en-GB" dirty="0"/>
          </a:p>
        </p:txBody>
      </p:sp>
    </p:spTree>
    <p:extLst>
      <p:ext uri="{BB962C8B-B14F-4D97-AF65-F5344CB8AC3E}">
        <p14:creationId xmlns:p14="http://schemas.microsoft.com/office/powerpoint/2010/main" val="35732154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iz Slide">
    <p:spTree>
      <p:nvGrpSpPr>
        <p:cNvPr id="1" name=""/>
        <p:cNvGrpSpPr/>
        <p:nvPr/>
      </p:nvGrpSpPr>
      <p:grpSpPr>
        <a:xfrm>
          <a:off x="0" y="0"/>
          <a:ext cx="0" cy="0"/>
          <a:chOff x="0" y="0"/>
          <a:chExt cx="0" cy="0"/>
        </a:xfrm>
      </p:grpSpPr>
      <p:sp>
        <p:nvSpPr>
          <p:cNvPr id="11" name="Rectangle 10"/>
          <p:cNvSpPr/>
          <p:nvPr userDrawn="1"/>
        </p:nvSpPr>
        <p:spPr>
          <a:xfrm>
            <a:off x="5379868" y="0"/>
            <a:ext cx="6812132" cy="6858000"/>
          </a:xfrm>
          <a:prstGeom prst="rect">
            <a:avLst/>
          </a:prstGeom>
          <a:solidFill>
            <a:srgbClr val="00519C">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2" name="Rectangle 11"/>
          <p:cNvSpPr/>
          <p:nvPr userDrawn="1"/>
        </p:nvSpPr>
        <p:spPr>
          <a:xfrm>
            <a:off x="5718124" y="0"/>
            <a:ext cx="6473876" cy="6858000"/>
          </a:xfrm>
          <a:prstGeom prst="rect">
            <a:avLst/>
          </a:prstGeom>
          <a:solidFill>
            <a:srgbClr val="00519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14" name="Rectangle 13"/>
          <p:cNvSpPr/>
          <p:nvPr userDrawn="1"/>
        </p:nvSpPr>
        <p:spPr>
          <a:xfrm>
            <a:off x="6064154" y="0"/>
            <a:ext cx="6127846" cy="6858000"/>
          </a:xfrm>
          <a:prstGeom prst="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8" name="Title Placeholder 3"/>
          <p:cNvSpPr>
            <a:spLocks noGrp="1"/>
          </p:cNvSpPr>
          <p:nvPr>
            <p:ph type="title" hasCustomPrompt="1"/>
          </p:nvPr>
        </p:nvSpPr>
        <p:spPr>
          <a:xfrm>
            <a:off x="6064154" y="541176"/>
            <a:ext cx="5743533" cy="2006606"/>
          </a:xfrm>
          <a:prstGeom prst="rect">
            <a:avLst/>
          </a:prstGeom>
        </p:spPr>
        <p:txBody>
          <a:bodyPr vert="horz" lIns="91440" tIns="45720" rIns="91440" bIns="45720" rtlCol="0" anchor="t" anchorCtr="0">
            <a:noAutofit/>
          </a:bodyPr>
          <a:lstStyle>
            <a:lvl1pPr algn="ctr">
              <a:defRPr sz="4800" b="1" cap="all" baseline="0">
                <a:solidFill>
                  <a:schemeClr val="bg1"/>
                </a:solidFill>
              </a:defRPr>
            </a:lvl1pPr>
          </a:lstStyle>
          <a:p>
            <a:r>
              <a:rPr lang="en-US" dirty="0"/>
              <a:t>COURSE TIMES</a:t>
            </a:r>
            <a:endParaRPr lang="en-GB" dirty="0"/>
          </a:p>
        </p:txBody>
      </p:sp>
      <p:sp>
        <p:nvSpPr>
          <p:cNvPr id="6" name="Text Placeholder 5"/>
          <p:cNvSpPr>
            <a:spLocks noGrp="1"/>
          </p:cNvSpPr>
          <p:nvPr>
            <p:ph type="body" sz="quarter" idx="10"/>
          </p:nvPr>
        </p:nvSpPr>
        <p:spPr>
          <a:xfrm>
            <a:off x="6064154" y="2921000"/>
            <a:ext cx="5823046" cy="3754438"/>
          </a:xfrm>
        </p:spPr>
        <p:txBody>
          <a:bodyPr>
            <a:normAutofit/>
          </a:bodyPr>
          <a:lstStyle>
            <a:lvl1pPr marL="0" indent="0">
              <a:buClr>
                <a:schemeClr val="bg1"/>
              </a:buClr>
              <a:buFont typeface="Arial" panose="020B0604020202020204" pitchFamily="34" charset="0"/>
              <a:buNone/>
              <a:defRPr sz="2800" b="1">
                <a:solidFill>
                  <a:schemeClr val="bg1"/>
                </a:solidFill>
              </a:defRPr>
            </a:lvl1pPr>
          </a:lstStyle>
          <a:p>
            <a:pPr lvl="0"/>
            <a:endParaRPr lang="en-GB" dirty="0"/>
          </a:p>
        </p:txBody>
      </p:sp>
    </p:spTree>
    <p:extLst>
      <p:ext uri="{BB962C8B-B14F-4D97-AF65-F5344CB8AC3E}">
        <p14:creationId xmlns:p14="http://schemas.microsoft.com/office/powerpoint/2010/main" val="6831662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ext/Sidebar (Teal)">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solidFill>
                <a:srgbClr val="004050"/>
              </a:solidFill>
            </a:endParaRPr>
          </a:p>
        </p:txBody>
      </p:sp>
      <p:sp>
        <p:nvSpPr>
          <p:cNvPr id="2" name="Title 1"/>
          <p:cNvSpPr>
            <a:spLocks noGrp="1"/>
          </p:cNvSpPr>
          <p:nvPr>
            <p:ph type="title"/>
          </p:nvPr>
        </p:nvSpPr>
        <p:spPr>
          <a:xfrm>
            <a:off x="360218" y="365125"/>
            <a:ext cx="3468298" cy="3736857"/>
          </a:xfrm>
          <a:prstGeom prst="rect">
            <a:avLst/>
          </a:prstGeom>
        </p:spPr>
        <p:txBody>
          <a:bodyPr>
            <a:normAutofit/>
          </a:bodyPr>
          <a:lstStyle>
            <a:lvl1pPr>
              <a:defRPr sz="3200">
                <a:solidFill>
                  <a:schemeClr val="bg1"/>
                </a:solidFill>
              </a:defRPr>
            </a:lvl1pPr>
          </a:lstStyle>
          <a:p>
            <a:r>
              <a:rPr lang="en-US" dirty="0"/>
              <a:t>Click to edit Master title style</a:t>
            </a:r>
            <a:endParaRPr lang="en-GB" dirty="0"/>
          </a:p>
        </p:txBody>
      </p:sp>
      <p:sp>
        <p:nvSpPr>
          <p:cNvPr id="10" name="Text Placeholder 4"/>
          <p:cNvSpPr>
            <a:spLocks noGrp="1"/>
          </p:cNvSpPr>
          <p:nvPr>
            <p:ph type="body" sz="quarter" idx="15" hasCustomPrompt="1"/>
          </p:nvPr>
        </p:nvSpPr>
        <p:spPr>
          <a:xfrm>
            <a:off x="5037138" y="365125"/>
            <a:ext cx="6733684" cy="6052299"/>
          </a:xfrm>
          <a:prstGeom prst="rect">
            <a:avLst/>
          </a:prstGeom>
        </p:spPr>
        <p:txBody>
          <a:bodyPr anchor="ctr">
            <a:normAutofit/>
          </a:bodyPr>
          <a:lstStyle>
            <a:lvl1pPr marL="0" indent="0">
              <a:lnSpc>
                <a:spcPct val="100000"/>
              </a:lnSpc>
              <a:buFont typeface="Arial" panose="020B0604020202020204" pitchFamily="34" charset="0"/>
              <a:buNone/>
              <a:defRPr sz="2400" b="0"/>
            </a:lvl1pPr>
            <a:lvl2pPr marL="180000" indent="-180000">
              <a:buFont typeface="Arial" panose="020B0604020202020204" pitchFamily="34" charset="0"/>
              <a:buChar char="•"/>
              <a:defRPr sz="2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Tree>
    <p:extLst>
      <p:ext uri="{BB962C8B-B14F-4D97-AF65-F5344CB8AC3E}">
        <p14:creationId xmlns:p14="http://schemas.microsoft.com/office/powerpoint/2010/main" val="15569928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ext/Sidebar (Purple)">
    <p:spTree>
      <p:nvGrpSpPr>
        <p:cNvPr id="1" name=""/>
        <p:cNvGrpSpPr/>
        <p:nvPr/>
      </p:nvGrpSpPr>
      <p:grpSpPr>
        <a:xfrm>
          <a:off x="0" y="0"/>
          <a:ext cx="0" cy="0"/>
          <a:chOff x="0" y="0"/>
          <a:chExt cx="0" cy="0"/>
        </a:xfrm>
      </p:grpSpPr>
      <p:sp>
        <p:nvSpPr>
          <p:cNvPr id="9" name="Text Placeholder 4"/>
          <p:cNvSpPr>
            <a:spLocks noGrp="1"/>
          </p:cNvSpPr>
          <p:nvPr>
            <p:ph type="body" sz="quarter" idx="15" hasCustomPrompt="1"/>
          </p:nvPr>
        </p:nvSpPr>
        <p:spPr>
          <a:xfrm>
            <a:off x="5037138" y="365125"/>
            <a:ext cx="6733684" cy="6052299"/>
          </a:xfrm>
          <a:prstGeom prst="rect">
            <a:avLst/>
          </a:prstGeom>
        </p:spPr>
        <p:txBody>
          <a:bodyPr anchor="ctr">
            <a:normAutofit/>
          </a:bodyPr>
          <a:lstStyle>
            <a:lvl1pPr marL="0" indent="0">
              <a:lnSpc>
                <a:spcPct val="100000"/>
              </a:lnSpc>
              <a:buFont typeface="Arial" panose="020B0604020202020204" pitchFamily="34" charset="0"/>
              <a:buNone/>
              <a:defRPr sz="2400" b="0"/>
            </a:lvl1pPr>
            <a:lvl2pPr marL="180000" indent="-180000">
              <a:buFont typeface="Arial" panose="020B0604020202020204" pitchFamily="34" charset="0"/>
              <a:buChar char="•"/>
              <a:defRPr sz="2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5" name="Title 1"/>
          <p:cNvSpPr>
            <a:spLocks noGrp="1"/>
          </p:cNvSpPr>
          <p:nvPr>
            <p:ph type="title"/>
          </p:nvPr>
        </p:nvSpPr>
        <p:spPr>
          <a:xfrm>
            <a:off x="360218" y="365125"/>
            <a:ext cx="3468298" cy="3736857"/>
          </a:xfrm>
          <a:prstGeom prst="rect">
            <a:avLst/>
          </a:prstGeom>
        </p:spPr>
        <p:txBody>
          <a:bodyPr>
            <a:normAutofit/>
          </a:bodyPr>
          <a:lstStyle>
            <a:lvl1pPr>
              <a:defRPr sz="3200">
                <a:solidFill>
                  <a:schemeClr val="bg1"/>
                </a:solidFill>
              </a:defRPr>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Tree>
    <p:extLst>
      <p:ext uri="{BB962C8B-B14F-4D97-AF65-F5344CB8AC3E}">
        <p14:creationId xmlns:p14="http://schemas.microsoft.com/office/powerpoint/2010/main" val="103834130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ext/Sidebar (Orange)">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sp>
        <p:nvSpPr>
          <p:cNvPr id="16" name="Title 1"/>
          <p:cNvSpPr>
            <a:spLocks noGrp="1"/>
          </p:cNvSpPr>
          <p:nvPr>
            <p:ph type="title"/>
          </p:nvPr>
        </p:nvSpPr>
        <p:spPr>
          <a:xfrm>
            <a:off x="360218" y="365125"/>
            <a:ext cx="3468298" cy="3736857"/>
          </a:xfrm>
          <a:prstGeom prst="rect">
            <a:avLst/>
          </a:prstGeom>
        </p:spPr>
        <p:txBody>
          <a:bodyPr>
            <a:normAutofit/>
          </a:bodyPr>
          <a:lstStyle>
            <a:lvl1pPr>
              <a:defRPr sz="3200">
                <a:solidFill>
                  <a:schemeClr val="bg1"/>
                </a:solidFill>
              </a:defRPr>
            </a:lvl1pPr>
          </a:lstStyle>
          <a:p>
            <a:r>
              <a:rPr lang="en-US" dirty="0"/>
              <a:t>Click to edit Master title style</a:t>
            </a:r>
            <a:endParaRPr lang="en-GB" dirty="0"/>
          </a:p>
        </p:txBody>
      </p:sp>
      <p:sp>
        <p:nvSpPr>
          <p:cNvPr id="17" name="Text Placeholder 4"/>
          <p:cNvSpPr>
            <a:spLocks noGrp="1"/>
          </p:cNvSpPr>
          <p:nvPr>
            <p:ph type="body" sz="quarter" idx="15" hasCustomPrompt="1"/>
          </p:nvPr>
        </p:nvSpPr>
        <p:spPr>
          <a:xfrm>
            <a:off x="5037138" y="365125"/>
            <a:ext cx="6733684" cy="6052299"/>
          </a:xfrm>
          <a:prstGeom prst="rect">
            <a:avLst/>
          </a:prstGeom>
        </p:spPr>
        <p:txBody>
          <a:bodyPr anchor="ctr">
            <a:normAutofit/>
          </a:bodyPr>
          <a:lstStyle>
            <a:lvl1pPr marL="0" indent="0">
              <a:lnSpc>
                <a:spcPct val="100000"/>
              </a:lnSpc>
              <a:buFont typeface="Arial" panose="020B0604020202020204" pitchFamily="34" charset="0"/>
              <a:buNone/>
              <a:defRPr sz="2400" b="0"/>
            </a:lvl1pPr>
            <a:lvl2pPr marL="180000" indent="-180000">
              <a:buFont typeface="Arial" panose="020B0604020202020204" pitchFamily="34" charset="0"/>
              <a:buChar char="•"/>
              <a:defRPr sz="2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Tree>
    <p:extLst>
      <p:ext uri="{BB962C8B-B14F-4D97-AF65-F5344CB8AC3E}">
        <p14:creationId xmlns:p14="http://schemas.microsoft.com/office/powerpoint/2010/main" val="17598671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Image (Orang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a:prstGeom prst="rect">
            <a:avLst/>
          </a:prstGeo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11">
            <a:extLst>
              <a:ext uri="{FF2B5EF4-FFF2-40B4-BE49-F238E27FC236}">
                <a16:creationId xmlns:a16="http://schemas.microsoft.com/office/drawing/2014/main" id="{D44E23D4-CD16-B448-8F0A-11F5CE4FAB4C}"/>
              </a:ext>
            </a:extLst>
          </p:cNvPr>
          <p:cNvSpPr/>
          <p:nvPr userDrawn="1"/>
        </p:nvSpPr>
        <p:spPr>
          <a:xfrm>
            <a:off x="854197"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9" name="Title 1"/>
          <p:cNvSpPr>
            <a:spLocks noGrp="1"/>
          </p:cNvSpPr>
          <p:nvPr>
            <p:ph type="title"/>
          </p:nvPr>
        </p:nvSpPr>
        <p:spPr>
          <a:xfrm>
            <a:off x="373063" y="681645"/>
            <a:ext cx="6143484" cy="1047402"/>
          </a:xfrm>
          <a:prstGeom prst="rect">
            <a:avLst/>
          </a:prstGeom>
        </p:spPr>
        <p:txBody>
          <a:bodyPr>
            <a:normAutofit/>
          </a:bodyPr>
          <a:lstStyle>
            <a:lvl1pPr>
              <a:defRPr sz="3200"/>
            </a:lvl1pPr>
          </a:lstStyle>
          <a:p>
            <a:r>
              <a:rPr lang="en-US" dirty="0"/>
              <a:t>Click to edit Master title style</a:t>
            </a:r>
            <a:endParaRPr lang="en-GB" dirty="0"/>
          </a:p>
        </p:txBody>
      </p:sp>
    </p:spTree>
    <p:extLst>
      <p:ext uri="{BB962C8B-B14F-4D97-AF65-F5344CB8AC3E}">
        <p14:creationId xmlns:p14="http://schemas.microsoft.com/office/powerpoint/2010/main" val="7390562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ext/Sidebar (Teal)">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p>
        </p:txBody>
      </p:sp>
      <p:sp>
        <p:nvSpPr>
          <p:cNvPr id="2" name="Title 1"/>
          <p:cNvSpPr>
            <a:spLocks noGrp="1"/>
          </p:cNvSpPr>
          <p:nvPr>
            <p:ph type="title"/>
          </p:nvPr>
        </p:nvSpPr>
        <p:spPr>
          <a:xfrm>
            <a:off x="360218" y="365125"/>
            <a:ext cx="3468298" cy="3736857"/>
          </a:xfrm>
          <a:prstGeom prst="rect">
            <a:avLst/>
          </a:prstGeom>
        </p:spPr>
        <p:txBody>
          <a:bodyPr>
            <a:normAutofit/>
          </a:bodyPr>
          <a:lstStyle>
            <a:lvl1pPr>
              <a:defRPr sz="3200">
                <a:solidFill>
                  <a:schemeClr val="bg1"/>
                </a:solidFill>
              </a:defRPr>
            </a:lvl1pPr>
          </a:lstStyle>
          <a:p>
            <a:r>
              <a:rPr lang="en-US" dirty="0"/>
              <a:t>Click to edit Master title style</a:t>
            </a:r>
            <a:endParaRPr lang="en-GB" dirty="0"/>
          </a:p>
        </p:txBody>
      </p:sp>
      <p:sp>
        <p:nvSpPr>
          <p:cNvPr id="10" name="Text Placeholder 4"/>
          <p:cNvSpPr>
            <a:spLocks noGrp="1"/>
          </p:cNvSpPr>
          <p:nvPr>
            <p:ph type="body" sz="quarter" idx="15" hasCustomPrompt="1"/>
          </p:nvPr>
        </p:nvSpPr>
        <p:spPr>
          <a:xfrm>
            <a:off x="5037138" y="365125"/>
            <a:ext cx="6733684" cy="6052299"/>
          </a:xfrm>
          <a:prstGeom prst="rect">
            <a:avLst/>
          </a:prstGeom>
        </p:spPr>
        <p:txBody>
          <a:bodyPr anchor="ctr">
            <a:normAutofit/>
          </a:bodyPr>
          <a:lstStyle>
            <a:lvl1pPr marL="0" indent="0">
              <a:lnSpc>
                <a:spcPct val="100000"/>
              </a:lnSpc>
              <a:buFont typeface="Arial" panose="020B0604020202020204" pitchFamily="34" charset="0"/>
              <a:buNone/>
              <a:defRPr sz="2400" b="0"/>
            </a:lvl1pPr>
            <a:lvl2pPr marL="180000" indent="-180000">
              <a:buFont typeface="Arial" panose="020B0604020202020204" pitchFamily="34" charset="0"/>
              <a:buChar char="•"/>
              <a:defRPr sz="2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Tree>
    <p:extLst>
      <p:ext uri="{BB962C8B-B14F-4D97-AF65-F5344CB8AC3E}">
        <p14:creationId xmlns:p14="http://schemas.microsoft.com/office/powerpoint/2010/main" val="40566805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ext/Sidebar (Orange)">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1534165"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p>
          </p:txBody>
        </p:sp>
      </p:grpSp>
      <p:sp>
        <p:nvSpPr>
          <p:cNvPr id="16" name="Title 1"/>
          <p:cNvSpPr>
            <a:spLocks noGrp="1"/>
          </p:cNvSpPr>
          <p:nvPr>
            <p:ph type="title"/>
          </p:nvPr>
        </p:nvSpPr>
        <p:spPr>
          <a:xfrm>
            <a:off x="360218" y="365125"/>
            <a:ext cx="3468298" cy="3736857"/>
          </a:xfrm>
          <a:prstGeom prst="rect">
            <a:avLst/>
          </a:prstGeom>
        </p:spPr>
        <p:txBody>
          <a:bodyPr>
            <a:normAutofit/>
          </a:bodyPr>
          <a:lstStyle>
            <a:lvl1pPr>
              <a:defRPr sz="3200">
                <a:solidFill>
                  <a:schemeClr val="bg1"/>
                </a:solidFill>
              </a:defRPr>
            </a:lvl1pPr>
          </a:lstStyle>
          <a:p>
            <a:r>
              <a:rPr lang="en-US" dirty="0"/>
              <a:t>Click to edit Master title style</a:t>
            </a:r>
            <a:endParaRPr lang="en-GB" dirty="0"/>
          </a:p>
        </p:txBody>
      </p:sp>
      <p:sp>
        <p:nvSpPr>
          <p:cNvPr id="17" name="Text Placeholder 4"/>
          <p:cNvSpPr>
            <a:spLocks noGrp="1"/>
          </p:cNvSpPr>
          <p:nvPr>
            <p:ph type="body" sz="quarter" idx="15" hasCustomPrompt="1"/>
          </p:nvPr>
        </p:nvSpPr>
        <p:spPr>
          <a:xfrm>
            <a:off x="5037138" y="365125"/>
            <a:ext cx="6733684" cy="6052299"/>
          </a:xfrm>
          <a:prstGeom prst="rect">
            <a:avLst/>
          </a:prstGeom>
        </p:spPr>
        <p:txBody>
          <a:bodyPr anchor="ctr">
            <a:normAutofit/>
          </a:bodyPr>
          <a:lstStyle>
            <a:lvl1pPr marL="0" indent="0">
              <a:lnSpc>
                <a:spcPct val="100000"/>
              </a:lnSpc>
              <a:buFont typeface="Arial" panose="020B0604020202020204" pitchFamily="34" charset="0"/>
              <a:buNone/>
              <a:defRPr sz="2400" b="0"/>
            </a:lvl1pPr>
            <a:lvl2pPr marL="180000" indent="-180000">
              <a:buFont typeface="Arial" panose="020B0604020202020204" pitchFamily="34" charset="0"/>
              <a:buChar char="•"/>
              <a:defRPr sz="2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Tree>
    <p:extLst>
      <p:ext uri="{BB962C8B-B14F-4D97-AF65-F5344CB8AC3E}">
        <p14:creationId xmlns:p14="http://schemas.microsoft.com/office/powerpoint/2010/main" val="318673423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urple">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349500"/>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1555200"/>
            <a:ext cx="5719762" cy="2752640"/>
          </a:xfrm>
        </p:spPr>
        <p:txBody>
          <a:bodyPr vert="horz" lIns="91440" tIns="45720" rIns="91440" bIns="45720" rtlCol="0" anchor="b" anchorCtr="0">
            <a:noAutofit/>
          </a:bodyPr>
          <a:lstStyle>
            <a:lvl1pPr>
              <a:defRPr lang="en-GB" sz="3600" spc="60" noProof="0" dirty="0">
                <a:solidFill>
                  <a:schemeClr val="bg1"/>
                </a:solidFill>
              </a:defRPr>
            </a:lvl1pPr>
          </a:lstStyle>
          <a:p>
            <a:pPr lvl="0"/>
            <a:r>
              <a:rPr lang="en-US" noProof="0" dirty="0"/>
              <a:t>CLICK TO EDIT MASTER TITLE STYLE</a:t>
            </a:r>
            <a:endParaRPr lang="en-GB" noProof="0" dirty="0"/>
          </a:p>
        </p:txBody>
      </p:sp>
    </p:spTree>
    <p:extLst>
      <p:ext uri="{BB962C8B-B14F-4D97-AF65-F5344CB8AC3E}">
        <p14:creationId xmlns:p14="http://schemas.microsoft.com/office/powerpoint/2010/main" val="970564876"/>
      </p:ext>
    </p:extLst>
  </p:cSld>
  <p:clrMapOvr>
    <a:masterClrMapping/>
  </p:clrMapOvr>
  <p:extLst>
    <p:ext uri="{DCECCB84-F9BA-43D5-87BE-67443E8EF086}">
      <p15:sldGuideLst xmlns:p15="http://schemas.microsoft.com/office/powerpoint/2012/main">
        <p15:guide id="1" orient="horz" pos="1480" userDrawn="1">
          <p15:clr>
            <a:srgbClr val="FBAE40"/>
          </p15:clr>
        </p15:guide>
        <p15:guide id="2" pos="3840" userDrawn="1">
          <p15:clr>
            <a:srgbClr val="FBAE40"/>
          </p15:clr>
        </p15:guide>
        <p15:guide id="3" orient="horz" pos="981" userDrawn="1">
          <p15:clr>
            <a:srgbClr val="FBAE40"/>
          </p15:clr>
        </p15:guide>
        <p15:guide id="4" pos="23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4" name="Content Placeholder 3"/>
          <p:cNvSpPr>
            <a:spLocks noGrp="1"/>
          </p:cNvSpPr>
          <p:nvPr>
            <p:ph sz="quarter" idx="16"/>
          </p:nvPr>
        </p:nvSpPr>
        <p:spPr>
          <a:xfrm>
            <a:off x="1357921" y="2144993"/>
            <a:ext cx="9483116" cy="4435267"/>
          </a:xfrm>
        </p:spPr>
        <p:txBody>
          <a:bodyPr>
            <a:normAutofit/>
          </a:bodyPr>
          <a:lstStyle>
            <a:lvl1pPr marL="360000" indent="-360000">
              <a:lnSpc>
                <a:spcPct val="100000"/>
              </a:lnSpc>
              <a:defRPr sz="2800" b="1"/>
            </a:lvl1pPr>
            <a:lvl2pPr marL="360000" indent="-360000">
              <a:lnSpc>
                <a:spcPct val="100000"/>
              </a:lnSpc>
              <a:tabLst>
                <a:tab pos="717550" algn="l"/>
              </a:tabLst>
              <a:defRPr sz="2400" b="0"/>
            </a:lvl2pPr>
            <a:lvl3pPr marL="360000" indent="-360000">
              <a:lnSpc>
                <a:spcPct val="100000"/>
              </a:lnSpc>
              <a:defRPr sz="2000" b="0"/>
            </a:lvl3pPr>
            <a:lvl4pPr marL="360000" indent="-360000">
              <a:lnSpc>
                <a:spcPct val="100000"/>
              </a:lnSpc>
              <a:defRPr sz="1800" b="0"/>
            </a:lvl4pPr>
            <a:lvl5pPr marL="360000" indent="-360000">
              <a:lnSpc>
                <a:spcPct val="100000"/>
              </a:lnSpc>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2598688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4" name="Content Placeholder 3"/>
          <p:cNvSpPr>
            <a:spLocks noGrp="1"/>
          </p:cNvSpPr>
          <p:nvPr>
            <p:ph sz="quarter" idx="16"/>
          </p:nvPr>
        </p:nvSpPr>
        <p:spPr>
          <a:xfrm>
            <a:off x="1357921" y="2144993"/>
            <a:ext cx="9483116" cy="4435267"/>
          </a:xfrm>
        </p:spPr>
        <p:txBody>
          <a:bodyPr>
            <a:normAutofit/>
          </a:bodyPr>
          <a:lstStyle>
            <a:lvl1pPr marL="360000" indent="-360000">
              <a:lnSpc>
                <a:spcPct val="100000"/>
              </a:lnSpc>
              <a:defRPr sz="2800" b="1"/>
            </a:lvl1pPr>
            <a:lvl2pPr marL="360000" indent="-360000">
              <a:lnSpc>
                <a:spcPct val="100000"/>
              </a:lnSpc>
              <a:tabLst>
                <a:tab pos="717550" algn="l"/>
              </a:tabLst>
              <a:defRPr sz="2400" b="0"/>
            </a:lvl2pPr>
            <a:lvl3pPr marL="360000" indent="-360000">
              <a:lnSpc>
                <a:spcPct val="100000"/>
              </a:lnSpc>
              <a:defRPr sz="2000" b="0"/>
            </a:lvl3pPr>
            <a:lvl4pPr marL="360000" indent="-360000">
              <a:lnSpc>
                <a:spcPct val="100000"/>
              </a:lnSpc>
              <a:defRPr sz="1800" b="0"/>
            </a:lvl4pPr>
            <a:lvl5pPr marL="360000" indent="-360000">
              <a:lnSpc>
                <a:spcPct val="100000"/>
              </a:lnSpc>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6580605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Blue 1">
    <p:bg>
      <p:bgPr>
        <a:solidFill>
          <a:srgbClr val="28CFF9"/>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91250" y="-1"/>
            <a:ext cx="5300749" cy="6887911"/>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8"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367416229"/>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A">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latin typeface="Montserrat" panose="00000500000000000000" pitchFamily="2" charset="0"/>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918385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range 3">
    <p:bg>
      <p:bgPr>
        <a:solidFill>
          <a:srgbClr val="EB622E"/>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796444" y="498764"/>
            <a:ext cx="7395556" cy="6389146"/>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normAutofit/>
          </a:bodyPr>
          <a:lstStyle>
            <a:lvl1pPr marL="0" marR="0" indent="0" algn="l" defTabSz="914400" rtl="0" eaLnBrk="1" fontAlgn="auto" latinLnBrk="0" hangingPunct="1">
              <a:lnSpc>
                <a:spcPct val="100000"/>
              </a:lnSpc>
              <a:spcBef>
                <a:spcPts val="0"/>
              </a:spcBef>
              <a:spcAft>
                <a:spcPts val="0"/>
              </a:spcAft>
              <a:buClrTx/>
              <a:buSzPct val="115000"/>
              <a:buFontTx/>
              <a:buNone/>
              <a:tabLst/>
              <a:defRPr sz="2400" b="1"/>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dirty="0">
                  <a:solidFill>
                    <a:srgbClr val="004050"/>
                  </a:solidFill>
                </a:endParaRPr>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dirty="0">
                  <a:solidFill>
                    <a:srgbClr val="004050"/>
                  </a:solidFill>
                </a:endParaRPr>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5710699" cy="2277604"/>
          </a:xfrm>
        </p:spPr>
        <p:txBody>
          <a:bodyPr anchor="ctr" anchorCtr="0">
            <a:noAutofit/>
          </a:bodyPr>
          <a:lstStyle>
            <a:lvl1pPr algn="l">
              <a:lnSpc>
                <a:spcPct val="100000"/>
              </a:lnSpc>
              <a:defRPr sz="3600" cap="all" baseline="0"/>
            </a:lvl1pPr>
          </a:lstStyle>
          <a:p>
            <a:r>
              <a:rPr lang="en-US" noProof="0" dirty="0"/>
              <a:t>CLICK TO EDIT TITLE</a:t>
            </a:r>
            <a:endParaRPr lang="en-GB" noProof="0" dirty="0"/>
          </a:p>
        </p:txBody>
      </p:sp>
      <p:pic>
        <p:nvPicPr>
          <p:cNvPr id="17" name="Graphic 29">
            <a:extLst>
              <a:ext uri="{FF2B5EF4-FFF2-40B4-BE49-F238E27FC236}">
                <a16:creationId xmlns:a16="http://schemas.microsoft.com/office/drawing/2014/main" id="{572E6A4A-143B-E94B-A1BF-29C50E635AE7}"/>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9" r="-169"/>
          <a:stretch/>
        </p:blipFill>
        <p:spPr>
          <a:xfrm>
            <a:off x="349135" y="532015"/>
            <a:ext cx="2119745" cy="1230283"/>
          </a:xfrm>
          <a:prstGeom prst="rect">
            <a:avLst/>
          </a:prstGeom>
        </p:spPr>
      </p:pic>
    </p:spTree>
    <p:extLst>
      <p:ext uri="{BB962C8B-B14F-4D97-AF65-F5344CB8AC3E}">
        <p14:creationId xmlns:p14="http://schemas.microsoft.com/office/powerpoint/2010/main" val="1402889623"/>
      </p:ext>
    </p:extLst>
  </p:cSld>
  <p:clrMapOvr>
    <a:masterClrMapping/>
  </p:clrMapOvr>
  <p:extLst>
    <p:ext uri="{DCECCB84-F9BA-43D5-87BE-67443E8EF086}">
      <p15:sldGuideLst xmlns:p15="http://schemas.microsoft.com/office/powerpoint/2012/main">
        <p15:guide id="1" orient="horz" pos="3634">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Divider A">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850096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Divider B">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6359343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Divider C">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752648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idebar Arrow A">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4435268"/>
            <a:ext cx="4722378" cy="1628175"/>
          </a:xfrm>
          <a:prstGeom prst="rect">
            <a:avLst/>
          </a:prstGeom>
        </p:spPr>
      </p:pic>
    </p:spTree>
    <p:extLst>
      <p:ext uri="{BB962C8B-B14F-4D97-AF65-F5344CB8AC3E}">
        <p14:creationId xmlns:p14="http://schemas.microsoft.com/office/powerpoint/2010/main" val="33138376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idebar Arrow B">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13011868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idebar Arrow C">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40818190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idebar Arrow D">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9474224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 Divider D">
    <p:bg>
      <p:bgPr>
        <a:solidFill>
          <a:schemeClr val="bg1"/>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tx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2277"/>
          <a:stretch/>
        </p:blipFill>
        <p:spPr>
          <a:xfrm>
            <a:off x="0" y="2294314"/>
            <a:ext cx="9545652" cy="4066446"/>
          </a:xfrm>
          <a:prstGeom prst="rect">
            <a:avLst/>
          </a:prstGeom>
          <a:noFill/>
        </p:spPr>
      </p:pic>
    </p:spTree>
    <p:extLst>
      <p:ext uri="{BB962C8B-B14F-4D97-AF65-F5344CB8AC3E}">
        <p14:creationId xmlns:p14="http://schemas.microsoft.com/office/powerpoint/2010/main" val="23409474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6D2F60-6760-4562-87F8-39FDE9286504}" type="datetimeFigureOut">
              <a:rPr lang="en-GB" smtClean="0"/>
              <a:t>20/04/2022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F076C67D-8BE6-4AD6-A90F-E8C9839862FF}" type="slidenum">
              <a:rPr lang="en-GB" smtClean="0"/>
              <a:t>‹#›</a:t>
            </a:fld>
            <a:endParaRPr lang="en-GB" dirty="0"/>
          </a:p>
        </p:txBody>
      </p:sp>
    </p:spTree>
    <p:extLst>
      <p:ext uri="{BB962C8B-B14F-4D97-AF65-F5344CB8AC3E}">
        <p14:creationId xmlns:p14="http://schemas.microsoft.com/office/powerpoint/2010/main" val="132956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B">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28928689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atin typeface="Montserrat" panose="020B0604020202020204" charset="0"/>
              </a:defRPr>
            </a:lvl1pPr>
          </a:lstStyle>
          <a:p>
            <a:pPr>
              <a:defRPr/>
            </a:pPr>
            <a:fld id="{220A0EC5-87E3-4080-8BF2-6D0F10CB8EA7}" type="datetimeFigureOut">
              <a:rPr lang="en-GB" smtClean="0">
                <a:solidFill>
                  <a:prstClr val="white">
                    <a:tint val="75000"/>
                  </a:prstClr>
                </a:solidFill>
              </a:rPr>
              <a:pPr>
                <a:defRPr/>
              </a:pPr>
              <a:t>20/04/2022</a:t>
            </a:fld>
            <a:endParaRPr lang="en-GB" dirty="0">
              <a:solidFill>
                <a:prstClr val="white">
                  <a:tint val="75000"/>
                </a:prstClr>
              </a:solidFill>
            </a:endParaRPr>
          </a:p>
        </p:txBody>
      </p:sp>
      <p:sp>
        <p:nvSpPr>
          <p:cNvPr id="5" name="Footer Placeholder 4"/>
          <p:cNvSpPr>
            <a:spLocks noGrp="1"/>
          </p:cNvSpPr>
          <p:nvPr>
            <p:ph type="ftr" sz="quarter" idx="11"/>
          </p:nvPr>
        </p:nvSpPr>
        <p:spPr/>
        <p:txBody>
          <a:bodyPr/>
          <a:lstStyle>
            <a:lvl1pPr>
              <a:defRPr>
                <a:latin typeface="Montserrat" panose="020B0604020202020204" charset="0"/>
              </a:defRPr>
            </a:lvl1pPr>
          </a:lstStyle>
          <a:p>
            <a:pPr>
              <a:defRPr/>
            </a:pPr>
            <a:endParaRPr lang="en-GB" dirty="0">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a:latin typeface="Montserrat" panose="020B0604020202020204" charset="0"/>
              </a:defRPr>
            </a:lvl1pPr>
          </a:lstStyle>
          <a:p>
            <a:pPr>
              <a:defRPr/>
            </a:pPr>
            <a:fld id="{E92FAE7D-8B05-4938-BC31-7A0C7588395F}" type="slidenum">
              <a:rPr lang="en-GB" smtClean="0">
                <a:solidFill>
                  <a:prstClr val="white">
                    <a:tint val="75000"/>
                  </a:prstClr>
                </a:solidFill>
              </a:rPr>
              <a:pPr>
                <a:defRPr/>
              </a:pPr>
              <a:t>‹#›</a:t>
            </a:fld>
            <a:endParaRPr lang="en-GB" dirty="0">
              <a:solidFill>
                <a:prstClr val="white">
                  <a:tint val="75000"/>
                </a:prstClr>
              </a:solidFill>
            </a:endParaRPr>
          </a:p>
        </p:txBody>
      </p:sp>
    </p:spTree>
    <p:extLst>
      <p:ext uri="{BB962C8B-B14F-4D97-AF65-F5344CB8AC3E}">
        <p14:creationId xmlns:p14="http://schemas.microsoft.com/office/powerpoint/2010/main" val="2656463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Purple">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1913664"/>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dirty="0">
              <a:solidFill>
                <a:srgbClr val="004050"/>
              </a:solidFill>
            </a:endParaRPr>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1119364"/>
            <a:ext cx="5719762" cy="2752640"/>
          </a:xfrm>
        </p:spPr>
        <p:txBody>
          <a:bodyPr vert="horz" lIns="91440" tIns="45720" rIns="91440" bIns="45720" rtlCol="0" anchor="b" anchorCtr="0">
            <a:noAutofit/>
          </a:bodyPr>
          <a:lstStyle>
            <a:lvl1pPr>
              <a:defRPr lang="en-GB" sz="3600" spc="60" noProof="0" dirty="0">
                <a:solidFill>
                  <a:schemeClr val="bg1"/>
                </a:solidFill>
              </a:defRPr>
            </a:lvl1pPr>
          </a:lstStyle>
          <a:p>
            <a:pPr lvl="0"/>
            <a:r>
              <a:rPr lang="en-US" noProof="0" dirty="0"/>
              <a:t>CLICK TO EDIT MASTER TITLE STYLE</a:t>
            </a:r>
            <a:endParaRPr lang="en-GB" noProof="0" dirty="0"/>
          </a:p>
        </p:txBody>
      </p:sp>
    </p:spTree>
    <p:extLst>
      <p:ext uri="{BB962C8B-B14F-4D97-AF65-F5344CB8AC3E}">
        <p14:creationId xmlns:p14="http://schemas.microsoft.com/office/powerpoint/2010/main" val="1262627160"/>
      </p:ext>
    </p:extLst>
  </p:cSld>
  <p:clrMapOvr>
    <a:masterClrMapping/>
  </p:clrMapOvr>
  <p:extLst>
    <p:ext uri="{DCECCB84-F9BA-43D5-87BE-67443E8EF086}">
      <p15:sldGuideLst xmlns:p15="http://schemas.microsoft.com/office/powerpoint/2012/main">
        <p15:guide id="1" orient="horz" pos="1480">
          <p15:clr>
            <a:srgbClr val="FBAE40"/>
          </p15:clr>
        </p15:guide>
        <p15:guide id="2" pos="3840">
          <p15:clr>
            <a:srgbClr val="FBAE40"/>
          </p15:clr>
        </p15:guide>
        <p15:guide id="3" orient="horz" pos="981">
          <p15:clr>
            <a:srgbClr val="FBAE40"/>
          </p15:clr>
        </p15:guide>
        <p15:guide id="4" pos="23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atin typeface="Montserrat" panose="020B0604020202020204" charset="0"/>
              </a:defRPr>
            </a:lvl1pPr>
          </a:lstStyle>
          <a:p>
            <a:pPr>
              <a:defRPr/>
            </a:pPr>
            <a:fld id="{EBA4D0CE-DF7F-44D0-96CB-EBAB3A2F2B7F}" type="datetimeFigureOut">
              <a:rPr lang="en-GB" smtClean="0">
                <a:solidFill>
                  <a:prstClr val="black">
                    <a:tint val="75000"/>
                  </a:prstClr>
                </a:solidFill>
              </a:rPr>
              <a:pPr>
                <a:defRPr/>
              </a:pPr>
              <a:t>20/04/2022</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ontserrat" panose="020B0604020202020204" charset="0"/>
              </a:defRPr>
            </a:lvl1pPr>
          </a:lstStyle>
          <a:p>
            <a:pPr>
              <a:defRPr/>
            </a:pPr>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ontserrat" panose="020B0604020202020204" charset="0"/>
              </a:defRPr>
            </a:lvl1pPr>
          </a:lstStyle>
          <a:p>
            <a:pPr>
              <a:defRPr/>
            </a:pPr>
            <a:fld id="{2F41D657-CE50-4E6A-8A06-C9CC7B250077}" type="slidenum">
              <a:rPr lang="en-GB" smtClean="0">
                <a:solidFill>
                  <a:prstClr val="black">
                    <a:tint val="75000"/>
                  </a:prstClr>
                </a:solidFill>
              </a:rPr>
              <a:pPr>
                <a:defRPr/>
              </a:pPr>
              <a:t>‹#›</a:t>
            </a:fld>
            <a:endParaRPr lang="en-GB" dirty="0">
              <a:solidFill>
                <a:prstClr val="black">
                  <a:tint val="75000"/>
                </a:prstClr>
              </a:solidFill>
            </a:endParaRPr>
          </a:p>
        </p:txBody>
      </p:sp>
    </p:spTree>
    <p:extLst>
      <p:ext uri="{BB962C8B-B14F-4D97-AF65-F5344CB8AC3E}">
        <p14:creationId xmlns:p14="http://schemas.microsoft.com/office/powerpoint/2010/main" val="9152891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Timings">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349500"/>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pPr fontAlgn="auto">
              <a:spcBef>
                <a:spcPts val="0"/>
              </a:spcBef>
              <a:spcAft>
                <a:spcPts val="0"/>
              </a:spcAft>
            </a:pPr>
            <a:endParaRPr lang="en-GB" dirty="0">
              <a:solidFill>
                <a:srgbClr val="004050"/>
              </a:solidFill>
              <a:latin typeface="Montserrat"/>
            </a:endParaRPr>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263525" y="1557339"/>
            <a:ext cx="5832475" cy="2863108"/>
          </a:xfrm>
          <a:prstGeom prst="rect">
            <a:avLst/>
          </a:prstGeom>
        </p:spPr>
        <p:txBody>
          <a:bodyPr anchor="b" anchorCtr="0">
            <a:noAutofit/>
          </a:bodyPr>
          <a:lstStyle>
            <a:lvl1pPr algn="l">
              <a:lnSpc>
                <a:spcPts val="6000"/>
              </a:lnSpc>
              <a:defRPr sz="3600" spc="60" baseline="0">
                <a:solidFill>
                  <a:schemeClr val="bg1"/>
                </a:solidFill>
              </a:defRPr>
            </a:lvl1pPr>
          </a:lstStyle>
          <a:p>
            <a:r>
              <a:rPr lang="en-US" noProof="0" dirty="0"/>
              <a:t>CLICK TO EDIT course timings</a:t>
            </a:r>
            <a:endParaRPr lang="en-GB" noProof="0" dirty="0"/>
          </a:p>
        </p:txBody>
      </p:sp>
    </p:spTree>
    <p:extLst>
      <p:ext uri="{BB962C8B-B14F-4D97-AF65-F5344CB8AC3E}">
        <p14:creationId xmlns:p14="http://schemas.microsoft.com/office/powerpoint/2010/main" val="3188541393"/>
      </p:ext>
    </p:extLst>
  </p:cSld>
  <p:clrMapOvr>
    <a:masterClrMapping/>
  </p:clrMapOvr>
  <p:extLst>
    <p:ext uri="{DCECCB84-F9BA-43D5-87BE-67443E8EF086}">
      <p15:sldGuideLst xmlns:p15="http://schemas.microsoft.com/office/powerpoint/2012/main">
        <p15:guide id="1" orient="horz" pos="1480">
          <p15:clr>
            <a:srgbClr val="FBAE40"/>
          </p15:clr>
        </p15:guide>
        <p15:guide id="2" pos="3840">
          <p15:clr>
            <a:srgbClr val="FBAE40"/>
          </p15:clr>
        </p15:guide>
        <p15:guide id="3" orient="horz" pos="981">
          <p15:clr>
            <a:srgbClr val="FBAE40"/>
          </p15:clr>
        </p15:guide>
        <p15:guide id="4" pos="2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Material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3990108" y="0"/>
            <a:ext cx="8222211" cy="6858000"/>
          </a:xfrm>
          <a:prstGeom prst="rect">
            <a:avLst/>
          </a:prstGeom>
        </p:spPr>
      </p:pic>
      <p:sp>
        <p:nvSpPr>
          <p:cNvPr id="6" name="Rectangle 5"/>
          <p:cNvSpPr/>
          <p:nvPr userDrawn="1"/>
        </p:nvSpPr>
        <p:spPr>
          <a:xfrm>
            <a:off x="-1" y="0"/>
            <a:ext cx="4140000"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bg1"/>
          </a:solidFill>
          <a:ln w="6350" cap="flat">
            <a:noFill/>
            <a:prstDash val="solid"/>
            <a:miter/>
          </a:ln>
        </p:spPr>
        <p:txBody>
          <a:bodyPr rtlCol="0" anchor="ctr"/>
          <a:lstStyle/>
          <a:p>
            <a:endParaRPr lang="en-GB"/>
          </a:p>
        </p:txBody>
      </p:sp>
      <p:sp>
        <p:nvSpPr>
          <p:cNvPr id="12" name="Title 1"/>
          <p:cNvSpPr>
            <a:spLocks noGrp="1"/>
          </p:cNvSpPr>
          <p:nvPr>
            <p:ph type="title"/>
          </p:nvPr>
        </p:nvSpPr>
        <p:spPr>
          <a:xfrm>
            <a:off x="263525" y="365125"/>
            <a:ext cx="3671887" cy="3736857"/>
          </a:xfrm>
          <a:prstGeom prst="rect">
            <a:avLst/>
          </a:prstGeom>
        </p:spPr>
        <p:txBody>
          <a:bodyPr anchor="ctr">
            <a:normAutofit/>
          </a:bodyPr>
          <a:lstStyle>
            <a:lvl1pPr>
              <a:defRPr sz="3200">
                <a:solidFill>
                  <a:schemeClr val="bg1"/>
                </a:solidFill>
              </a:defRPr>
            </a:lvl1pPr>
          </a:lstStyle>
          <a:p>
            <a:r>
              <a:rPr lang="en-US"/>
              <a:t>Click to edit Master title style</a:t>
            </a:r>
            <a:endParaRPr lang="en-GB"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4658992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Sidebar Arrow B">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8105658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Sidebar Arrow C">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4800" cap="none" baseline="0">
                <a:solidFill>
                  <a:schemeClr val="bg1"/>
                </a:solidFill>
                <a:latin typeface="Montserrat" panose="000005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a:prstGeom prst="rect">
            <a:avLst/>
          </a:prstGeo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74201503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2692B57-B20C-4CF1-AD8A-6A7DB56045DD}" type="datetimeFigureOut">
              <a:rPr lang="en-GB" smtClean="0"/>
              <a:t>20/04/2022</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5930B85-4D39-4F5C-B05D-5DC4EEFAD2B0}" type="slidenum">
              <a:rPr lang="en-GB" smtClean="0"/>
              <a:t>‹#›</a:t>
            </a:fld>
            <a:endParaRPr lang="en-GB"/>
          </a:p>
        </p:txBody>
      </p:sp>
    </p:spTree>
    <p:extLst>
      <p:ext uri="{BB962C8B-B14F-4D97-AF65-F5344CB8AC3E}">
        <p14:creationId xmlns:p14="http://schemas.microsoft.com/office/powerpoint/2010/main" val="8959760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Section Divider A">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dirty="0">
              <a:latin typeface="Montserrat" panose="00000500000000000000" pitchFamily="2" charset="0"/>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6224557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ext Slide - With side bar B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727389"/>
            <a:ext cx="3884023" cy="1758582"/>
          </a:xfrm>
          <a:prstGeom prst="rect">
            <a:avLst/>
          </a:prstGeom>
        </p:spPr>
      </p:pic>
      <p:sp>
        <p:nvSpPr>
          <p:cNvPr id="8" name="Text Placeholder 2"/>
          <p:cNvSpPr>
            <a:spLocks noGrp="1"/>
          </p:cNvSpPr>
          <p:nvPr>
            <p:ph type="body" sz="quarter" idx="10" hasCustomPrompt="1"/>
          </p:nvPr>
        </p:nvSpPr>
        <p:spPr>
          <a:xfrm>
            <a:off x="3249643" y="930001"/>
            <a:ext cx="7382347" cy="676679"/>
          </a:xfrm>
        </p:spPr>
        <p:txBody>
          <a:bodyPr/>
          <a:lstStyle>
            <a:lvl1pPr marL="0" indent="0">
              <a:lnSpc>
                <a:spcPct val="90000"/>
              </a:lnSpc>
              <a:spcAft>
                <a:spcPts val="0"/>
              </a:spcAft>
              <a:buFont typeface="Arial" panose="020B0604020202020204" pitchFamily="34" charset="0"/>
              <a:buNone/>
              <a:defRPr sz="4800" cap="none"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2135188" y="3823677"/>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02052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C">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236455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Image (Orange)">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a:prstGeom prst="rect">
            <a:avLst/>
          </a:prstGeo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11">
            <a:extLst>
              <a:ext uri="{FF2B5EF4-FFF2-40B4-BE49-F238E27FC236}">
                <a16:creationId xmlns:a16="http://schemas.microsoft.com/office/drawing/2014/main" id="{D44E23D4-CD16-B448-8F0A-11F5CE4FAB4C}"/>
              </a:ext>
            </a:extLst>
          </p:cNvPr>
          <p:cNvSpPr/>
          <p:nvPr userDrawn="1"/>
        </p:nvSpPr>
        <p:spPr>
          <a:xfrm>
            <a:off x="854197"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dirty="0"/>
          </a:p>
        </p:txBody>
      </p:sp>
      <p:sp>
        <p:nvSpPr>
          <p:cNvPr id="9" name="Title 1"/>
          <p:cNvSpPr>
            <a:spLocks noGrp="1"/>
          </p:cNvSpPr>
          <p:nvPr>
            <p:ph type="title"/>
          </p:nvPr>
        </p:nvSpPr>
        <p:spPr>
          <a:xfrm>
            <a:off x="373063" y="681645"/>
            <a:ext cx="6143484" cy="1047402"/>
          </a:xfrm>
          <a:prstGeom prst="rect">
            <a:avLst/>
          </a:prstGeom>
        </p:spPr>
        <p:txBody>
          <a:bodyPr>
            <a:normAutofit/>
          </a:bodyPr>
          <a:lstStyle>
            <a:lvl1pPr>
              <a:defRPr sz="3200"/>
            </a:lvl1pPr>
          </a:lstStyle>
          <a:p>
            <a:r>
              <a:rPr lang="en-US" dirty="0"/>
              <a:t>Click to edit Master title style</a:t>
            </a:r>
            <a:endParaRPr lang="en-GB" dirty="0"/>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5415699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a:prstGeom prst="rect">
            <a:avLst/>
          </a:prstGeo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panose="020B0604020202020204"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a:prstGeom prst="rect">
            <a:avLst/>
          </a:prstGeo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986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a:stretch/>
        </p:blipFill>
        <p:spPr>
          <a:xfrm>
            <a:off x="0" y="2294314"/>
            <a:ext cx="9545652" cy="4066446"/>
          </a:xfrm>
          <a:prstGeom prst="rect">
            <a:avLst/>
          </a:prstGeom>
        </p:spPr>
      </p:pic>
    </p:spTree>
    <p:extLst>
      <p:ext uri="{BB962C8B-B14F-4D97-AF65-F5344CB8AC3E}">
        <p14:creationId xmlns:p14="http://schemas.microsoft.com/office/powerpoint/2010/main" val="8765919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382516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13.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81.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83.xml"/><Relationship Id="rId1" Type="http://schemas.openxmlformats.org/officeDocument/2006/relationships/slideLayout" Target="../slideLayouts/slideLayout8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16.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7.xml.rels><?xml version="1.0" encoding="UTF-8" standalone="yes"?>
<Relationships xmlns="http://schemas.openxmlformats.org/package/2006/relationships"><Relationship Id="rId1"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5.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6.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8.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pPr/>
              <a:t>‹#›</a:t>
            </a:fld>
            <a:endParaRPr lang="en-GB" dirty="0"/>
          </a:p>
        </p:txBody>
      </p:sp>
    </p:spTree>
    <p:extLst>
      <p:ext uri="{BB962C8B-B14F-4D97-AF65-F5344CB8AC3E}">
        <p14:creationId xmlns:p14="http://schemas.microsoft.com/office/powerpoint/2010/main" val="76985048"/>
      </p:ext>
    </p:extLst>
  </p:cSld>
  <p:clrMap bg1="lt1" tx1="dk1" bg2="lt2" tx2="dk2" accent1="accent1" accent2="accent2" accent3="accent3" accent4="accent4" accent5="accent5" accent6="accent6" hlink="hlink" folHlink="folHlink"/>
  <p:sldLayoutIdLst>
    <p:sldLayoutId id="2147484807" r:id="rId1"/>
    <p:sldLayoutId id="2147483738" r:id="rId2"/>
    <p:sldLayoutId id="2147483810" r:id="rId3"/>
    <p:sldLayoutId id="2147483740" r:id="rId4"/>
    <p:sldLayoutId id="2147483741" r:id="rId5"/>
    <p:sldLayoutId id="2147483808"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solidFill>
                  <a:srgbClr val="004050">
                    <a:tint val="75000"/>
                  </a:srgbClr>
                </a:solidFill>
              </a:rPr>
              <a:pPr/>
              <a:t>20/04/2022</a:t>
            </a:fld>
            <a:endParaRPr lang="en-GB" dirty="0">
              <a:solidFill>
                <a:srgbClr val="004050">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solidFill>
                <a:srgbClr val="004050">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solidFill>
                  <a:srgbClr val="004050">
                    <a:tint val="75000"/>
                  </a:srgbClr>
                </a:solidFill>
              </a:rPr>
              <a:pPr/>
              <a:t>‹#›</a:t>
            </a:fld>
            <a:endParaRPr lang="en-GB" dirty="0">
              <a:solidFill>
                <a:srgbClr val="004050">
                  <a:tint val="75000"/>
                </a:srgbClr>
              </a:solidFill>
            </a:endParaRPr>
          </a:p>
        </p:txBody>
      </p:sp>
    </p:spTree>
    <p:extLst>
      <p:ext uri="{BB962C8B-B14F-4D97-AF65-F5344CB8AC3E}">
        <p14:creationId xmlns:p14="http://schemas.microsoft.com/office/powerpoint/2010/main" val="190680544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B6014-B4C6-4FE4-AFC5-8DF5516F4E9B}" type="datetimeFigureOut">
              <a:rPr lang="en-GB" smtClean="0"/>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6CFFC-8213-48C9-8692-0F447323F3DE}" type="slidenum">
              <a:rPr lang="en-GB" smtClean="0"/>
              <a:t>‹#›</a:t>
            </a:fld>
            <a:endParaRPr lang="en-GB" dirty="0"/>
          </a:p>
        </p:txBody>
      </p:sp>
    </p:spTree>
    <p:extLst>
      <p:ext uri="{BB962C8B-B14F-4D97-AF65-F5344CB8AC3E}">
        <p14:creationId xmlns:p14="http://schemas.microsoft.com/office/powerpoint/2010/main" val="613582958"/>
      </p:ext>
    </p:extLst>
  </p:cSld>
  <p:clrMap bg1="lt1" tx1="dk1" bg2="lt2" tx2="dk2" accent1="accent1" accent2="accent2" accent3="accent3" accent4="accent4" accent5="accent5" accent6="accent6" hlink="hlink" folHlink="folHlink"/>
  <p:sldLayoutIdLst>
    <p:sldLayoutId id="2147483813" r:id="rId1"/>
    <p:sldLayoutId id="2147483832"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218" y="365125"/>
            <a:ext cx="11471564"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60218" y="1825625"/>
            <a:ext cx="11471564" cy="4351338"/>
          </a:xfrm>
          <a:prstGeom prst="rect">
            <a:avLst/>
          </a:prstGeom>
        </p:spPr>
        <p:txBody>
          <a:bodyPr vert="horz" lIns="91440" tIns="45720" rIns="91440" bIns="45720" rtlCol="0">
            <a:normAutofit/>
          </a:bodyPr>
          <a:lstStyle/>
          <a:p>
            <a:pPr lvl="0"/>
            <a:r>
              <a:rPr lang="en-US" dirty="0"/>
              <a:t>Edit Master text styles</a:t>
            </a:r>
          </a:p>
        </p:txBody>
      </p:sp>
      <p:sp>
        <p:nvSpPr>
          <p:cNvPr id="6" name="Slide Number Placeholder 5"/>
          <p:cNvSpPr>
            <a:spLocks noGrp="1"/>
          </p:cNvSpPr>
          <p:nvPr>
            <p:ph type="sldNum" sz="quarter" idx="4"/>
          </p:nvPr>
        </p:nvSpPr>
        <p:spPr>
          <a:xfrm>
            <a:off x="10613985" y="6311899"/>
            <a:ext cx="1217797" cy="323363"/>
          </a:xfrm>
          <a:prstGeom prst="rect">
            <a:avLst/>
          </a:prstGeom>
        </p:spPr>
        <p:txBody>
          <a:bodyPr vert="horz" lIns="91440" tIns="45720" rIns="91440" bIns="45720" rtlCol="0" anchor="ctr"/>
          <a:lstStyle>
            <a:lvl1pPr algn="r">
              <a:defRPr sz="1200">
                <a:solidFill>
                  <a:schemeClr val="tx1">
                    <a:tint val="75000"/>
                  </a:schemeClr>
                </a:solidFill>
              </a:defRPr>
            </a:lvl1pPr>
          </a:lstStyle>
          <a:p>
            <a:fld id="{3C9C554F-2335-4EBA-A5CB-7E6DBA707ABC}" type="slidenum">
              <a:rPr lang="en-GB" smtClean="0">
                <a:solidFill>
                  <a:srgbClr val="004050">
                    <a:tint val="75000"/>
                  </a:srgbClr>
                </a:solidFill>
              </a:rPr>
              <a:pPr/>
              <a:t>‹#›</a:t>
            </a:fld>
            <a:endParaRPr lang="en-GB" dirty="0">
              <a:solidFill>
                <a:srgbClr val="004050">
                  <a:tint val="75000"/>
                </a:srgbClr>
              </a:solidFill>
            </a:endParaRPr>
          </a:p>
        </p:txBody>
      </p:sp>
    </p:spTree>
    <p:extLst>
      <p:ext uri="{BB962C8B-B14F-4D97-AF65-F5344CB8AC3E}">
        <p14:creationId xmlns:p14="http://schemas.microsoft.com/office/powerpoint/2010/main" val="2065767771"/>
      </p:ext>
    </p:extLst>
  </p:cSld>
  <p:clrMap bg1="lt1" tx1="dk1" bg2="lt2" tx2="dk2" accent1="accent1" accent2="accent2" accent3="accent3" accent4="accent4" accent5="accent5" accent6="accent6" hlink="hlink" folHlink="folHlink"/>
  <p:sldLayoutIdLst>
    <p:sldLayoutId id="2147483663" r:id="rId1"/>
    <p:sldLayoutId id="2147483666"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B6014-B4C6-4FE4-AFC5-8DF5516F4E9B}" type="datetimeFigureOut">
              <a:rPr lang="en-GB" smtClean="0"/>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6CFFC-8213-48C9-8692-0F447323F3DE}" type="slidenum">
              <a:rPr lang="en-GB" smtClean="0"/>
              <a:t>‹#›</a:t>
            </a:fld>
            <a:endParaRPr lang="en-GB" dirty="0"/>
          </a:p>
        </p:txBody>
      </p:sp>
    </p:spTree>
    <p:extLst>
      <p:ext uri="{BB962C8B-B14F-4D97-AF65-F5344CB8AC3E}">
        <p14:creationId xmlns:p14="http://schemas.microsoft.com/office/powerpoint/2010/main" val="329031586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6" r:id="rId9"/>
    <p:sldLayoutId id="214748382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218" y="365125"/>
            <a:ext cx="11471564"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6" name="Slide Number Placeholder 5"/>
          <p:cNvSpPr>
            <a:spLocks noGrp="1"/>
          </p:cNvSpPr>
          <p:nvPr>
            <p:ph type="sldNum" sz="quarter" idx="4"/>
          </p:nvPr>
        </p:nvSpPr>
        <p:spPr>
          <a:xfrm>
            <a:off x="10613985" y="6311899"/>
            <a:ext cx="1217797" cy="323363"/>
          </a:xfrm>
          <a:prstGeom prst="rect">
            <a:avLst/>
          </a:prstGeom>
        </p:spPr>
        <p:txBody>
          <a:bodyPr vert="horz" lIns="91440" tIns="45720" rIns="91440" bIns="45720" rtlCol="0" anchor="ctr"/>
          <a:lstStyle>
            <a:lvl1pPr algn="r">
              <a:defRPr sz="1200">
                <a:solidFill>
                  <a:schemeClr val="tx1">
                    <a:tint val="75000"/>
                  </a:schemeClr>
                </a:solidFill>
              </a:defRPr>
            </a:lvl1pPr>
          </a:lstStyle>
          <a:p>
            <a:fld id="{3C9C554F-2335-4EBA-A5CB-7E6DBA707ABC}" type="slidenum">
              <a:rPr lang="en-GB" smtClean="0">
                <a:solidFill>
                  <a:srgbClr val="004050">
                    <a:tint val="75000"/>
                  </a:srgbClr>
                </a:solidFill>
              </a:rPr>
              <a:pPr/>
              <a:t>‹#›</a:t>
            </a:fld>
            <a:endParaRPr lang="en-GB" dirty="0">
              <a:solidFill>
                <a:srgbClr val="004050">
                  <a:tint val="75000"/>
                </a:srgbClr>
              </a:solidFill>
            </a:endParaRPr>
          </a:p>
        </p:txBody>
      </p:sp>
    </p:spTree>
    <p:extLst>
      <p:ext uri="{BB962C8B-B14F-4D97-AF65-F5344CB8AC3E}">
        <p14:creationId xmlns:p14="http://schemas.microsoft.com/office/powerpoint/2010/main" val="203459718"/>
      </p:ext>
    </p:extLst>
  </p:cSld>
  <p:clrMap bg1="lt1" tx1="dk1" bg2="lt2" tx2="dk2" accent1="accent1" accent2="accent2" accent3="accent3" accent4="accent4" accent5="accent5" accent6="accent6" hlink="hlink" folHlink="folHlink"/>
  <p:sldLayoutIdLst>
    <p:sldLayoutId id="2147483684" r:id="rId1"/>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20B0604020202020204" charset="0"/>
              </a:defRPr>
            </a:lvl1pPr>
          </a:lstStyle>
          <a:p>
            <a:fld id="{EBA4D0CE-DF7F-44D0-96CB-EBAB3A2F2B7F}"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20B0604020202020204"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20B0604020202020204" charset="0"/>
              </a:defRPr>
            </a:lvl1pPr>
          </a:lstStyle>
          <a:p>
            <a:fld id="{2F41D657-CE50-4E6A-8A06-C9CC7B250077}" type="slidenum">
              <a:rPr lang="en-GB" smtClean="0"/>
              <a:pPr/>
              <a:t>‹#›</a:t>
            </a:fld>
            <a:endParaRPr lang="en-GB" dirty="0"/>
          </a:p>
        </p:txBody>
      </p:sp>
    </p:spTree>
    <p:extLst>
      <p:ext uri="{BB962C8B-B14F-4D97-AF65-F5344CB8AC3E}">
        <p14:creationId xmlns:p14="http://schemas.microsoft.com/office/powerpoint/2010/main" val="3042361578"/>
      </p:ext>
    </p:extLst>
  </p:cSld>
  <p:clrMap bg1="lt1" tx1="dk1" bg2="lt2" tx2="dk2" accent1="accent1" accent2="accent2" accent3="accent3" accent4="accent4" accent5="accent5" accent6="accent6" hlink="hlink" folHlink="folHlink"/>
  <p:sldLayoutIdLst>
    <p:sldLayoutId id="2147483661" r:id="rId1"/>
    <p:sldLayoutId id="2147483846" r:id="rId2"/>
  </p:sldLayoutIdLst>
  <p:txStyles>
    <p:titleStyle>
      <a:lvl1pPr algn="l" defTabSz="914400" rtl="0" eaLnBrk="1" latinLnBrk="0" hangingPunct="1">
        <a:lnSpc>
          <a:spcPct val="90000"/>
        </a:lnSpc>
        <a:spcBef>
          <a:spcPct val="0"/>
        </a:spcBef>
        <a:buNone/>
        <a:defRPr sz="4400" kern="1200">
          <a:solidFill>
            <a:schemeClr val="tx1"/>
          </a:solidFill>
          <a:latin typeface="Montserrat" panose="020B06040202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anose="020B060402020202020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anose="020B060402020202020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B060402020202020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anose="020B060402020202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Tree>
    <p:extLst>
      <p:ext uri="{BB962C8B-B14F-4D97-AF65-F5344CB8AC3E}">
        <p14:creationId xmlns:p14="http://schemas.microsoft.com/office/powerpoint/2010/main" val="71580349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4813" r:id="rId5"/>
    <p:sldLayoutId id="2147484814" r:id="rId6"/>
    <p:sldLayoutId id="2147484815" r:id="rId7"/>
    <p:sldLayoutId id="2147484816" r:id="rId8"/>
    <p:sldLayoutId id="2147484817" r:id="rId9"/>
    <p:sldLayoutId id="2147484819" r:id="rId10"/>
  </p:sldLayoutIdLst>
  <p:txStyles>
    <p:title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cap="all"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cap="all"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66">
          <p15:clr>
            <a:srgbClr val="F26B43"/>
          </p15:clr>
        </p15:guide>
        <p15:guide id="3" pos="2479">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218" y="365125"/>
            <a:ext cx="11471564"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60218" y="1825625"/>
            <a:ext cx="11471564" cy="4351338"/>
          </a:xfrm>
          <a:prstGeom prst="rect">
            <a:avLst/>
          </a:prstGeom>
        </p:spPr>
        <p:txBody>
          <a:bodyPr vert="horz" lIns="91440" tIns="45720" rIns="91440" bIns="45720" rtlCol="0">
            <a:normAutofit/>
          </a:bodyPr>
          <a:lstStyle/>
          <a:p>
            <a:pPr lvl="0"/>
            <a:r>
              <a:rPr lang="en-US" dirty="0"/>
              <a:t>Edit Master text styles</a:t>
            </a:r>
          </a:p>
        </p:txBody>
      </p:sp>
      <p:sp>
        <p:nvSpPr>
          <p:cNvPr id="6" name="Slide Number Placeholder 5"/>
          <p:cNvSpPr>
            <a:spLocks noGrp="1"/>
          </p:cNvSpPr>
          <p:nvPr>
            <p:ph type="sldNum" sz="quarter" idx="4"/>
          </p:nvPr>
        </p:nvSpPr>
        <p:spPr>
          <a:xfrm>
            <a:off x="10613985" y="6311899"/>
            <a:ext cx="1217797" cy="323363"/>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9C554F-2335-4EBA-A5CB-7E6DBA707ABC}" type="slidenum">
              <a:rPr lang="en-GB" smtClean="0"/>
              <a:pPr/>
              <a:t>‹#›</a:t>
            </a:fld>
            <a:endParaRPr lang="en-GB" dirty="0"/>
          </a:p>
        </p:txBody>
      </p:sp>
    </p:spTree>
    <p:extLst>
      <p:ext uri="{BB962C8B-B14F-4D97-AF65-F5344CB8AC3E}">
        <p14:creationId xmlns:p14="http://schemas.microsoft.com/office/powerpoint/2010/main" val="2310653815"/>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kern="1200" cap="all" baseline="0">
          <a:solidFill>
            <a:schemeClr val="tx1"/>
          </a:solidFill>
          <a:latin typeface="Montserrat" panose="00000500000000000000"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pPr/>
              <a:t>‹#›</a:t>
            </a:fld>
            <a:endParaRPr lang="en-GB" dirty="0"/>
          </a:p>
        </p:txBody>
      </p:sp>
    </p:spTree>
    <p:extLst>
      <p:ext uri="{BB962C8B-B14F-4D97-AF65-F5344CB8AC3E}">
        <p14:creationId xmlns:p14="http://schemas.microsoft.com/office/powerpoint/2010/main" val="38281621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pPr/>
              <a:t>‹#›</a:t>
            </a:fld>
            <a:endParaRPr lang="en-GB" dirty="0"/>
          </a:p>
        </p:txBody>
      </p:sp>
    </p:spTree>
    <p:extLst>
      <p:ext uri="{BB962C8B-B14F-4D97-AF65-F5344CB8AC3E}">
        <p14:creationId xmlns:p14="http://schemas.microsoft.com/office/powerpoint/2010/main" val="413507083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pPr/>
              <a:t>‹#›</a:t>
            </a:fld>
            <a:endParaRPr lang="en-GB" dirty="0"/>
          </a:p>
        </p:txBody>
      </p:sp>
    </p:spTree>
    <p:extLst>
      <p:ext uri="{BB962C8B-B14F-4D97-AF65-F5344CB8AC3E}">
        <p14:creationId xmlns:p14="http://schemas.microsoft.com/office/powerpoint/2010/main" val="21779760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anose="00000500000000000000" pitchFamily="2" charset="0"/>
              </a:defRPr>
            </a:lvl1pPr>
          </a:lstStyle>
          <a:p>
            <a:fld id="{212B6014-B4C6-4FE4-AFC5-8DF5516F4E9B}" type="datetimeFigureOut">
              <a:rPr lang="en-GB" smtClean="0"/>
              <a:pPr/>
              <a:t>20/04/2022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anose="00000500000000000000" pitchFamily="2" charset="0"/>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anose="00000500000000000000" pitchFamily="2" charset="0"/>
              </a:defRPr>
            </a:lvl1pPr>
          </a:lstStyle>
          <a:p>
            <a:fld id="{3CB6CFFC-8213-48C9-8692-0F447323F3DE}" type="slidenum">
              <a:rPr lang="en-GB" smtClean="0"/>
              <a:pPr/>
              <a:t>‹#›</a:t>
            </a:fld>
            <a:endParaRPr lang="en-GB" dirty="0"/>
          </a:p>
        </p:txBody>
      </p:sp>
    </p:spTree>
    <p:extLst>
      <p:ext uri="{BB962C8B-B14F-4D97-AF65-F5344CB8AC3E}">
        <p14:creationId xmlns:p14="http://schemas.microsoft.com/office/powerpoint/2010/main" val="2995860058"/>
      </p:ext>
    </p:extLst>
  </p:cSld>
  <p:clrMap bg1="lt1" tx1="dk1" bg2="lt2" tx2="dk2" accent1="accent1" accent2="accent2" accent3="accent3" accent4="accent4" accent5="accent5" accent6="accent6" hlink="hlink" folHlink="folHlink"/>
  <p:sldLayoutIdLst>
    <p:sldLayoutId id="2147483799" r:id="rId1"/>
    <p:sldLayoutId id="2147483801" r:id="rId2"/>
    <p:sldLayoutId id="2147483802" r:id="rId3"/>
    <p:sldLayoutId id="2147483803" r:id="rId4"/>
  </p:sldLayoutIdLst>
  <p:txStyles>
    <p:titleStyle>
      <a:lvl1pPr algn="l" defTabSz="914400" rtl="0" eaLnBrk="1" latinLnBrk="0" hangingPunct="1">
        <a:lnSpc>
          <a:spcPct val="90000"/>
        </a:lnSpc>
        <a:spcBef>
          <a:spcPct val="0"/>
        </a:spcBef>
        <a:buNone/>
        <a:defRPr sz="4400" kern="1200">
          <a:solidFill>
            <a:schemeClr val="tx1"/>
          </a:solidFill>
          <a:latin typeface="Montserrat"/>
          <a:ea typeface="+mj-ea"/>
          <a:cs typeface="+mj-cs"/>
        </a:defRPr>
      </a:lvl1pPr>
    </p:titleStyle>
    <p:bodyStyle>
      <a:lvl1pPr marL="270000" indent="-270000" algn="l" defTabSz="914400" rtl="0" eaLnBrk="1" latinLnBrk="0" hangingPunct="1">
        <a:lnSpc>
          <a:spcPts val="2200"/>
        </a:lnSpc>
        <a:spcBef>
          <a:spcPts val="0"/>
        </a:spcBef>
        <a:spcAft>
          <a:spcPts val="650"/>
        </a:spcAft>
        <a:buClr>
          <a:schemeClr val="tx1"/>
        </a:buClr>
        <a:buSzPct val="115000"/>
        <a:buFont typeface="Montserrat" panose="00000500000000000000" pitchFamily="2" charset="0"/>
        <a:buChar char="→"/>
        <a:defRPr sz="1800" b="1" kern="1200">
          <a:solidFill>
            <a:schemeClr val="tx1"/>
          </a:solidFill>
          <a:latin typeface="+mn-lt"/>
          <a:ea typeface="+mn-ea"/>
          <a:cs typeface="+mn-cs"/>
        </a:defRPr>
      </a:lvl1pPr>
      <a:lvl2pPr marL="180000" indent="-180000" algn="l" defTabSz="914400" rtl="0" eaLnBrk="1" latinLnBrk="0" hangingPunct="1">
        <a:lnSpc>
          <a:spcPts val="1400"/>
        </a:lnSpc>
        <a:spcBef>
          <a:spcPts val="0"/>
        </a:spcBef>
        <a:spcAft>
          <a:spcPts val="650"/>
        </a:spcAft>
        <a:buClr>
          <a:schemeClr val="tx1"/>
        </a:buClr>
        <a:buSzPct val="125000"/>
        <a:buFont typeface="Montserrat" panose="00000500000000000000" pitchFamily="2" charset="0"/>
        <a:buChar char="→"/>
        <a:defRPr sz="1200" kern="1200">
          <a:solidFill>
            <a:schemeClr val="tx1"/>
          </a:solidFill>
          <a:latin typeface="+mn-lt"/>
          <a:ea typeface="+mn-ea"/>
          <a:cs typeface="+mn-cs"/>
        </a:defRPr>
      </a:lvl2pPr>
      <a:lvl3pPr marL="180000" indent="-180000" algn="l" defTabSz="914400" rtl="0" eaLnBrk="1" latinLnBrk="0" hangingPunct="1">
        <a:lnSpc>
          <a:spcPts val="1400"/>
        </a:lnSpc>
        <a:spcBef>
          <a:spcPts val="0"/>
        </a:spcBef>
        <a:spcAft>
          <a:spcPts val="650"/>
        </a:spcAft>
        <a:buClr>
          <a:schemeClr val="tx1"/>
        </a:buClr>
        <a:buSzPct val="120000"/>
        <a:buFont typeface="Montserrat" panose="00000500000000000000" pitchFamily="2" charset="0"/>
        <a:buChar char="→"/>
        <a:defRPr sz="1050" b="1" kern="1200">
          <a:solidFill>
            <a:schemeClr val="tx1"/>
          </a:solidFill>
          <a:latin typeface="+mn-lt"/>
          <a:ea typeface="+mn-ea"/>
          <a:cs typeface="+mn-cs"/>
        </a:defRPr>
      </a:lvl3pPr>
      <a:lvl4pPr marL="180000" indent="-180000" algn="l" defTabSz="914400" rtl="0" eaLnBrk="1" latinLnBrk="0" hangingPunct="1">
        <a:lnSpc>
          <a:spcPts val="1200"/>
        </a:lnSpc>
        <a:spcBef>
          <a:spcPts val="0"/>
        </a:spcBef>
        <a:spcAft>
          <a:spcPts val="650"/>
        </a:spcAft>
        <a:buClr>
          <a:schemeClr val="tx1"/>
        </a:buClr>
        <a:buSzPct val="120000"/>
        <a:buFont typeface="Montserrat" panose="00000500000000000000" pitchFamily="2" charset="0"/>
        <a:buChar char="→"/>
        <a:defRPr sz="1000" kern="1200">
          <a:solidFill>
            <a:schemeClr val="tx1"/>
          </a:solidFill>
          <a:latin typeface="+mn-lt"/>
          <a:ea typeface="+mn-ea"/>
          <a:cs typeface="+mn-cs"/>
        </a:defRPr>
      </a:lvl4pPr>
      <a:lvl5pPr marL="180000" indent="-180000" algn="l" defTabSz="914400" rtl="0" eaLnBrk="1" latinLnBrk="0" hangingPunct="1">
        <a:lnSpc>
          <a:spcPts val="1000"/>
        </a:lnSpc>
        <a:spcBef>
          <a:spcPts val="0"/>
        </a:spcBef>
        <a:spcAft>
          <a:spcPts val="650"/>
        </a:spcAft>
        <a:buClr>
          <a:schemeClr val="tx1"/>
        </a:buClr>
        <a:buSzPct val="125000"/>
        <a:buFont typeface="Montserrat" panose="00000500000000000000" pitchFamily="2"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218" y="365125"/>
            <a:ext cx="11471564"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360218" y="1825625"/>
            <a:ext cx="11471564" cy="4351338"/>
          </a:xfrm>
          <a:prstGeom prst="rect">
            <a:avLst/>
          </a:prstGeom>
        </p:spPr>
        <p:txBody>
          <a:bodyPr vert="horz" lIns="91440" tIns="45720" rIns="91440" bIns="45720" rtlCol="0">
            <a:normAutofit/>
          </a:bodyPr>
          <a:lstStyle/>
          <a:p>
            <a:pPr lvl="0"/>
            <a:r>
              <a:rPr lang="en-US" dirty="0"/>
              <a:t>Edit Master text styles</a:t>
            </a:r>
          </a:p>
        </p:txBody>
      </p:sp>
      <p:sp>
        <p:nvSpPr>
          <p:cNvPr id="6" name="Slide Number Placeholder 5"/>
          <p:cNvSpPr>
            <a:spLocks noGrp="1"/>
          </p:cNvSpPr>
          <p:nvPr>
            <p:ph type="sldNum" sz="quarter" idx="4"/>
          </p:nvPr>
        </p:nvSpPr>
        <p:spPr>
          <a:xfrm>
            <a:off x="10613985" y="6311899"/>
            <a:ext cx="1217797" cy="323363"/>
          </a:xfrm>
          <a:prstGeom prst="rect">
            <a:avLst/>
          </a:prstGeom>
        </p:spPr>
        <p:txBody>
          <a:bodyPr vert="horz" lIns="91440" tIns="45720" rIns="91440" bIns="45720" rtlCol="0" anchor="ctr"/>
          <a:lstStyle>
            <a:lvl1pPr algn="r">
              <a:defRPr sz="1200">
                <a:solidFill>
                  <a:schemeClr val="tx1">
                    <a:tint val="75000"/>
                  </a:schemeClr>
                </a:solidFill>
              </a:defRPr>
            </a:lvl1pPr>
          </a:lstStyle>
          <a:p>
            <a:fld id="{3C9C554F-2335-4EBA-A5CB-7E6DBA707ABC}" type="slidenum">
              <a:rPr lang="en-GB" smtClean="0"/>
              <a:t>‹#›</a:t>
            </a:fld>
            <a:endParaRPr lang="en-GB" dirty="0"/>
          </a:p>
        </p:txBody>
      </p:sp>
    </p:spTree>
    <p:extLst>
      <p:ext uri="{BB962C8B-B14F-4D97-AF65-F5344CB8AC3E}">
        <p14:creationId xmlns:p14="http://schemas.microsoft.com/office/powerpoint/2010/main" val="2310653815"/>
      </p:ext>
    </p:extLst>
  </p:cSld>
  <p:clrMap bg1="lt1" tx1="dk1" bg2="lt2" tx2="dk2" accent1="accent1" accent2="accent2" accent3="accent3" accent4="accent4" accent5="accent5" accent6="accent6" hlink="hlink" folHlink="folHlink"/>
  <p:sldLayoutIdLst>
    <p:sldLayoutId id="2147483699" r:id="rId1"/>
    <p:sldLayoutId id="2147483812" r:id="rId2"/>
    <p:sldLayoutId id="2147483811" r:id="rId3"/>
    <p:sldLayoutId id="2147483815" r:id="rId4"/>
    <p:sldLayoutId id="2147483828" r:id="rId5"/>
    <p:sldLayoutId id="2147483724" r:id="rId6"/>
    <p:sldLayoutId id="2147483676" r:id="rId7"/>
    <p:sldLayoutId id="2147483844" r:id="rId8"/>
    <p:sldLayoutId id="2147484808" r:id="rId9"/>
    <p:sldLayoutId id="2147484809" r:id="rId10"/>
    <p:sldLayoutId id="2147484810" r:id="rId11"/>
    <p:sldLayoutId id="2147484811" r:id="rId12"/>
    <p:sldLayoutId id="2147484812" r:id="rId13"/>
    <p:sldLayoutId id="2147484821" r:id="rId14"/>
    <p:sldLayoutId id="2147484822" r:id="rId15"/>
    <p:sldLayoutId id="2147484823" r:id="rId16"/>
    <p:sldLayoutId id="2147484824" r:id="rId17"/>
    <p:sldLayoutId id="2147484825" r:id="rId18"/>
    <p:sldLayoutId id="2147484826"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Tree>
    <p:extLst>
      <p:ext uri="{BB962C8B-B14F-4D97-AF65-F5344CB8AC3E}">
        <p14:creationId xmlns:p14="http://schemas.microsoft.com/office/powerpoint/2010/main" val="309248533"/>
      </p:ext>
    </p:extLst>
  </p:cSld>
  <p:clrMap bg1="lt1" tx1="dk1" bg2="lt2" tx2="dk2" accent1="accent1" accent2="accent2" accent3="accent3" accent4="accent4" accent5="accent5" accent6="accent6" hlink="hlink" folHlink="folHlink"/>
  <p:sldLayoutIdLst>
    <p:sldLayoutId id="2147483737" r:id="rId1"/>
    <p:sldLayoutId id="2147483834" r:id="rId2"/>
    <p:sldLayoutId id="2147483697" r:id="rId3"/>
  </p:sldLayoutIdLst>
  <p:txStyles>
    <p:title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cap="all"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cap="all"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66" userDrawn="1">
          <p15:clr>
            <a:srgbClr val="F26B43"/>
          </p15:clr>
        </p15:guide>
        <p15:guide id="3" pos="247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5" name="Text Placeholder 4"/>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16457466"/>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704" r:id="rId3"/>
    <p:sldLayoutId id="2147483671" r:id="rId4"/>
    <p:sldLayoutId id="2147483672" r:id="rId5"/>
    <p:sldLayoutId id="2147483675" r:id="rId6"/>
    <p:sldLayoutId id="2147483673" r:id="rId7"/>
    <p:sldLayoutId id="2147483722" r:id="rId8"/>
    <p:sldLayoutId id="2147483712" r:id="rId9"/>
    <p:sldLayoutId id="2147483713" r:id="rId10"/>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218" y="365125"/>
            <a:ext cx="11471564"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6" name="Slide Number Placeholder 5"/>
          <p:cNvSpPr>
            <a:spLocks noGrp="1"/>
          </p:cNvSpPr>
          <p:nvPr>
            <p:ph type="sldNum" sz="quarter" idx="4"/>
          </p:nvPr>
        </p:nvSpPr>
        <p:spPr>
          <a:xfrm>
            <a:off x="10613985" y="6311899"/>
            <a:ext cx="1217797" cy="323363"/>
          </a:xfrm>
          <a:prstGeom prst="rect">
            <a:avLst/>
          </a:prstGeom>
        </p:spPr>
        <p:txBody>
          <a:bodyPr vert="horz" lIns="91440" tIns="45720" rIns="91440" bIns="45720" rtlCol="0" anchor="ctr"/>
          <a:lstStyle>
            <a:lvl1pPr algn="r">
              <a:defRPr sz="1200">
                <a:solidFill>
                  <a:schemeClr val="tx1">
                    <a:tint val="75000"/>
                  </a:schemeClr>
                </a:solidFill>
              </a:defRPr>
            </a:lvl1pPr>
          </a:lstStyle>
          <a:p>
            <a:fld id="{3C9C554F-2335-4EBA-A5CB-7E6DBA707ABC}" type="slidenum">
              <a:rPr lang="en-GB" smtClean="0"/>
              <a:t>‹#›</a:t>
            </a:fld>
            <a:endParaRPr lang="en-GB" dirty="0"/>
          </a:p>
        </p:txBody>
      </p:sp>
    </p:spTree>
    <p:extLst>
      <p:ext uri="{BB962C8B-B14F-4D97-AF65-F5344CB8AC3E}">
        <p14:creationId xmlns:p14="http://schemas.microsoft.com/office/powerpoint/2010/main" val="3816348004"/>
      </p:ext>
    </p:extLst>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6.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7.xml"/><Relationship Id="rId5" Type="http://schemas.openxmlformats.org/officeDocument/2006/relationships/image" Target="../media/image84.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9.xml"/></Relationships>
</file>

<file path=ppt/slides/_rels/slide1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9.xml"/></Relationships>
</file>

<file path=ppt/slides/_rels/slide1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8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7.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7.xml"/><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2" Type="http://schemas.openxmlformats.org/officeDocument/2006/relationships/hyperlink" Target="http://myfilesystem.amazon.com/path/to/your/file/data.zip" TargetMode="Externa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2" Type="http://schemas.openxmlformats.org/officeDocument/2006/relationships/hyperlink" Target="https://www.youtube.com/watch?v=nMyuCdqzpZc" TargetMode="Externa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30.xml.rels><?xml version="1.0" encoding="UTF-8" standalone="yes"?>
<Relationships xmlns="http://schemas.openxmlformats.org/package/2006/relationships"><Relationship Id="rId2" Type="http://schemas.openxmlformats.org/officeDocument/2006/relationships/hyperlink" Target="https://aphyr.com/posts/284-jepsen-mongodb" TargetMode="Externa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9.xml"/></Relationships>
</file>

<file path=ppt/slides/_rels/slide1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9.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9.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9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0.emf"/></Relationships>
</file>

<file path=ppt/slides/_rels/slide1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9.xml"/></Relationships>
</file>

<file path=ppt/slides/_rels/slide16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9.xml"/></Relationships>
</file>

<file path=ppt/slides/_rels/slide1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17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7.xml"/></Relationships>
</file>

<file path=ppt/slides/_rels/slide1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7.xml"/></Relationships>
</file>

<file path=ppt/slides/_rels/slide19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7.xml"/></Relationships>
</file>

<file path=ppt/slides/_rels/slide1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7.xml"/></Relationships>
</file>

<file path=ppt/slides/_rels/slide1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7.xml"/></Relationships>
</file>

<file path=ppt/slides/_rels/slide1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9.xml.rels><?xml version="1.0" encoding="UTF-8" standalone="yes"?>
<Relationships xmlns="http://schemas.openxmlformats.org/package/2006/relationships"><Relationship Id="rId2" Type="http://schemas.openxmlformats.org/officeDocument/2006/relationships/hyperlink" Target="https://www.kaggle.com/" TargetMode="Externa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211.xml.rels><?xml version="1.0" encoding="UTF-8" standalone="yes"?>
<Relationships xmlns="http://schemas.openxmlformats.org/package/2006/relationships"><Relationship Id="rId3" Type="http://schemas.openxmlformats.org/officeDocument/2006/relationships/hyperlink" Target="https://www.kaggle.com/notebooks" TargetMode="External"/><Relationship Id="rId2" Type="http://schemas.openxmlformats.org/officeDocument/2006/relationships/hyperlink" Target="https://www.kaggle.com/danagerous/sleep-data" TargetMode="External"/><Relationship Id="rId1" Type="http://schemas.openxmlformats.org/officeDocument/2006/relationships/slideLayout" Target="../slideLayouts/slideLayout49.xml"/><Relationship Id="rId5" Type="http://schemas.openxmlformats.org/officeDocument/2006/relationships/hyperlink" Target="https://www.kaggle.com/benhamner/python-data-visualizations" TargetMode="External"/><Relationship Id="rId4" Type="http://schemas.openxmlformats.org/officeDocument/2006/relationships/hyperlink" Target="https://www.kaggle.com/kanncaa1/machine-learning-tutorial-for-beginners"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2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9.xml"/></Relationships>
</file>

<file path=ppt/slides/_rels/slide21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2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7.xml"/></Relationships>
</file>

<file path=ppt/slides/_rels/slide22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7.xml"/></Relationships>
</file>

<file path=ppt/slides/_rels/slide2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7.xml"/></Relationships>
</file>

<file path=ppt/slides/_rels/slide22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7.xml"/></Relationships>
</file>

<file path=ppt/slides/_rels/slide2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7.xml"/></Relationships>
</file>

<file path=ppt/slides/_rels/slide2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7.xml"/></Relationships>
</file>

<file path=ppt/slides/_rels/slide2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7.xml"/></Relationships>
</file>

<file path=ppt/slides/_rels/slide2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7.xml"/></Relationships>
</file>

<file path=ppt/slides/_rels/slide2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7.xml"/></Relationships>
</file>

<file path=ppt/slides/_rels/slide2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7.xml"/></Relationships>
</file>

<file path=ppt/slides/_rels/slide2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7.xml"/></Relationships>
</file>

<file path=ppt/slides/_rels/slide2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7.xml"/></Relationships>
</file>

<file path=ppt/slides/_rels/slide2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7.xml"/><Relationship Id="rId4" Type="http://schemas.openxmlformats.org/officeDocument/2006/relationships/image" Target="../media/image157.png"/></Relationships>
</file>

<file path=ppt/slides/_rels/slide2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7.xml"/></Relationships>
</file>

<file path=ppt/slides/_rels/slide2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7.xml"/><Relationship Id="rId4" Type="http://schemas.openxmlformats.org/officeDocument/2006/relationships/image" Target="../media/image162.png"/></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2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2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49.xml"/><Relationship Id="rId4" Type="http://schemas.openxmlformats.org/officeDocument/2006/relationships/image" Target="../media/image164.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252.xml.rels><?xml version="1.0" encoding="UTF-8" standalone="yes"?>
<Relationships xmlns="http://schemas.openxmlformats.org/package/2006/relationships"><Relationship Id="rId3" Type="http://schemas.openxmlformats.org/officeDocument/2006/relationships/hyperlink" Target="https://www.qa.com/training/courses/data/data-science-and-ai/" TargetMode="External"/><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253.xml.rels><?xml version="1.0" encoding="UTF-8" standalone="yes"?>
<Relationships xmlns="http://schemas.openxmlformats.org/package/2006/relationships"><Relationship Id="rId3" Type="http://schemas.openxmlformats.org/officeDocument/2006/relationships/hyperlink" Target="https://evaluation.qa.com/"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254.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46.xml"/></Relationships>
</file>

<file path=ppt/slides/_rels/slide255.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Big_data#cite_note-2" TargetMode="External"/><Relationship Id="rId13" Type="http://schemas.openxmlformats.org/officeDocument/2006/relationships/hyperlink" Target="https://en.wikipedia.org/wiki/Data_transmission" TargetMode="External"/><Relationship Id="rId3" Type="http://schemas.openxmlformats.org/officeDocument/2006/relationships/hyperlink" Target="https://en.wikipedia.org/wiki/Data_set" TargetMode="External"/><Relationship Id="rId7" Type="http://schemas.openxmlformats.org/officeDocument/2006/relationships/hyperlink" Target="https://en.wikipedia.org/wiki/False_discovery_rate" TargetMode="External"/><Relationship Id="rId12" Type="http://schemas.openxmlformats.org/officeDocument/2006/relationships/hyperlink" Target="https://en.wikipedia.org/wiki/Data_sharing" TargetMode="External"/><Relationship Id="rId2" Type="http://schemas.openxmlformats.org/officeDocument/2006/relationships/notesSlide" Target="../notesSlides/notesSlide21.xml"/><Relationship Id="rId16" Type="http://schemas.openxmlformats.org/officeDocument/2006/relationships/hyperlink" Target="https://en.wikipedia.org/wiki/Information_privacy" TargetMode="External"/><Relationship Id="rId1" Type="http://schemas.openxmlformats.org/officeDocument/2006/relationships/slideLayout" Target="../slideLayouts/slideLayout47.xml"/><Relationship Id="rId6" Type="http://schemas.openxmlformats.org/officeDocument/2006/relationships/hyperlink" Target="https://en.wikipedia.org/wiki/Statistical_power" TargetMode="External"/><Relationship Id="rId11" Type="http://schemas.openxmlformats.org/officeDocument/2006/relationships/hyperlink" Target="https://en.wikipedia.org/wiki/Data_analysis" TargetMode="External"/><Relationship Id="rId5" Type="http://schemas.openxmlformats.org/officeDocument/2006/relationships/hyperlink" Target="https://en.wikipedia.org/wiki/Application_software" TargetMode="External"/><Relationship Id="rId15" Type="http://schemas.openxmlformats.org/officeDocument/2006/relationships/hyperlink" Target="https://en.wikipedia.org/wiki/Query_language" TargetMode="External"/><Relationship Id="rId10" Type="http://schemas.openxmlformats.org/officeDocument/2006/relationships/hyperlink" Target="https://en.wikipedia.org/wiki/Computer_data_storage" TargetMode="External"/><Relationship Id="rId4" Type="http://schemas.openxmlformats.org/officeDocument/2006/relationships/hyperlink" Target="https://en.wikipedia.org/wiki/Data_processing" TargetMode="External"/><Relationship Id="rId9" Type="http://schemas.openxmlformats.org/officeDocument/2006/relationships/hyperlink" Target="https://en.wikipedia.org/wiki/Automatic_identification_and_data_capture" TargetMode="External"/><Relationship Id="rId14" Type="http://schemas.openxmlformats.org/officeDocument/2006/relationships/hyperlink" Target="https://en.wikipedia.org/wiki/Data_visualizatio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9.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49.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47.xml"/><Relationship Id="rId5" Type="http://schemas.openxmlformats.org/officeDocument/2006/relationships/image" Target="../media/image79.png"/><Relationship Id="rId4" Type="http://schemas.openxmlformats.org/officeDocument/2006/relationships/image" Target="../media/image7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fontScale="92500" lnSpcReduction="20000"/>
          </a:bodyPr>
          <a:lstStyle/>
          <a:p>
            <a:r>
              <a:rPr lang="en-GB" dirty="0"/>
              <a:t>3 Day Course</a:t>
            </a:r>
          </a:p>
          <a:p>
            <a:pPr algn="r"/>
            <a:r>
              <a:rPr lang="en-GB" dirty="0"/>
              <a:t>09.30 – 11.00</a:t>
            </a:r>
          </a:p>
          <a:p>
            <a:pPr algn="r"/>
            <a:r>
              <a:rPr lang="en-GB" dirty="0"/>
              <a:t>11.15 – 12.30</a:t>
            </a:r>
          </a:p>
          <a:p>
            <a:pPr algn="r"/>
            <a:r>
              <a:rPr lang="en-GB" dirty="0"/>
              <a:t>13.30 – 15.00</a:t>
            </a:r>
          </a:p>
          <a:p>
            <a:pPr algn="r"/>
            <a:r>
              <a:rPr lang="en-GB" dirty="0"/>
              <a:t>15.15 – 16.30</a:t>
            </a:r>
          </a:p>
        </p:txBody>
      </p:sp>
      <p:sp>
        <p:nvSpPr>
          <p:cNvPr id="3" name="Title 2"/>
          <p:cNvSpPr>
            <a:spLocks noGrp="1"/>
          </p:cNvSpPr>
          <p:nvPr>
            <p:ph type="ctrTitle"/>
          </p:nvPr>
        </p:nvSpPr>
        <p:spPr/>
        <p:txBody>
          <a:bodyPr/>
          <a:lstStyle/>
          <a:p>
            <a:r>
              <a:rPr kumimoji="0" lang="en-GB" sz="3600" b="1" i="0" u="none" strike="noStrike" kern="1200" cap="none" spc="0" normalizeH="0" baseline="0" noProof="0" dirty="0">
                <a:ln>
                  <a:noFill/>
                </a:ln>
                <a:effectLst/>
                <a:uLnTx/>
                <a:uFillTx/>
                <a:latin typeface="+mj-lt"/>
                <a:ea typeface="+mn-ea"/>
                <a:cs typeface="Segoe UI Light" panose="020B0502040204020203" pitchFamily="34" charset="0"/>
              </a:rPr>
              <a:t>Welcome to</a:t>
            </a:r>
            <a:br>
              <a:rPr kumimoji="0" lang="en-GB" sz="3600" b="1" i="0" u="none" strike="noStrike" kern="1200" cap="none" spc="0" normalizeH="0" baseline="0" noProof="0" dirty="0">
                <a:ln>
                  <a:noFill/>
                </a:ln>
                <a:effectLst/>
                <a:uLnTx/>
                <a:uFillTx/>
                <a:latin typeface="+mj-lt"/>
                <a:ea typeface="+mn-ea"/>
                <a:cs typeface="Segoe UI Light" panose="020B0502040204020203" pitchFamily="34" charset="0"/>
              </a:rPr>
            </a:br>
            <a:br>
              <a:rPr kumimoji="0" lang="en-GB" sz="3600" b="1" i="0" u="none" strike="noStrike" kern="1200" cap="none" spc="0" normalizeH="0" baseline="0" noProof="0" dirty="0">
                <a:ln>
                  <a:noFill/>
                </a:ln>
                <a:effectLst/>
                <a:uLnTx/>
                <a:uFillTx/>
                <a:latin typeface="+mj-lt"/>
                <a:ea typeface="+mn-ea"/>
                <a:cs typeface="Segoe UI Light" panose="020B0502040204020203" pitchFamily="34" charset="0"/>
              </a:rPr>
            </a:br>
            <a:r>
              <a:rPr lang="en-GB" sz="2000" b="1" dirty="0">
                <a:latin typeface="+mj-lt"/>
                <a:ea typeface="+mn-ea"/>
                <a:cs typeface="Segoe UI Light" panose="020B0502040204020203" pitchFamily="34" charset="0"/>
              </a:rPr>
              <a:t>QADMNFBD</a:t>
            </a:r>
            <a:br>
              <a:rPr lang="en-GB" sz="3600" b="1" dirty="0">
                <a:latin typeface="+mj-lt"/>
                <a:ea typeface="+mn-ea"/>
                <a:cs typeface="Segoe UI Light" panose="020B0502040204020203" pitchFamily="34" charset="0"/>
              </a:rPr>
            </a:br>
            <a:r>
              <a:rPr lang="en-GB" sz="3600" b="1" dirty="0">
                <a:latin typeface="+mj-lt"/>
                <a:ea typeface="+mn-ea"/>
                <a:cs typeface="Segoe UI Light" panose="020B0502040204020203" pitchFamily="34" charset="0"/>
              </a:rPr>
              <a:t>Fundamentals of BIG Data</a:t>
            </a:r>
            <a:endParaRPr lang="en-GB" dirty="0"/>
          </a:p>
        </p:txBody>
      </p:sp>
      <p:sp>
        <p:nvSpPr>
          <p:cNvPr id="4" name="Text Placeholder 3"/>
          <p:cNvSpPr>
            <a:spLocks noGrp="1"/>
          </p:cNvSpPr>
          <p:nvPr>
            <p:ph type="body" sz="quarter" idx="13"/>
          </p:nvPr>
        </p:nvSpPr>
        <p:spPr/>
        <p:txBody>
          <a:bodyPr>
            <a:normAutofit/>
          </a:bodyPr>
          <a:lstStyle/>
          <a:p>
            <a:r>
              <a:rPr lang="en-GB" dirty="0" err="1"/>
              <a:t>Dr.</a:t>
            </a:r>
            <a:r>
              <a:rPr lang="en-GB" dirty="0"/>
              <a:t> Vicky Crockett</a:t>
            </a:r>
          </a:p>
          <a:p>
            <a:r>
              <a:rPr lang="en-GB" b="0" i="0" dirty="0">
                <a:effectLst/>
              </a:rPr>
              <a:t>Data and AI Principal Learning Specialist</a:t>
            </a:r>
          </a:p>
          <a:p>
            <a:endParaRPr lang="en-GB" dirty="0"/>
          </a:p>
        </p:txBody>
      </p:sp>
      <p:sp>
        <p:nvSpPr>
          <p:cNvPr id="5" name="Rectangle: Rounded Corners 4">
            <a:extLst>
              <a:ext uri="{FF2B5EF4-FFF2-40B4-BE49-F238E27FC236}">
                <a16:creationId xmlns:a16="http://schemas.microsoft.com/office/drawing/2014/main" id="{1E7E664F-2D1D-43F7-902A-9C8DFCCB8136}"/>
              </a:ext>
            </a:extLst>
          </p:cNvPr>
          <p:cNvSpPr/>
          <p:nvPr/>
        </p:nvSpPr>
        <p:spPr>
          <a:xfrm>
            <a:off x="8484124" y="1410826"/>
            <a:ext cx="2300140" cy="27809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dirty="0"/>
          </a:p>
        </p:txBody>
      </p:sp>
      <p:pic>
        <p:nvPicPr>
          <p:cNvPr id="8" name="Picture 7" descr="A person wearing glasses&#10;&#10;Description automatically generated with low confidence">
            <a:extLst>
              <a:ext uri="{FF2B5EF4-FFF2-40B4-BE49-F238E27FC236}">
                <a16:creationId xmlns:a16="http://schemas.microsoft.com/office/drawing/2014/main" id="{4B1DF6E4-164A-4981-A159-A3C84CFF06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028" y="1796144"/>
            <a:ext cx="1959429" cy="1959429"/>
          </a:xfrm>
          <a:prstGeom prst="rect">
            <a:avLst/>
          </a:prstGeom>
        </p:spPr>
      </p:pic>
    </p:spTree>
    <p:extLst>
      <p:ext uri="{BB962C8B-B14F-4D97-AF65-F5344CB8AC3E}">
        <p14:creationId xmlns:p14="http://schemas.microsoft.com/office/powerpoint/2010/main" val="2712030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E3FEDB-6A54-4094-9725-A1BD8C2EE496}"/>
              </a:ext>
            </a:extLst>
          </p:cNvPr>
          <p:cNvSpPr>
            <a:spLocks noGrp="1"/>
          </p:cNvSpPr>
          <p:nvPr>
            <p:ph type="body" sz="quarter" idx="10"/>
          </p:nvPr>
        </p:nvSpPr>
        <p:spPr/>
        <p:txBody>
          <a:bodyPr>
            <a:normAutofit/>
          </a:bodyPr>
          <a:lstStyle/>
          <a:p>
            <a:r>
              <a:rPr lang="en-GB" sz="3200" dirty="0"/>
              <a:t>DIGITAL</a:t>
            </a:r>
          </a:p>
          <a:p>
            <a:r>
              <a:rPr lang="en-GB" sz="3200" dirty="0"/>
              <a:t>COURSEWARE</a:t>
            </a:r>
          </a:p>
        </p:txBody>
      </p:sp>
      <p:sp>
        <p:nvSpPr>
          <p:cNvPr id="3" name="Text Placeholder 2">
            <a:extLst>
              <a:ext uri="{FF2B5EF4-FFF2-40B4-BE49-F238E27FC236}">
                <a16:creationId xmlns:a16="http://schemas.microsoft.com/office/drawing/2014/main" id="{F20A2936-DC33-4454-9EED-7472A7B92109}"/>
              </a:ext>
            </a:extLst>
          </p:cNvPr>
          <p:cNvSpPr>
            <a:spLocks noGrp="1"/>
          </p:cNvSpPr>
          <p:nvPr>
            <p:ph type="body" sz="quarter" idx="15"/>
          </p:nvPr>
        </p:nvSpPr>
        <p:spPr>
          <a:xfrm>
            <a:off x="4313238" y="159360"/>
            <a:ext cx="7493978" cy="1993290"/>
          </a:xfrm>
        </p:spPr>
        <p:txBody>
          <a:bodyPr>
            <a:normAutofit/>
          </a:bodyPr>
          <a:lstStyle/>
          <a:p>
            <a:r>
              <a:rPr lang="en-GB" sz="3200" dirty="0"/>
              <a:t>www.mimeo.digital/#/</a:t>
            </a:r>
          </a:p>
          <a:p>
            <a:r>
              <a:rPr lang="en-GB" sz="3200" dirty="0"/>
              <a:t>Create Account</a:t>
            </a:r>
          </a:p>
          <a:p>
            <a:r>
              <a:rPr lang="en-GB" sz="3200" b="1" dirty="0">
                <a:solidFill>
                  <a:srgbClr val="0000C8"/>
                </a:solidFill>
              </a:rPr>
              <a:t>REDEEM A KEY: </a:t>
            </a:r>
            <a:endParaRPr lang="en-GB" sz="3200" dirty="0">
              <a:solidFill>
                <a:srgbClr val="FF0000"/>
              </a:solidFill>
            </a:endParaRPr>
          </a:p>
        </p:txBody>
      </p:sp>
      <p:pic>
        <p:nvPicPr>
          <p:cNvPr id="7" name="Picture 6">
            <a:extLst>
              <a:ext uri="{FF2B5EF4-FFF2-40B4-BE49-F238E27FC236}">
                <a16:creationId xmlns:a16="http://schemas.microsoft.com/office/drawing/2014/main" id="{85E7190C-B7B1-4ADB-B59A-062249A10347}"/>
              </a:ext>
            </a:extLst>
          </p:cNvPr>
          <p:cNvPicPr>
            <a:picLocks noChangeAspect="1"/>
          </p:cNvPicPr>
          <p:nvPr/>
        </p:nvPicPr>
        <p:blipFill>
          <a:blip r:embed="rId2"/>
          <a:stretch>
            <a:fillRect/>
          </a:stretch>
        </p:blipFill>
        <p:spPr>
          <a:xfrm>
            <a:off x="4313238" y="2429707"/>
            <a:ext cx="7631616" cy="3344549"/>
          </a:xfrm>
          <a:prstGeom prst="rect">
            <a:avLst/>
          </a:prstGeom>
          <a:ln>
            <a:solidFill>
              <a:schemeClr val="accent1"/>
            </a:solidFill>
          </a:ln>
        </p:spPr>
      </p:pic>
    </p:spTree>
    <p:extLst>
      <p:ext uri="{BB962C8B-B14F-4D97-AF65-F5344CB8AC3E}">
        <p14:creationId xmlns:p14="http://schemas.microsoft.com/office/powerpoint/2010/main" val="3006525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774327-292B-48F2-8BEE-055D71EB2262}"/>
              </a:ext>
            </a:extLst>
          </p:cNvPr>
          <p:cNvSpPr>
            <a:spLocks noGrp="1"/>
          </p:cNvSpPr>
          <p:nvPr>
            <p:ph type="body" sz="quarter" idx="10"/>
          </p:nvPr>
        </p:nvSpPr>
        <p:spPr/>
        <p:txBody>
          <a:bodyPr/>
          <a:lstStyle/>
          <a:p>
            <a:r>
              <a:rPr lang="en-GB" dirty="0"/>
              <a:t>Pandas</a:t>
            </a:r>
          </a:p>
        </p:txBody>
      </p:sp>
      <p:sp>
        <p:nvSpPr>
          <p:cNvPr id="3" name="Text Placeholder 2">
            <a:extLst>
              <a:ext uri="{FF2B5EF4-FFF2-40B4-BE49-F238E27FC236}">
                <a16:creationId xmlns:a16="http://schemas.microsoft.com/office/drawing/2014/main" id="{F8747518-10D4-40EB-93B0-67CBDC7BC800}"/>
              </a:ext>
            </a:extLst>
          </p:cNvPr>
          <p:cNvSpPr>
            <a:spLocks noGrp="1"/>
          </p:cNvSpPr>
          <p:nvPr>
            <p:ph type="body" sz="quarter" idx="15"/>
          </p:nvPr>
        </p:nvSpPr>
        <p:spPr>
          <a:xfrm>
            <a:off x="5037138" y="783928"/>
            <a:ext cx="6770687" cy="5112343"/>
          </a:xfrm>
        </p:spPr>
        <p:txBody>
          <a:bodyPr/>
          <a:lstStyle/>
          <a:p>
            <a:r>
              <a:rPr lang="en-GB" dirty="0"/>
              <a:t>To use the pandas library it first needs to be imported. Here an alias is also used, ‘pd’, to minimise typing/reading later:</a:t>
            </a:r>
          </a:p>
          <a:p>
            <a:endParaRPr lang="en-GB" dirty="0"/>
          </a:p>
          <a:p>
            <a:r>
              <a:rPr lang="en-GB" dirty="0"/>
              <a:t>It contains </a:t>
            </a:r>
            <a:r>
              <a:rPr lang="en-GB" dirty="0" err="1"/>
              <a:t>read_csv</a:t>
            </a:r>
            <a:r>
              <a:rPr lang="en-GB" dirty="0"/>
              <a:t>() for loading csv files. This returns an object (not just a single value) called a </a:t>
            </a:r>
            <a:r>
              <a:rPr lang="en-GB" dirty="0" err="1"/>
              <a:t>dataframe</a:t>
            </a:r>
            <a:r>
              <a:rPr lang="en-GB" dirty="0"/>
              <a:t> that comes with copies of methods for running SQL-like instructions.</a:t>
            </a:r>
          </a:p>
          <a:p>
            <a:endParaRPr lang="en-GB" dirty="0"/>
          </a:p>
          <a:p>
            <a:r>
              <a:rPr lang="en-GB" dirty="0"/>
              <a:t>Here the object is identified as ‘</a:t>
            </a:r>
            <a:r>
              <a:rPr lang="en-GB" dirty="0" err="1"/>
              <a:t>ti</a:t>
            </a:r>
            <a:r>
              <a:rPr lang="en-GB" dirty="0"/>
              <a:t>’</a:t>
            </a:r>
          </a:p>
          <a:p>
            <a:endParaRPr lang="en-GB" dirty="0"/>
          </a:p>
          <a:p>
            <a:r>
              <a:rPr lang="en-GB" dirty="0"/>
              <a:t>The methods (subroutines) that come with the object can be accessed using a dot, </a:t>
            </a:r>
            <a:r>
              <a:rPr lang="en-GB" dirty="0" err="1"/>
              <a:t>eg</a:t>
            </a:r>
            <a:r>
              <a:rPr lang="en-GB" dirty="0"/>
              <a:t>:</a:t>
            </a:r>
          </a:p>
        </p:txBody>
      </p:sp>
      <p:pic>
        <p:nvPicPr>
          <p:cNvPr id="5" name="Picture 4">
            <a:extLst>
              <a:ext uri="{FF2B5EF4-FFF2-40B4-BE49-F238E27FC236}">
                <a16:creationId xmlns:a16="http://schemas.microsoft.com/office/drawing/2014/main" id="{B1F31598-6C86-4CD3-9630-7F3654B07D6C}"/>
              </a:ext>
            </a:extLst>
          </p:cNvPr>
          <p:cNvPicPr>
            <a:picLocks noChangeAspect="1"/>
          </p:cNvPicPr>
          <p:nvPr/>
        </p:nvPicPr>
        <p:blipFill>
          <a:blip r:embed="rId2"/>
          <a:stretch>
            <a:fillRect/>
          </a:stretch>
        </p:blipFill>
        <p:spPr>
          <a:xfrm>
            <a:off x="5037138" y="1657360"/>
            <a:ext cx="2435512" cy="502566"/>
          </a:xfrm>
          <a:prstGeom prst="rect">
            <a:avLst/>
          </a:prstGeom>
        </p:spPr>
      </p:pic>
      <p:pic>
        <p:nvPicPr>
          <p:cNvPr id="7" name="Picture 6">
            <a:extLst>
              <a:ext uri="{FF2B5EF4-FFF2-40B4-BE49-F238E27FC236}">
                <a16:creationId xmlns:a16="http://schemas.microsoft.com/office/drawing/2014/main" id="{FB9B3A79-9114-499A-8AD4-333AF8624FFD}"/>
              </a:ext>
            </a:extLst>
          </p:cNvPr>
          <p:cNvPicPr>
            <a:picLocks noChangeAspect="1"/>
          </p:cNvPicPr>
          <p:nvPr/>
        </p:nvPicPr>
        <p:blipFill>
          <a:blip r:embed="rId3"/>
          <a:stretch>
            <a:fillRect/>
          </a:stretch>
        </p:blipFill>
        <p:spPr>
          <a:xfrm>
            <a:off x="5695881" y="3340099"/>
            <a:ext cx="2750179" cy="225860"/>
          </a:xfrm>
          <a:prstGeom prst="rect">
            <a:avLst/>
          </a:prstGeom>
        </p:spPr>
      </p:pic>
      <p:pic>
        <p:nvPicPr>
          <p:cNvPr id="9" name="Picture 8">
            <a:extLst>
              <a:ext uri="{FF2B5EF4-FFF2-40B4-BE49-F238E27FC236}">
                <a16:creationId xmlns:a16="http://schemas.microsoft.com/office/drawing/2014/main" id="{710D88D6-5C6C-469D-AFEB-2F831E95F5F9}"/>
              </a:ext>
            </a:extLst>
          </p:cNvPr>
          <p:cNvPicPr>
            <a:picLocks noChangeAspect="1"/>
          </p:cNvPicPr>
          <p:nvPr/>
        </p:nvPicPr>
        <p:blipFill>
          <a:blip r:embed="rId4"/>
          <a:stretch>
            <a:fillRect/>
          </a:stretch>
        </p:blipFill>
        <p:spPr>
          <a:xfrm>
            <a:off x="5695881" y="4282161"/>
            <a:ext cx="3016405" cy="209561"/>
          </a:xfrm>
          <a:prstGeom prst="rect">
            <a:avLst/>
          </a:prstGeom>
        </p:spPr>
      </p:pic>
      <p:pic>
        <p:nvPicPr>
          <p:cNvPr id="11" name="Picture 10">
            <a:extLst>
              <a:ext uri="{FF2B5EF4-FFF2-40B4-BE49-F238E27FC236}">
                <a16:creationId xmlns:a16="http://schemas.microsoft.com/office/drawing/2014/main" id="{36C737C3-C8B4-4CB0-93C0-DA89858238D2}"/>
              </a:ext>
            </a:extLst>
          </p:cNvPr>
          <p:cNvPicPr>
            <a:picLocks noChangeAspect="1"/>
          </p:cNvPicPr>
          <p:nvPr/>
        </p:nvPicPr>
        <p:blipFill>
          <a:blip r:embed="rId5"/>
          <a:stretch>
            <a:fillRect/>
          </a:stretch>
        </p:blipFill>
        <p:spPr>
          <a:xfrm>
            <a:off x="4527156" y="5207924"/>
            <a:ext cx="7664844" cy="1568531"/>
          </a:xfrm>
          <a:prstGeom prst="rect">
            <a:avLst/>
          </a:prstGeom>
        </p:spPr>
      </p:pic>
    </p:spTree>
    <p:extLst>
      <p:ext uri="{BB962C8B-B14F-4D97-AF65-F5344CB8AC3E}">
        <p14:creationId xmlns:p14="http://schemas.microsoft.com/office/powerpoint/2010/main" val="3200717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F09DE-A341-455B-B911-2C221ED6D4D2}"/>
              </a:ext>
            </a:extLst>
          </p:cNvPr>
          <p:cNvSpPr>
            <a:spLocks noGrp="1"/>
          </p:cNvSpPr>
          <p:nvPr>
            <p:ph type="body" sz="quarter" idx="10"/>
          </p:nvPr>
        </p:nvSpPr>
        <p:spPr/>
        <p:txBody>
          <a:bodyPr/>
          <a:lstStyle/>
          <a:p>
            <a:r>
              <a:rPr lang="en-GB" dirty="0"/>
              <a:t>Importing data from a database</a:t>
            </a:r>
          </a:p>
        </p:txBody>
      </p:sp>
      <p:sp>
        <p:nvSpPr>
          <p:cNvPr id="3" name="Text Placeholder 2">
            <a:extLst>
              <a:ext uri="{FF2B5EF4-FFF2-40B4-BE49-F238E27FC236}">
                <a16:creationId xmlns:a16="http://schemas.microsoft.com/office/drawing/2014/main" id="{005C9835-AAB0-4E2D-85C9-660D060F9314}"/>
              </a:ext>
            </a:extLst>
          </p:cNvPr>
          <p:cNvSpPr>
            <a:spLocks noGrp="1"/>
          </p:cNvSpPr>
          <p:nvPr>
            <p:ph type="body" sz="quarter" idx="15"/>
          </p:nvPr>
        </p:nvSpPr>
        <p:spPr/>
        <p:txBody>
          <a:bodyPr/>
          <a:lstStyle/>
          <a:p>
            <a:endParaRPr lang="en-GB"/>
          </a:p>
        </p:txBody>
      </p:sp>
      <p:pic>
        <p:nvPicPr>
          <p:cNvPr id="7" name="Picture 6">
            <a:extLst>
              <a:ext uri="{FF2B5EF4-FFF2-40B4-BE49-F238E27FC236}">
                <a16:creationId xmlns:a16="http://schemas.microsoft.com/office/drawing/2014/main" id="{78FDCF3E-11BF-4C4A-8C3A-D48FF269358F}"/>
              </a:ext>
            </a:extLst>
          </p:cNvPr>
          <p:cNvPicPr>
            <a:picLocks noChangeAspect="1"/>
          </p:cNvPicPr>
          <p:nvPr/>
        </p:nvPicPr>
        <p:blipFill>
          <a:blip r:embed="rId2"/>
          <a:stretch>
            <a:fillRect/>
          </a:stretch>
        </p:blipFill>
        <p:spPr>
          <a:xfrm>
            <a:off x="5037137" y="1754322"/>
            <a:ext cx="6797997" cy="3274878"/>
          </a:xfrm>
          <a:prstGeom prst="rect">
            <a:avLst/>
          </a:prstGeom>
        </p:spPr>
      </p:pic>
    </p:spTree>
    <p:extLst>
      <p:ext uri="{BB962C8B-B14F-4D97-AF65-F5344CB8AC3E}">
        <p14:creationId xmlns:p14="http://schemas.microsoft.com/office/powerpoint/2010/main" val="17111299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F7C985-A969-4443-9725-34874DF9A656}"/>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2EF997B5-AC07-4696-B0DB-C0A3533C66A9}"/>
              </a:ext>
            </a:extLst>
          </p:cNvPr>
          <p:cNvSpPr>
            <a:spLocks noGrp="1"/>
          </p:cNvSpPr>
          <p:nvPr>
            <p:ph type="body" sz="quarter" idx="10"/>
          </p:nvPr>
        </p:nvSpPr>
        <p:spPr/>
        <p:txBody>
          <a:bodyPr/>
          <a:lstStyle/>
          <a:p>
            <a:r>
              <a:rPr lang="en-GB" dirty="0"/>
              <a:t>Exercise 1</a:t>
            </a:r>
          </a:p>
          <a:p>
            <a:endParaRPr lang="en-GB" dirty="0"/>
          </a:p>
        </p:txBody>
      </p:sp>
      <p:pic>
        <p:nvPicPr>
          <p:cNvPr id="5" name="Picture 4">
            <a:extLst>
              <a:ext uri="{FF2B5EF4-FFF2-40B4-BE49-F238E27FC236}">
                <a16:creationId xmlns:a16="http://schemas.microsoft.com/office/drawing/2014/main" id="{C6CAAA74-CBA1-4156-AB9E-EA08C1E59366}"/>
              </a:ext>
            </a:extLst>
          </p:cNvPr>
          <p:cNvPicPr>
            <a:picLocks noChangeAspect="1"/>
          </p:cNvPicPr>
          <p:nvPr/>
        </p:nvPicPr>
        <p:blipFill>
          <a:blip r:embed="rId2"/>
          <a:stretch>
            <a:fillRect/>
          </a:stretch>
        </p:blipFill>
        <p:spPr>
          <a:xfrm>
            <a:off x="5156543" y="1749812"/>
            <a:ext cx="6291717" cy="3758202"/>
          </a:xfrm>
          <a:prstGeom prst="rect">
            <a:avLst/>
          </a:prstGeom>
        </p:spPr>
      </p:pic>
    </p:spTree>
    <p:extLst>
      <p:ext uri="{BB962C8B-B14F-4D97-AF65-F5344CB8AC3E}">
        <p14:creationId xmlns:p14="http://schemas.microsoft.com/office/powerpoint/2010/main" val="4036325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749AA2-0930-4B00-AD81-4512BF3F3A25}"/>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C3058735-A190-4B2F-B0C4-66AEEE2D40F7}"/>
              </a:ext>
            </a:extLst>
          </p:cNvPr>
          <p:cNvSpPr>
            <a:spLocks noGrp="1"/>
          </p:cNvSpPr>
          <p:nvPr>
            <p:ph type="body" sz="quarter" idx="10"/>
          </p:nvPr>
        </p:nvSpPr>
        <p:spPr/>
        <p:txBody>
          <a:bodyPr/>
          <a:lstStyle/>
          <a:p>
            <a:r>
              <a:rPr lang="en-GB" dirty="0"/>
              <a:t>Exercise 2</a:t>
            </a:r>
          </a:p>
        </p:txBody>
      </p:sp>
      <p:pic>
        <p:nvPicPr>
          <p:cNvPr id="5" name="Picture 4">
            <a:extLst>
              <a:ext uri="{FF2B5EF4-FFF2-40B4-BE49-F238E27FC236}">
                <a16:creationId xmlns:a16="http://schemas.microsoft.com/office/drawing/2014/main" id="{D0891AC9-BD42-4760-A55D-B72EC2235723}"/>
              </a:ext>
            </a:extLst>
          </p:cNvPr>
          <p:cNvPicPr>
            <a:picLocks noChangeAspect="1"/>
          </p:cNvPicPr>
          <p:nvPr/>
        </p:nvPicPr>
        <p:blipFill>
          <a:blip r:embed="rId2"/>
          <a:stretch>
            <a:fillRect/>
          </a:stretch>
        </p:blipFill>
        <p:spPr>
          <a:xfrm>
            <a:off x="2313850" y="986271"/>
            <a:ext cx="9719622" cy="3479426"/>
          </a:xfrm>
          <a:prstGeom prst="rect">
            <a:avLst/>
          </a:prstGeom>
        </p:spPr>
      </p:pic>
    </p:spTree>
    <p:extLst>
      <p:ext uri="{BB962C8B-B14F-4D97-AF65-F5344CB8AC3E}">
        <p14:creationId xmlns:p14="http://schemas.microsoft.com/office/powerpoint/2010/main" val="1170311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34E33-9548-45FB-82CB-587229F77901}"/>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D5F1C7B5-C565-4314-91C8-689C8C128666}"/>
              </a:ext>
            </a:extLst>
          </p:cNvPr>
          <p:cNvSpPr>
            <a:spLocks noGrp="1"/>
          </p:cNvSpPr>
          <p:nvPr>
            <p:ph type="body" sz="quarter" idx="10"/>
          </p:nvPr>
        </p:nvSpPr>
        <p:spPr/>
        <p:txBody>
          <a:bodyPr/>
          <a:lstStyle/>
          <a:p>
            <a:r>
              <a:rPr lang="en-GB" dirty="0"/>
              <a:t>Exercise 3</a:t>
            </a:r>
          </a:p>
        </p:txBody>
      </p:sp>
      <p:pic>
        <p:nvPicPr>
          <p:cNvPr id="5" name="Picture 4">
            <a:extLst>
              <a:ext uri="{FF2B5EF4-FFF2-40B4-BE49-F238E27FC236}">
                <a16:creationId xmlns:a16="http://schemas.microsoft.com/office/drawing/2014/main" id="{7385AEE8-AFC0-43D8-A603-71A14A59B73E}"/>
              </a:ext>
            </a:extLst>
          </p:cNvPr>
          <p:cNvPicPr>
            <a:picLocks noChangeAspect="1"/>
          </p:cNvPicPr>
          <p:nvPr/>
        </p:nvPicPr>
        <p:blipFill>
          <a:blip r:embed="rId2"/>
          <a:stretch>
            <a:fillRect/>
          </a:stretch>
        </p:blipFill>
        <p:spPr>
          <a:xfrm>
            <a:off x="4152283" y="1860943"/>
            <a:ext cx="7885238" cy="2885227"/>
          </a:xfrm>
          <a:prstGeom prst="rect">
            <a:avLst/>
          </a:prstGeom>
        </p:spPr>
      </p:pic>
    </p:spTree>
    <p:extLst>
      <p:ext uri="{BB962C8B-B14F-4D97-AF65-F5344CB8AC3E}">
        <p14:creationId xmlns:p14="http://schemas.microsoft.com/office/powerpoint/2010/main" val="1719915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105</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How do you load data into Python</a:t>
            </a:r>
            <a:r>
              <a:rPr lang="en-GB" dirty="0">
                <a:solidFill>
                  <a:srgbClr val="000000"/>
                </a:solidFill>
                <a:latin typeface="Monserat"/>
              </a:rPr>
              <a:t> from a csv? Or from a database?</a:t>
            </a:r>
            <a:endParaRPr lang="en-GB" b="0" i="0" dirty="0">
              <a:solidFill>
                <a:srgbClr val="000000"/>
              </a:solidFill>
              <a:effectLst/>
              <a:latin typeface="Monserat"/>
            </a:endParaRP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Can you think of some of the ways to view and manipulate data stored in Python?</a:t>
            </a:r>
            <a:endParaRPr lang="en-GB" b="0" i="0" dirty="0">
              <a:solidFill>
                <a:srgbClr val="000000"/>
              </a:solidFill>
              <a:effectLst/>
              <a:latin typeface="Monserat"/>
            </a:endParaRP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What are some methods that might be useful in preparing data before it’s analysed?</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218958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4</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6503256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218" y="1233489"/>
            <a:ext cx="5342312" cy="2768495"/>
          </a:xfrm>
        </p:spPr>
        <p:txBody>
          <a:bodyPr>
            <a:normAutofit/>
          </a:bodyPr>
          <a:lstStyle/>
          <a:p>
            <a:r>
              <a:rPr lang="en-GB" sz="4400" dirty="0"/>
              <a:t>See you tomorrow!</a:t>
            </a:r>
          </a:p>
        </p:txBody>
      </p:sp>
      <p:graphicFrame>
        <p:nvGraphicFramePr>
          <p:cNvPr id="4" name="Table 3"/>
          <p:cNvGraphicFramePr>
            <a:graphicFrameLocks noGrp="1"/>
          </p:cNvGraphicFramePr>
          <p:nvPr>
            <p:extLst>
              <p:ext uri="{D42A27DB-BD31-4B8C-83A1-F6EECF244321}">
                <p14:modId xmlns:p14="http://schemas.microsoft.com/office/powerpoint/2010/main" val="732193647"/>
              </p:ext>
            </p:extLst>
          </p:nvPr>
        </p:nvGraphicFramePr>
        <p:xfrm>
          <a:off x="5998029" y="914400"/>
          <a:ext cx="5916253" cy="7223760"/>
        </p:xfrm>
        <a:graphic>
          <a:graphicData uri="http://schemas.openxmlformats.org/drawingml/2006/table">
            <a:tbl>
              <a:tblPr firstRow="1" bandRow="1">
                <a:tableStyleId>{2D5ABB26-0587-4C30-8999-92F81FD0307C}</a:tableStyleId>
              </a:tblPr>
              <a:tblGrid>
                <a:gridCol w="5916253">
                  <a:extLst>
                    <a:ext uri="{9D8B030D-6E8A-4147-A177-3AD203B41FA5}">
                      <a16:colId xmlns:a16="http://schemas.microsoft.com/office/drawing/2014/main" val="830356125"/>
                    </a:ext>
                  </a:extLst>
                </a:gridCol>
              </a:tblGrid>
              <a:tr h="1139969">
                <a:tc>
                  <a:txBody>
                    <a:bodyPr/>
                    <a:lstStyle/>
                    <a:p>
                      <a:r>
                        <a:rPr lang="en-GB" sz="2400" baseline="0" dirty="0">
                          <a:latin typeface="+mn-lt"/>
                        </a:rPr>
                        <a:t>Still to come:</a:t>
                      </a:r>
                    </a:p>
                    <a:p>
                      <a:endParaRPr lang="en-GB" sz="2400" baseline="0" dirty="0">
                        <a:latin typeface="+mn-lt"/>
                      </a:endParaRPr>
                    </a:p>
                    <a:p>
                      <a:r>
                        <a:rPr lang="en-GB" sz="2400" baseline="0" dirty="0">
                          <a:latin typeface="+mn-lt"/>
                        </a:rPr>
                        <a:t>Big Data Engineering:</a:t>
                      </a:r>
                    </a:p>
                    <a:p>
                      <a:endParaRPr lang="en-GB" sz="2400" baseline="0" dirty="0">
                        <a:latin typeface="+mn-lt"/>
                      </a:endParaRPr>
                    </a:p>
                    <a:p>
                      <a:pPr marL="342900" indent="-342900">
                        <a:buFontTx/>
                        <a:buChar char="-"/>
                      </a:pPr>
                      <a:r>
                        <a:rPr lang="en-GB" sz="2400" baseline="0" dirty="0">
                          <a:latin typeface="+mn-lt"/>
                        </a:rPr>
                        <a:t>Software tools for Big Data</a:t>
                      </a:r>
                    </a:p>
                    <a:p>
                      <a:pPr marL="342900" indent="-342900">
                        <a:buFontTx/>
                        <a:buChar char="-"/>
                      </a:pPr>
                      <a:endParaRPr lang="en-GB" sz="2400" baseline="0" dirty="0">
                        <a:latin typeface="+mn-lt"/>
                      </a:endParaRPr>
                    </a:p>
                    <a:p>
                      <a:pPr marL="342900" indent="-342900">
                        <a:buFontTx/>
                        <a:buChar char="-"/>
                      </a:pPr>
                      <a:endParaRPr lang="en-GB" sz="2400" baseline="0" dirty="0">
                        <a:latin typeface="+mn-lt"/>
                      </a:endParaRPr>
                    </a:p>
                    <a:p>
                      <a:pPr marL="0" indent="0">
                        <a:buFontTx/>
                        <a:buNone/>
                      </a:pPr>
                      <a:r>
                        <a:rPr lang="en-GB" sz="2400" baseline="0" dirty="0">
                          <a:latin typeface="+mn-lt"/>
                        </a:rPr>
                        <a:t>Big Data Analytics</a:t>
                      </a:r>
                    </a:p>
                    <a:p>
                      <a:pPr marL="0" indent="0">
                        <a:buFontTx/>
                        <a:buNone/>
                      </a:pPr>
                      <a:endParaRPr lang="en-GB" sz="2400" baseline="0" dirty="0">
                        <a:latin typeface="+mn-lt"/>
                      </a:endParaRPr>
                    </a:p>
                    <a:p>
                      <a:pPr marL="0" indent="0">
                        <a:buFontTx/>
                        <a:buNone/>
                      </a:pPr>
                      <a:r>
                        <a:rPr lang="en-GB" sz="2400" baseline="0" dirty="0">
                          <a:latin typeface="+mn-lt"/>
                        </a:rPr>
                        <a:t>- Software tools for Machine Learning</a:t>
                      </a:r>
                    </a:p>
                    <a:p>
                      <a:pPr marL="342900" indent="-342900">
                        <a:buFontTx/>
                        <a:buChar char="-"/>
                      </a:pPr>
                      <a:endParaRPr lang="en-GB" sz="2400" baseline="0" dirty="0">
                        <a:latin typeface="+mn-lt"/>
                      </a:endParaRPr>
                    </a:p>
                    <a:p>
                      <a:endParaRPr lang="en-GB" sz="2400" baseline="0" dirty="0">
                        <a:latin typeface="+mn-lt"/>
                      </a:endParaRPr>
                    </a:p>
                  </a:txBody>
                  <a:tcPr anchor="ctr"/>
                </a:tc>
                <a:extLst>
                  <a:ext uri="{0D108BD9-81ED-4DB2-BD59-A6C34878D82A}">
                    <a16:rowId xmlns:a16="http://schemas.microsoft.com/office/drawing/2014/main" val="603772614"/>
                  </a:ext>
                </a:extLst>
              </a:tr>
              <a:tr h="271421">
                <a:tc>
                  <a:txBody>
                    <a:bodyPr/>
                    <a:lstStyle/>
                    <a:p>
                      <a:endParaRPr lang="en-GB" sz="2400" dirty="0">
                        <a:latin typeface="+mn-lt"/>
                      </a:endParaRPr>
                    </a:p>
                  </a:txBody>
                  <a:tcPr anchor="ctr"/>
                </a:tc>
                <a:extLst>
                  <a:ext uri="{0D108BD9-81ED-4DB2-BD59-A6C34878D82A}">
                    <a16:rowId xmlns:a16="http://schemas.microsoft.com/office/drawing/2014/main" val="1711713756"/>
                  </a:ext>
                </a:extLst>
              </a:tr>
              <a:tr h="271421">
                <a:tc>
                  <a:txBody>
                    <a:bodyPr/>
                    <a:lstStyle/>
                    <a:p>
                      <a:endParaRPr lang="en-GB" sz="2400" dirty="0">
                        <a:latin typeface="+mn-lt"/>
                      </a:endParaRPr>
                    </a:p>
                  </a:txBody>
                  <a:tcPr anchor="ctr"/>
                </a:tc>
                <a:extLst>
                  <a:ext uri="{0D108BD9-81ED-4DB2-BD59-A6C34878D82A}">
                    <a16:rowId xmlns:a16="http://schemas.microsoft.com/office/drawing/2014/main" val="886367493"/>
                  </a:ext>
                </a:extLst>
              </a:tr>
              <a:tr h="271421">
                <a:tc>
                  <a:txBody>
                    <a:bodyPr/>
                    <a:lstStyle/>
                    <a:p>
                      <a:endParaRPr lang="en-GB" sz="2400" dirty="0">
                        <a:latin typeface="+mn-lt"/>
                      </a:endParaRPr>
                    </a:p>
                  </a:txBody>
                  <a:tcPr anchor="ctr"/>
                </a:tc>
                <a:extLst>
                  <a:ext uri="{0D108BD9-81ED-4DB2-BD59-A6C34878D82A}">
                    <a16:rowId xmlns:a16="http://schemas.microsoft.com/office/drawing/2014/main" val="449852354"/>
                  </a:ext>
                </a:extLst>
              </a:tr>
              <a:tr h="271421">
                <a:tc>
                  <a:txBody>
                    <a:bodyPr/>
                    <a:lstStyle/>
                    <a:p>
                      <a:endParaRPr lang="en-GB" sz="2400" dirty="0">
                        <a:latin typeface="+mn-lt"/>
                      </a:endParaRPr>
                    </a:p>
                  </a:txBody>
                  <a:tcPr anchor="ctr"/>
                </a:tc>
                <a:extLst>
                  <a:ext uri="{0D108BD9-81ED-4DB2-BD59-A6C34878D82A}">
                    <a16:rowId xmlns:a16="http://schemas.microsoft.com/office/drawing/2014/main" val="2272921424"/>
                  </a:ext>
                </a:extLst>
              </a:tr>
              <a:tr h="271421">
                <a:tc>
                  <a:txBody>
                    <a:bodyPr/>
                    <a:lstStyle/>
                    <a:p>
                      <a:endParaRPr lang="en-GB" sz="2400" dirty="0">
                        <a:latin typeface="+mn-lt"/>
                      </a:endParaRPr>
                    </a:p>
                  </a:txBody>
                  <a:tcPr anchor="ctr"/>
                </a:tc>
                <a:extLst>
                  <a:ext uri="{0D108BD9-81ED-4DB2-BD59-A6C34878D82A}">
                    <a16:rowId xmlns:a16="http://schemas.microsoft.com/office/drawing/2014/main" val="559897972"/>
                  </a:ext>
                </a:extLst>
              </a:tr>
              <a:tr h="271421">
                <a:tc>
                  <a:txBody>
                    <a:bodyPr/>
                    <a:lstStyle/>
                    <a:p>
                      <a:endParaRPr lang="en-GB" sz="2400" dirty="0">
                        <a:latin typeface="+mn-lt"/>
                      </a:endParaRPr>
                    </a:p>
                  </a:txBody>
                  <a:tcPr anchor="ctr"/>
                </a:tc>
                <a:extLst>
                  <a:ext uri="{0D108BD9-81ED-4DB2-BD59-A6C34878D82A}">
                    <a16:rowId xmlns:a16="http://schemas.microsoft.com/office/drawing/2014/main" val="3685118380"/>
                  </a:ext>
                </a:extLst>
              </a:tr>
            </a:tbl>
          </a:graphicData>
        </a:graphic>
      </p:graphicFrame>
    </p:spTree>
    <p:extLst>
      <p:ext uri="{BB962C8B-B14F-4D97-AF65-F5344CB8AC3E}">
        <p14:creationId xmlns:p14="http://schemas.microsoft.com/office/powerpoint/2010/main" val="22246756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3B8E4-9A3B-4684-950B-E71B473C5E44}"/>
              </a:ext>
            </a:extLst>
          </p:cNvPr>
          <p:cNvSpPr>
            <a:spLocks noGrp="1"/>
          </p:cNvSpPr>
          <p:nvPr>
            <p:ph type="body" sz="quarter" idx="10"/>
          </p:nvPr>
        </p:nvSpPr>
        <p:spPr>
          <a:xfrm>
            <a:off x="2500922" y="817491"/>
            <a:ext cx="5804878" cy="1962150"/>
          </a:xfrm>
        </p:spPr>
        <p:txBody>
          <a:bodyPr>
            <a:normAutofit/>
          </a:bodyPr>
          <a:lstStyle/>
          <a:p>
            <a:r>
              <a:rPr lang="en-GB" dirty="0"/>
              <a:t>Day 2</a:t>
            </a:r>
          </a:p>
          <a:p>
            <a:r>
              <a:rPr lang="en-GB" b="1" i="0" dirty="0">
                <a:solidFill>
                  <a:srgbClr val="000000"/>
                </a:solidFill>
                <a:effectLst/>
                <a:latin typeface="Helvetica Neue"/>
              </a:rPr>
              <a:t>Big Data Engineering</a:t>
            </a:r>
            <a:endParaRPr lang="en-GB" dirty="0"/>
          </a:p>
        </p:txBody>
      </p:sp>
      <p:sp>
        <p:nvSpPr>
          <p:cNvPr id="3" name="Text Placeholder 2">
            <a:extLst>
              <a:ext uri="{FF2B5EF4-FFF2-40B4-BE49-F238E27FC236}">
                <a16:creationId xmlns:a16="http://schemas.microsoft.com/office/drawing/2014/main" id="{52C3F75A-F3AF-4E74-B5B0-C93853EFA5DF}"/>
              </a:ext>
            </a:extLst>
          </p:cNvPr>
          <p:cNvSpPr>
            <a:spLocks noGrp="1"/>
          </p:cNvSpPr>
          <p:nvPr>
            <p:ph type="body" sz="quarter" idx="11"/>
          </p:nvPr>
        </p:nvSpPr>
        <p:spPr/>
        <p:txBody>
          <a:bodyPr>
            <a:normAutofit fontScale="92500"/>
          </a:bodyPr>
          <a:lstStyle/>
          <a:p>
            <a:pPr algn="l">
              <a:buFont typeface="Arial" panose="020B0604020202020204" pitchFamily="34" charset="0"/>
              <a:buChar char="•"/>
            </a:pPr>
            <a:r>
              <a:rPr lang="en-GB" b="0" i="0" dirty="0">
                <a:solidFill>
                  <a:srgbClr val="000000"/>
                </a:solidFill>
                <a:effectLst/>
                <a:latin typeface="Helvetica Neue"/>
              </a:rPr>
              <a:t>Module 5: Big Data Choices</a:t>
            </a:r>
          </a:p>
          <a:p>
            <a:pPr algn="l">
              <a:buFont typeface="Arial" panose="020B0604020202020204" pitchFamily="34" charset="0"/>
              <a:buChar char="•"/>
            </a:pPr>
            <a:r>
              <a:rPr lang="en-GB" b="0" i="0" dirty="0">
                <a:solidFill>
                  <a:srgbClr val="000000"/>
                </a:solidFill>
                <a:effectLst/>
                <a:latin typeface="Helvetica Neue"/>
              </a:rPr>
              <a:t>Module 6: NoSQL &amp; Mongo</a:t>
            </a:r>
          </a:p>
          <a:p>
            <a:pPr algn="l">
              <a:buFont typeface="Arial" panose="020B0604020202020204" pitchFamily="34" charset="0"/>
              <a:buChar char="•"/>
            </a:pPr>
            <a:r>
              <a:rPr lang="en-GB" b="0" i="0" dirty="0">
                <a:solidFill>
                  <a:srgbClr val="000000"/>
                </a:solidFill>
                <a:effectLst/>
                <a:latin typeface="Helvetica Neue"/>
              </a:rPr>
              <a:t>Module 7: Spark &amp; Hadoop</a:t>
            </a:r>
          </a:p>
          <a:p>
            <a:pPr algn="l">
              <a:buFont typeface="Arial" panose="020B0604020202020204" pitchFamily="34" charset="0"/>
              <a:buChar char="•"/>
            </a:pPr>
            <a:r>
              <a:rPr lang="en-GB" b="0" i="0" dirty="0">
                <a:solidFill>
                  <a:srgbClr val="000000"/>
                </a:solidFill>
                <a:effectLst/>
                <a:latin typeface="Helvetica Neue"/>
              </a:rPr>
              <a:t>Module 8: Event Systems</a:t>
            </a:r>
          </a:p>
          <a:p>
            <a:endParaRPr lang="en-GB" dirty="0"/>
          </a:p>
          <a:p>
            <a:pPr marL="0" indent="0" algn="l">
              <a:buNone/>
            </a:pPr>
            <a:r>
              <a:rPr lang="en-GB" b="0" i="0" dirty="0">
                <a:solidFill>
                  <a:srgbClr val="000000"/>
                </a:solidFill>
                <a:effectLst/>
                <a:latin typeface="Helvetica Neue"/>
              </a:rPr>
              <a:t>Breaks: 11-11.15, 12.30-1.30, 15.00-15.15 </a:t>
            </a:r>
          </a:p>
          <a:p>
            <a:pPr marL="0" indent="0" algn="l">
              <a:buNone/>
            </a:pPr>
            <a:r>
              <a:rPr lang="en-GB" b="0" i="0" dirty="0">
                <a:solidFill>
                  <a:srgbClr val="000000"/>
                </a:solidFill>
                <a:effectLst/>
                <a:latin typeface="Helvetica Neue"/>
              </a:rPr>
              <a:t>or as needed.</a:t>
            </a:r>
          </a:p>
        </p:txBody>
      </p:sp>
    </p:spTree>
    <p:extLst>
      <p:ext uri="{BB962C8B-B14F-4D97-AF65-F5344CB8AC3E}">
        <p14:creationId xmlns:p14="http://schemas.microsoft.com/office/powerpoint/2010/main" val="2909401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5: big data choices</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109</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 comparison of different data models that could be used for Big Data</a:t>
            </a:r>
          </a:p>
          <a:p>
            <a:pPr algn="l">
              <a:buFont typeface="Arial" panose="020B0604020202020204" pitchFamily="34" charset="0"/>
              <a:buChar char="•"/>
            </a:pPr>
            <a:r>
              <a:rPr lang="en-GB" dirty="0">
                <a:solidFill>
                  <a:srgbClr val="000000"/>
                </a:solidFill>
                <a:latin typeface="Helvetica Neue"/>
              </a:rPr>
              <a:t>Questions that need to be considered in each case to help decide how to choose.</a:t>
            </a:r>
            <a:endParaRPr lang="en-GB" b="0" i="0" dirty="0">
              <a:solidFill>
                <a:srgbClr val="000000"/>
              </a:solidFill>
              <a:effectLst/>
              <a:latin typeface="Helvetica Neue"/>
            </a:endParaRPr>
          </a:p>
          <a:p>
            <a:pPr algn="l">
              <a:buFont typeface="Arial" panose="020B0604020202020204" pitchFamily="34" charset="0"/>
              <a:buChar char="•"/>
            </a:pPr>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what different data models exist</a:t>
            </a:r>
          </a:p>
          <a:p>
            <a:pPr algn="l">
              <a:buFont typeface="Arial" panose="020B0604020202020204" pitchFamily="34" charset="0"/>
              <a:buChar char="•"/>
            </a:pPr>
            <a:r>
              <a:rPr lang="en-GB" dirty="0">
                <a:solidFill>
                  <a:srgbClr val="000000"/>
                </a:solidFill>
                <a:latin typeface="Helvetica Neue"/>
              </a:rPr>
              <a:t>To begin to explore the questions an organisation might need to answer to choose the right tools for them</a:t>
            </a:r>
            <a:endParaRPr lang="en-GB" b="0" i="0" dirty="0">
              <a:solidFill>
                <a:srgbClr val="000000"/>
              </a:solidFill>
              <a:effectLst/>
              <a:latin typeface="Helvetica Neue"/>
            </a:endParaRP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dirty="0">
                <a:solidFill>
                  <a:srgbClr val="000000"/>
                </a:solidFill>
                <a:latin typeface="Helvetica Neue"/>
              </a:rPr>
              <a:t>It is presumed that you work with data</a:t>
            </a: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336139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14D58-ECC1-49B4-86F5-088443029100}"/>
              </a:ext>
            </a:extLst>
          </p:cNvPr>
          <p:cNvSpPr>
            <a:spLocks noGrp="1"/>
          </p:cNvSpPr>
          <p:nvPr>
            <p:ph type="body" sz="quarter" idx="10"/>
          </p:nvPr>
        </p:nvSpPr>
        <p:spPr/>
        <p:txBody>
          <a:bodyPr/>
          <a:lstStyle/>
          <a:p>
            <a:r>
              <a:rPr lang="en-GB" dirty="0"/>
              <a:t>TOOLS</a:t>
            </a:r>
          </a:p>
        </p:txBody>
      </p:sp>
      <p:sp>
        <p:nvSpPr>
          <p:cNvPr id="3" name="Text Placeholder 2">
            <a:extLst>
              <a:ext uri="{FF2B5EF4-FFF2-40B4-BE49-F238E27FC236}">
                <a16:creationId xmlns:a16="http://schemas.microsoft.com/office/drawing/2014/main" id="{8B274C43-A582-44C1-B8F9-8596D3B55266}"/>
              </a:ext>
            </a:extLst>
          </p:cNvPr>
          <p:cNvSpPr>
            <a:spLocks noGrp="1"/>
          </p:cNvSpPr>
          <p:nvPr>
            <p:ph type="body" sz="quarter" idx="15"/>
          </p:nvPr>
        </p:nvSpPr>
        <p:spPr/>
        <p:txBody>
          <a:bodyPr/>
          <a:lstStyle/>
          <a:p>
            <a:pPr algn="l"/>
            <a:r>
              <a:rPr lang="en-GB" sz="2400" b="0" i="0" dirty="0">
                <a:solidFill>
                  <a:srgbClr val="000000"/>
                </a:solidFill>
                <a:effectLst/>
                <a:latin typeface="Helvetica Neue"/>
              </a:rPr>
              <a:t>Anaconda</a:t>
            </a:r>
          </a:p>
          <a:p>
            <a:pPr algn="l"/>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cap="none" dirty="0">
                <a:solidFill>
                  <a:srgbClr val="000000"/>
                </a:solidFill>
                <a:latin typeface="Helvetica Neue"/>
              </a:rPr>
              <a:t>B</a:t>
            </a:r>
            <a:r>
              <a:rPr lang="en-GB" b="0" i="0" cap="none" dirty="0">
                <a:solidFill>
                  <a:srgbClr val="000000"/>
                </a:solidFill>
                <a:effectLst/>
                <a:latin typeface="Helvetica Neue"/>
              </a:rPr>
              <a:t>undle of analytics &amp; science-based tools for python</a:t>
            </a:r>
          </a:p>
          <a:p>
            <a:pPr marL="742950" lvl="1" indent="-285750" algn="l">
              <a:buFont typeface="Arial" panose="020B0604020202020204" pitchFamily="34" charset="0"/>
              <a:buChar char="•"/>
            </a:pPr>
            <a:r>
              <a:rPr lang="en-GB" b="0" i="0" cap="none" dirty="0">
                <a:solidFill>
                  <a:srgbClr val="000000"/>
                </a:solidFill>
                <a:effectLst/>
                <a:latin typeface="Helvetica Neue"/>
              </a:rPr>
              <a:t>Includes python &amp; </a:t>
            </a:r>
            <a:r>
              <a:rPr lang="en-GB" b="0" i="0" cap="none" dirty="0" err="1">
                <a:solidFill>
                  <a:srgbClr val="000000"/>
                </a:solidFill>
                <a:effectLst/>
                <a:latin typeface="Helvetica Neue"/>
              </a:rPr>
              <a:t>jupyter</a:t>
            </a:r>
            <a:r>
              <a:rPr lang="en-GB" b="0" i="0" cap="none" dirty="0">
                <a:solidFill>
                  <a:srgbClr val="000000"/>
                </a:solidFill>
                <a:effectLst/>
                <a:latin typeface="Helvetica Neue"/>
              </a:rPr>
              <a:t> notebooks</a:t>
            </a:r>
          </a:p>
          <a:p>
            <a:pPr algn="l"/>
            <a:r>
              <a:rPr lang="en-GB" b="0" i="0" cap="none" dirty="0">
                <a:solidFill>
                  <a:srgbClr val="000000"/>
                </a:solidFill>
                <a:effectLst/>
                <a:latin typeface="Helvetica Neue"/>
              </a:rPr>
              <a:t>	Recommend:</a:t>
            </a:r>
          </a:p>
          <a:p>
            <a:pPr marL="742950" lvl="1" indent="-285750" algn="l">
              <a:buFont typeface="Arial" panose="020B0604020202020204" pitchFamily="34" charset="0"/>
              <a:buChar char="•"/>
            </a:pPr>
            <a:r>
              <a:rPr lang="en-GB" b="0" i="0" u="sng" cap="none" dirty="0">
                <a:solidFill>
                  <a:srgbClr val="296EAA"/>
                </a:solidFill>
                <a:effectLst/>
                <a:latin typeface="Helvetica Neue"/>
                <a:hlinkClick r:id="rId2"/>
              </a:rPr>
              <a:t>https://www.anaconda.com/products/individual</a:t>
            </a:r>
            <a:endParaRPr lang="en-GB" b="0" i="0" u="sng" cap="none" dirty="0">
              <a:solidFill>
                <a:srgbClr val="296EAA"/>
              </a:solidFill>
              <a:effectLst/>
              <a:latin typeface="Helvetica Neue"/>
            </a:endParaRPr>
          </a:p>
          <a:p>
            <a:pPr marL="742950" lvl="1" indent="-285750" algn="l">
              <a:buFont typeface="Arial" panose="020B0604020202020204" pitchFamily="34" charset="0"/>
              <a:buChar char="•"/>
            </a:pPr>
            <a:endParaRPr lang="en-GB" u="sng" cap="none" dirty="0">
              <a:solidFill>
                <a:srgbClr val="296EAA"/>
              </a:solidFill>
              <a:latin typeface="Helvetica Neue"/>
            </a:endParaRPr>
          </a:p>
          <a:p>
            <a:pPr marL="457200" lvl="1" indent="0" algn="l">
              <a:buNone/>
            </a:pPr>
            <a:r>
              <a:rPr lang="en-GB" cap="none" dirty="0">
                <a:solidFill>
                  <a:srgbClr val="296EAA"/>
                </a:solidFill>
                <a:latin typeface="Helvetica Neue"/>
              </a:rPr>
              <a:t>Courseware on </a:t>
            </a:r>
            <a:r>
              <a:rPr lang="en-GB" cap="none" dirty="0" err="1">
                <a:solidFill>
                  <a:srgbClr val="296EAA"/>
                </a:solidFill>
                <a:latin typeface="Helvetica Neue"/>
              </a:rPr>
              <a:t>Jupyter</a:t>
            </a:r>
            <a:r>
              <a:rPr lang="en-GB" cap="none" dirty="0">
                <a:solidFill>
                  <a:srgbClr val="296EAA"/>
                </a:solidFill>
                <a:latin typeface="Helvetica Neue"/>
              </a:rPr>
              <a:t> notebooks will be made available to you in a zip</a:t>
            </a:r>
            <a:endParaRPr lang="en-GB" b="0" i="0" cap="none" dirty="0">
              <a:solidFill>
                <a:srgbClr val="296EAA"/>
              </a:solidFill>
              <a:effectLst/>
              <a:latin typeface="Helvetica Neue"/>
            </a:endParaRPr>
          </a:p>
          <a:p>
            <a:pPr marL="457200" lvl="1" indent="0" algn="l">
              <a:buNone/>
            </a:pPr>
            <a:endParaRPr lang="en-GB" u="sng" dirty="0">
              <a:solidFill>
                <a:srgbClr val="296EAA"/>
              </a:solidFill>
              <a:latin typeface="Helvetica Neue"/>
            </a:endParaRPr>
          </a:p>
          <a:p>
            <a:pPr marL="457200" lvl="1" indent="0" algn="l">
              <a:buNone/>
            </a:pP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22175626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774327-292B-48F2-8BEE-055D71EB2262}"/>
              </a:ext>
            </a:extLst>
          </p:cNvPr>
          <p:cNvSpPr>
            <a:spLocks noGrp="1"/>
          </p:cNvSpPr>
          <p:nvPr>
            <p:ph type="body" sz="quarter" idx="10"/>
          </p:nvPr>
        </p:nvSpPr>
        <p:spPr/>
        <p:txBody>
          <a:bodyPr/>
          <a:lstStyle/>
          <a:p>
            <a:r>
              <a:rPr lang="en-GB" dirty="0"/>
              <a:t>Big data choices</a:t>
            </a:r>
          </a:p>
        </p:txBody>
      </p:sp>
      <p:sp>
        <p:nvSpPr>
          <p:cNvPr id="3" name="Text Placeholder 2">
            <a:extLst>
              <a:ext uri="{FF2B5EF4-FFF2-40B4-BE49-F238E27FC236}">
                <a16:creationId xmlns:a16="http://schemas.microsoft.com/office/drawing/2014/main" id="{F8747518-10D4-40EB-93B0-67CBDC7BC800}"/>
              </a:ext>
            </a:extLst>
          </p:cNvPr>
          <p:cNvSpPr>
            <a:spLocks noGrp="1"/>
          </p:cNvSpPr>
          <p:nvPr>
            <p:ph type="body" sz="quarter" idx="15"/>
          </p:nvPr>
        </p:nvSpPr>
        <p:spPr>
          <a:xfrm>
            <a:off x="4978141" y="1831743"/>
            <a:ext cx="6770687" cy="3194514"/>
          </a:xfrm>
        </p:spPr>
        <p:txBody>
          <a:bodyPr/>
          <a:lstStyle/>
          <a:p>
            <a:r>
              <a:rPr lang="en-GB" dirty="0"/>
              <a:t>How do analysts choose Big Data techniques and tools?</a:t>
            </a:r>
          </a:p>
          <a:p>
            <a:endParaRPr lang="en-GB" dirty="0"/>
          </a:p>
          <a:p>
            <a:r>
              <a:rPr lang="en-GB" dirty="0"/>
              <a:t>How do engineers choose Big Data techniques and tools?</a:t>
            </a:r>
          </a:p>
          <a:p>
            <a:endParaRPr lang="en-GB" dirty="0"/>
          </a:p>
          <a:p>
            <a:r>
              <a:rPr lang="en-GB" dirty="0"/>
              <a:t>How does changing data models help with querying efficiency?</a:t>
            </a:r>
          </a:p>
        </p:txBody>
      </p:sp>
    </p:spTree>
    <p:extLst>
      <p:ext uri="{BB962C8B-B14F-4D97-AF65-F5344CB8AC3E}">
        <p14:creationId xmlns:p14="http://schemas.microsoft.com/office/powerpoint/2010/main" val="2851756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A51BC9-1EF4-48A0-B760-1E84B23CD29C}"/>
              </a:ext>
            </a:extLst>
          </p:cNvPr>
          <p:cNvSpPr>
            <a:spLocks noGrp="1"/>
          </p:cNvSpPr>
          <p:nvPr>
            <p:ph type="body" sz="quarter" idx="10"/>
          </p:nvPr>
        </p:nvSpPr>
        <p:spPr/>
        <p:txBody>
          <a:bodyPr>
            <a:normAutofit fontScale="92500" lnSpcReduction="20000"/>
          </a:bodyPr>
          <a:lstStyle/>
          <a:p>
            <a:r>
              <a:rPr lang="en-GB" dirty="0"/>
              <a:t>Advantages worth keeping from traditional setups</a:t>
            </a:r>
          </a:p>
        </p:txBody>
      </p:sp>
      <p:sp>
        <p:nvSpPr>
          <p:cNvPr id="3" name="Text Placeholder 2">
            <a:extLst>
              <a:ext uri="{FF2B5EF4-FFF2-40B4-BE49-F238E27FC236}">
                <a16:creationId xmlns:a16="http://schemas.microsoft.com/office/drawing/2014/main" id="{F2F89DBE-8F1E-4DED-840C-C80E5FC1E93B}"/>
              </a:ext>
            </a:extLst>
          </p:cNvPr>
          <p:cNvSpPr>
            <a:spLocks noGrp="1"/>
          </p:cNvSpPr>
          <p:nvPr>
            <p:ph type="body" sz="quarter" idx="15"/>
          </p:nvPr>
        </p:nvSpPr>
        <p:spPr/>
        <p:txBody>
          <a:bodyPr>
            <a:normAutofit/>
          </a:bodyPr>
          <a:lstStyle/>
          <a:p>
            <a:pPr algn="l"/>
            <a:r>
              <a:rPr lang="en-GB" sz="2400" b="0" i="0" dirty="0">
                <a:solidFill>
                  <a:srgbClr val="000000"/>
                </a:solidFill>
                <a:effectLst/>
                <a:latin typeface="Monserat"/>
              </a:rPr>
              <a:t>Relational databases are </a:t>
            </a:r>
            <a:r>
              <a:rPr lang="en-GB" sz="2400" b="0" i="1" dirty="0">
                <a:solidFill>
                  <a:srgbClr val="000000"/>
                </a:solidFill>
                <a:effectLst/>
                <a:latin typeface="Monserat"/>
              </a:rPr>
              <a:t>nearly</a:t>
            </a:r>
            <a:r>
              <a:rPr lang="en-GB" sz="2400" b="0" i="0" dirty="0">
                <a:solidFill>
                  <a:srgbClr val="000000"/>
                </a:solidFill>
                <a:effectLst/>
                <a:latin typeface="Monserat"/>
              </a:rPr>
              <a:t> always the right answer. This is </a:t>
            </a:r>
            <a:r>
              <a:rPr lang="en-GB" sz="2400" b="0" i="1" dirty="0">
                <a:solidFill>
                  <a:srgbClr val="000000"/>
                </a:solidFill>
                <a:effectLst/>
                <a:latin typeface="Monserat"/>
              </a:rPr>
              <a:t>the default</a:t>
            </a:r>
            <a:r>
              <a:rPr lang="en-GB" sz="2400" b="0" i="0" dirty="0">
                <a:solidFill>
                  <a:srgbClr val="000000"/>
                </a:solidFill>
                <a:effectLst/>
                <a:latin typeface="Monserat"/>
              </a:rPr>
              <a:t> -- it is well understood, easy to maintain, highly reliable.</a:t>
            </a:r>
          </a:p>
          <a:p>
            <a:pPr algn="l"/>
            <a:r>
              <a:rPr lang="en-GB" sz="2400" b="0" i="0" dirty="0">
                <a:solidFill>
                  <a:srgbClr val="000000"/>
                </a:solidFill>
                <a:effectLst/>
                <a:latin typeface="Monserat"/>
              </a:rPr>
              <a:t>Modern relational databases (</a:t>
            </a:r>
            <a:r>
              <a:rPr lang="en-GB" sz="2400" b="0" i="0" dirty="0" err="1">
                <a:solidFill>
                  <a:srgbClr val="000000"/>
                </a:solidFill>
                <a:effectLst/>
                <a:latin typeface="Monserat"/>
              </a:rPr>
              <a:t>eg.</a:t>
            </a:r>
            <a:r>
              <a:rPr lang="en-GB" sz="2400" b="0" i="0" dirty="0">
                <a:solidFill>
                  <a:srgbClr val="000000"/>
                </a:solidFill>
                <a:effectLst/>
                <a:latin typeface="Monserat"/>
              </a:rPr>
              <a:t>, </a:t>
            </a:r>
            <a:r>
              <a:rPr lang="en-GB" sz="2400" b="0" i="0" dirty="0" err="1">
                <a:solidFill>
                  <a:srgbClr val="000000"/>
                </a:solidFill>
                <a:effectLst/>
                <a:latin typeface="Monserat"/>
              </a:rPr>
              <a:t>postgres</a:t>
            </a:r>
            <a:r>
              <a:rPr lang="en-GB" sz="2400" b="0" i="0" dirty="0">
                <a:solidFill>
                  <a:srgbClr val="000000"/>
                </a:solidFill>
                <a:effectLst/>
                <a:latin typeface="Monserat"/>
              </a:rPr>
              <a:t>) support the relational model </a:t>
            </a:r>
            <a:r>
              <a:rPr lang="en-GB" sz="2400" b="0" i="1" dirty="0">
                <a:solidFill>
                  <a:srgbClr val="000000"/>
                </a:solidFill>
                <a:effectLst/>
                <a:latin typeface="Monserat"/>
              </a:rPr>
              <a:t>AND</a:t>
            </a:r>
            <a:r>
              <a:rPr lang="en-GB" sz="2400" b="0" i="0" dirty="0">
                <a:solidFill>
                  <a:srgbClr val="000000"/>
                </a:solidFill>
                <a:effectLst/>
                <a:latin typeface="Monserat"/>
              </a:rPr>
              <a:t> non-relational models.</a:t>
            </a:r>
          </a:p>
          <a:p>
            <a:pPr algn="l"/>
            <a:r>
              <a:rPr lang="en-GB" sz="2400" b="0" i="0" dirty="0">
                <a:solidFill>
                  <a:srgbClr val="000000"/>
                </a:solidFill>
                <a:effectLst/>
                <a:latin typeface="Monserat"/>
              </a:rPr>
              <a:t>EG., </a:t>
            </a:r>
            <a:r>
              <a:rPr lang="en-GB" sz="2400" b="0" i="0" dirty="0" err="1">
                <a:solidFill>
                  <a:srgbClr val="000000"/>
                </a:solidFill>
                <a:effectLst/>
                <a:latin typeface="Monserat"/>
              </a:rPr>
              <a:t>postgres</a:t>
            </a:r>
            <a:r>
              <a:rPr lang="en-GB" sz="2400" b="0" i="0" dirty="0">
                <a:solidFill>
                  <a:srgbClr val="000000"/>
                </a:solidFill>
                <a:effectLst/>
                <a:latin typeface="Monserat"/>
              </a:rPr>
              <a:t> supports both document storage; relational storage; and many others including graph models.</a:t>
            </a:r>
          </a:p>
          <a:p>
            <a:pPr algn="l"/>
            <a:r>
              <a:rPr lang="en-GB" sz="2400" b="0" i="0" dirty="0">
                <a:solidFill>
                  <a:srgbClr val="000000"/>
                </a:solidFill>
                <a:effectLst/>
                <a:latin typeface="Monserat"/>
              </a:rPr>
              <a:t>Relational databases have been around for decades and are </a:t>
            </a:r>
            <a:r>
              <a:rPr lang="en-GB" sz="2400" b="0" i="1" dirty="0">
                <a:solidFill>
                  <a:srgbClr val="000000"/>
                </a:solidFill>
                <a:effectLst/>
                <a:latin typeface="Monserat"/>
              </a:rPr>
              <a:t>highly</a:t>
            </a:r>
            <a:r>
              <a:rPr lang="en-GB" sz="2400" b="0" i="0" dirty="0">
                <a:solidFill>
                  <a:srgbClr val="000000"/>
                </a:solidFill>
                <a:effectLst/>
                <a:latin typeface="Monserat"/>
              </a:rPr>
              <a:t> optimized, as a rule, any query which works well with a relational database </a:t>
            </a:r>
            <a:r>
              <a:rPr lang="en-GB" sz="2400" b="0" i="1" dirty="0">
                <a:solidFill>
                  <a:srgbClr val="000000"/>
                </a:solidFill>
                <a:effectLst/>
                <a:latin typeface="Monserat"/>
              </a:rPr>
              <a:t>will always be faster</a:t>
            </a:r>
            <a:r>
              <a:rPr lang="en-GB" sz="2400" b="0" i="0" dirty="0">
                <a:solidFill>
                  <a:srgbClr val="000000"/>
                </a:solidFill>
                <a:effectLst/>
                <a:latin typeface="Monserat"/>
              </a:rPr>
              <a:t> with a relational database</a:t>
            </a:r>
          </a:p>
          <a:p>
            <a:endParaRPr lang="en-GB" sz="2400" dirty="0">
              <a:latin typeface="Monserat"/>
            </a:endParaRPr>
          </a:p>
        </p:txBody>
      </p:sp>
    </p:spTree>
    <p:extLst>
      <p:ext uri="{BB962C8B-B14F-4D97-AF65-F5344CB8AC3E}">
        <p14:creationId xmlns:p14="http://schemas.microsoft.com/office/powerpoint/2010/main" val="117127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770C2-4816-4D52-9FA0-7AB1BD32827B}"/>
              </a:ext>
            </a:extLst>
          </p:cNvPr>
          <p:cNvSpPr>
            <a:spLocks noGrp="1"/>
          </p:cNvSpPr>
          <p:nvPr>
            <p:ph type="body" sz="quarter" idx="10"/>
          </p:nvPr>
        </p:nvSpPr>
        <p:spPr/>
        <p:txBody>
          <a:bodyPr>
            <a:normAutofit/>
          </a:bodyPr>
          <a:lstStyle/>
          <a:p>
            <a:r>
              <a:rPr lang="en-GB" sz="2400" dirty="0"/>
              <a:t>Disadvantages of new systems</a:t>
            </a:r>
          </a:p>
          <a:p>
            <a:endParaRPr lang="en-GB" sz="2400" dirty="0"/>
          </a:p>
          <a:p>
            <a:r>
              <a:rPr lang="en-GB" sz="2400" dirty="0"/>
              <a:t>- Challenges to overcome</a:t>
            </a:r>
          </a:p>
        </p:txBody>
      </p:sp>
      <p:sp>
        <p:nvSpPr>
          <p:cNvPr id="3" name="Text Placeholder 2">
            <a:extLst>
              <a:ext uri="{FF2B5EF4-FFF2-40B4-BE49-F238E27FC236}">
                <a16:creationId xmlns:a16="http://schemas.microsoft.com/office/drawing/2014/main" id="{673C5CBF-D324-4B16-9C1A-9522FF2E73DA}"/>
              </a:ext>
            </a:extLst>
          </p:cNvPr>
          <p:cNvSpPr>
            <a:spLocks noGrp="1"/>
          </p:cNvSpPr>
          <p:nvPr>
            <p:ph type="body" sz="quarter" idx="15"/>
          </p:nvPr>
        </p:nvSpPr>
        <p:spPr/>
        <p:txBody>
          <a:bodyPr/>
          <a:lstStyle/>
          <a:p>
            <a:r>
              <a:rPr lang="en-GB" dirty="0"/>
              <a:t>What are the disadvantages to non-relational systems?</a:t>
            </a:r>
          </a:p>
          <a:p>
            <a:endParaRPr lang="en-GB" dirty="0"/>
          </a:p>
          <a:p>
            <a:pPr algn="l"/>
            <a:r>
              <a:rPr lang="en-GB" sz="2000" b="0" i="0" dirty="0">
                <a:solidFill>
                  <a:srgbClr val="000000"/>
                </a:solidFill>
                <a:effectLst/>
                <a:latin typeface="Monserat"/>
              </a:rPr>
              <a:t>Almost all "big data solutions" require </a:t>
            </a:r>
            <a:r>
              <a:rPr lang="en-GB" sz="2000" b="0" i="1" dirty="0">
                <a:solidFill>
                  <a:srgbClr val="000000"/>
                </a:solidFill>
                <a:effectLst/>
                <a:latin typeface="Monserat"/>
              </a:rPr>
              <a:t>months</a:t>
            </a:r>
            <a:r>
              <a:rPr lang="en-GB" sz="2000" b="0" i="0" dirty="0">
                <a:solidFill>
                  <a:srgbClr val="000000"/>
                </a:solidFill>
                <a:effectLst/>
                <a:latin typeface="Monserat"/>
              </a:rPr>
              <a:t> to implement (cf., 1 week for relational); highly </a:t>
            </a:r>
            <a:r>
              <a:rPr lang="en-GB" sz="2000" b="0" i="0" dirty="0" err="1">
                <a:solidFill>
                  <a:srgbClr val="000000"/>
                </a:solidFill>
                <a:effectLst/>
                <a:latin typeface="Monserat"/>
              </a:rPr>
              <a:t>senitive</a:t>
            </a:r>
            <a:r>
              <a:rPr lang="en-GB" sz="2000" b="0" i="0" dirty="0">
                <a:solidFill>
                  <a:srgbClr val="000000"/>
                </a:solidFill>
                <a:effectLst/>
                <a:latin typeface="Monserat"/>
              </a:rPr>
              <a:t> to configuration, specific querying needs, etc., which are usually poorly understood.</a:t>
            </a:r>
          </a:p>
          <a:p>
            <a:pPr algn="l"/>
            <a:r>
              <a:rPr lang="en-GB" sz="2000" b="0" i="0" dirty="0">
                <a:solidFill>
                  <a:srgbClr val="000000"/>
                </a:solidFill>
                <a:effectLst/>
                <a:latin typeface="Monserat"/>
              </a:rPr>
              <a:t>These systems provide counter-</a:t>
            </a:r>
            <a:r>
              <a:rPr lang="en-GB" sz="2000" b="0" i="0" dirty="0" err="1">
                <a:solidFill>
                  <a:srgbClr val="000000"/>
                </a:solidFill>
                <a:effectLst/>
                <a:latin typeface="Monserat"/>
              </a:rPr>
              <a:t>intutive</a:t>
            </a:r>
            <a:r>
              <a:rPr lang="en-GB" sz="2000" b="0" i="0" dirty="0">
                <a:solidFill>
                  <a:srgbClr val="000000"/>
                </a:solidFill>
                <a:effectLst/>
                <a:latin typeface="Monserat"/>
              </a:rPr>
              <a:t> "</a:t>
            </a:r>
            <a:r>
              <a:rPr lang="en-GB" sz="2000" b="0" i="0" dirty="0" err="1">
                <a:solidFill>
                  <a:srgbClr val="000000"/>
                </a:solidFill>
                <a:effectLst/>
                <a:latin typeface="Monserat"/>
              </a:rPr>
              <a:t>guarentees</a:t>
            </a:r>
            <a:r>
              <a:rPr lang="en-GB" sz="2000" b="0" i="0" dirty="0">
                <a:solidFill>
                  <a:srgbClr val="000000"/>
                </a:solidFill>
                <a:effectLst/>
                <a:latin typeface="Monserat"/>
              </a:rPr>
              <a:t>" around data (, operations); that are quite hard to </a:t>
            </a:r>
            <a:r>
              <a:rPr lang="en-GB" sz="2000" b="0" i="1" dirty="0">
                <a:solidFill>
                  <a:srgbClr val="000000"/>
                </a:solidFill>
                <a:effectLst/>
                <a:latin typeface="Monserat"/>
              </a:rPr>
              <a:t>in practice</a:t>
            </a:r>
            <a:r>
              <a:rPr lang="en-GB" sz="2000" b="0" i="0" dirty="0">
                <a:solidFill>
                  <a:srgbClr val="000000"/>
                </a:solidFill>
                <a:effectLst/>
                <a:latin typeface="Monserat"/>
              </a:rPr>
              <a:t>.</a:t>
            </a:r>
          </a:p>
          <a:p>
            <a:pPr algn="l"/>
            <a:r>
              <a:rPr lang="en-GB" sz="2000" b="0" i="0" dirty="0" err="1">
                <a:solidFill>
                  <a:srgbClr val="000000"/>
                </a:solidFill>
                <a:effectLst/>
                <a:latin typeface="Monserat"/>
              </a:rPr>
              <a:t>eg.</a:t>
            </a:r>
            <a:r>
              <a:rPr lang="en-GB" sz="2000" b="0" i="0" dirty="0">
                <a:solidFill>
                  <a:srgbClr val="000000"/>
                </a:solidFill>
                <a:effectLst/>
                <a:latin typeface="Monserat"/>
              </a:rPr>
              <a:t>, you have a dataset, you have a query; will </a:t>
            </a:r>
            <a:r>
              <a:rPr lang="en-GB" sz="2000" b="0" i="1" dirty="0">
                <a:solidFill>
                  <a:srgbClr val="000000"/>
                </a:solidFill>
                <a:effectLst/>
                <a:latin typeface="Monserat"/>
              </a:rPr>
              <a:t>database X</a:t>
            </a:r>
            <a:r>
              <a:rPr lang="en-GB" sz="2000" b="0" i="0" dirty="0">
                <a:solidFill>
                  <a:srgbClr val="000000"/>
                </a:solidFill>
                <a:effectLst/>
                <a:latin typeface="Monserat"/>
              </a:rPr>
              <a:t> help? Or: </a:t>
            </a:r>
            <a:r>
              <a:rPr lang="en-GB" sz="2000" b="0" i="1" dirty="0">
                <a:solidFill>
                  <a:srgbClr val="000000"/>
                </a:solidFill>
                <a:effectLst/>
                <a:latin typeface="Monserat"/>
              </a:rPr>
              <a:t>why is database Y slow?</a:t>
            </a:r>
            <a:endParaRPr lang="en-GB" sz="2000" b="0" i="0" dirty="0">
              <a:solidFill>
                <a:srgbClr val="000000"/>
              </a:solidFill>
              <a:effectLst/>
              <a:latin typeface="Monserat"/>
            </a:endParaRPr>
          </a:p>
          <a:p>
            <a:endParaRPr lang="en-GB" dirty="0"/>
          </a:p>
        </p:txBody>
      </p:sp>
    </p:spTree>
    <p:extLst>
      <p:ext uri="{BB962C8B-B14F-4D97-AF65-F5344CB8AC3E}">
        <p14:creationId xmlns:p14="http://schemas.microsoft.com/office/powerpoint/2010/main" val="2253965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82995-8C68-467D-8D78-C8AAD9D46142}"/>
              </a:ext>
            </a:extLst>
          </p:cNvPr>
          <p:cNvSpPr>
            <a:spLocks noGrp="1"/>
          </p:cNvSpPr>
          <p:nvPr>
            <p:ph type="body" sz="quarter" idx="10"/>
          </p:nvPr>
        </p:nvSpPr>
        <p:spPr/>
        <p:txBody>
          <a:bodyPr>
            <a:normAutofit fontScale="85000" lnSpcReduction="10000"/>
          </a:bodyPr>
          <a:lstStyle/>
          <a:p>
            <a:r>
              <a:rPr lang="en-GB" dirty="0"/>
              <a:t>Possible data models</a:t>
            </a:r>
          </a:p>
          <a:p>
            <a:endParaRPr lang="en-GB" dirty="0"/>
          </a:p>
          <a:p>
            <a:r>
              <a:rPr lang="en-GB" dirty="0"/>
              <a:t>-pros and cons</a:t>
            </a:r>
          </a:p>
        </p:txBody>
      </p:sp>
      <p:sp>
        <p:nvSpPr>
          <p:cNvPr id="3" name="Text Placeholder 2">
            <a:extLst>
              <a:ext uri="{FF2B5EF4-FFF2-40B4-BE49-F238E27FC236}">
                <a16:creationId xmlns:a16="http://schemas.microsoft.com/office/drawing/2014/main" id="{04BC55E0-E75C-432A-B961-021145350973}"/>
              </a:ext>
            </a:extLst>
          </p:cNvPr>
          <p:cNvSpPr>
            <a:spLocks noGrp="1"/>
          </p:cNvSpPr>
          <p:nvPr>
            <p:ph type="body" sz="quarter" idx="15"/>
          </p:nvPr>
        </p:nvSpPr>
        <p:spPr/>
        <p:txBody>
          <a:bodyPr>
            <a:normAutofit/>
          </a:bodyPr>
          <a:lstStyle/>
          <a:p>
            <a:r>
              <a:rPr lang="en-GB" dirty="0"/>
              <a:t>What do you already know about these?</a:t>
            </a:r>
          </a:p>
          <a:p>
            <a:endParaRPr lang="en-GB" dirty="0"/>
          </a:p>
          <a:p>
            <a:r>
              <a:rPr lang="en-GB" dirty="0"/>
              <a:t>Tabular (relational)</a:t>
            </a:r>
          </a:p>
          <a:p>
            <a:endParaRPr lang="en-GB" dirty="0"/>
          </a:p>
          <a:p>
            <a:r>
              <a:rPr lang="en-GB" dirty="0"/>
              <a:t>Columnar</a:t>
            </a:r>
          </a:p>
          <a:p>
            <a:endParaRPr lang="en-GB" dirty="0"/>
          </a:p>
          <a:p>
            <a:r>
              <a:rPr lang="en-GB" dirty="0"/>
              <a:t>Document</a:t>
            </a:r>
          </a:p>
          <a:p>
            <a:endParaRPr lang="en-GB" dirty="0"/>
          </a:p>
          <a:p>
            <a:r>
              <a:rPr lang="en-GB" dirty="0"/>
              <a:t>Graph</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1418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7DE4B1-181C-4B28-A300-F5B6BD867F76}"/>
              </a:ext>
            </a:extLst>
          </p:cNvPr>
          <p:cNvSpPr>
            <a:spLocks noGrp="1"/>
          </p:cNvSpPr>
          <p:nvPr>
            <p:ph type="body" sz="quarter" idx="10"/>
          </p:nvPr>
        </p:nvSpPr>
        <p:spPr/>
        <p:txBody>
          <a:bodyPr/>
          <a:lstStyle/>
          <a:p>
            <a:r>
              <a:rPr lang="en-GB" dirty="0"/>
              <a:t>Tabular data model</a:t>
            </a:r>
          </a:p>
        </p:txBody>
      </p:sp>
      <p:sp>
        <p:nvSpPr>
          <p:cNvPr id="3" name="Text Placeholder 2">
            <a:extLst>
              <a:ext uri="{FF2B5EF4-FFF2-40B4-BE49-F238E27FC236}">
                <a16:creationId xmlns:a16="http://schemas.microsoft.com/office/drawing/2014/main" id="{E204F2B5-6922-498C-8C29-10CE87365CFD}"/>
              </a:ext>
            </a:extLst>
          </p:cNvPr>
          <p:cNvSpPr>
            <a:spLocks noGrp="1"/>
          </p:cNvSpPr>
          <p:nvPr>
            <p:ph type="body" sz="quarter" idx="15"/>
          </p:nvPr>
        </p:nvSpPr>
        <p:spPr/>
        <p:txBody>
          <a:bodyPr/>
          <a:lstStyle/>
          <a:p>
            <a:pPr algn="l"/>
            <a:r>
              <a:rPr lang="en-GB" b="0" i="0" dirty="0">
                <a:solidFill>
                  <a:srgbClr val="000000"/>
                </a:solidFill>
                <a:effectLst/>
                <a:latin typeface="Helvetica Neue"/>
              </a:rPr>
              <a:t>Relations (</a:t>
            </a:r>
            <a:r>
              <a:rPr lang="en-GB" b="0" i="0" dirty="0" err="1">
                <a:solidFill>
                  <a:srgbClr val="000000"/>
                </a:solidFill>
                <a:effectLst/>
                <a:latin typeface="Helvetica Neue"/>
              </a:rPr>
              <a:t>ie</a:t>
            </a:r>
            <a:r>
              <a:rPr lang="en-GB" b="0" i="0" dirty="0">
                <a:solidFill>
                  <a:srgbClr val="000000"/>
                </a:solidFill>
                <a:effectLst/>
                <a:latin typeface="Helvetica Neue"/>
              </a:rPr>
              <a:t>., tables) in RMDBs support:</a:t>
            </a:r>
          </a:p>
          <a:p>
            <a:pPr algn="l">
              <a:buFont typeface="Arial" panose="020B0604020202020204" pitchFamily="34" charset="0"/>
              <a:buChar char="•"/>
            </a:pPr>
            <a:r>
              <a:rPr lang="en-GB" b="0" i="0" dirty="0">
                <a:solidFill>
                  <a:srgbClr val="000000"/>
                </a:solidFill>
                <a:effectLst/>
                <a:latin typeface="Helvetica Neue"/>
              </a:rPr>
              <a:t>fast joining of data</a:t>
            </a:r>
          </a:p>
          <a:p>
            <a:pPr algn="l">
              <a:buFont typeface="Arial" panose="020B0604020202020204" pitchFamily="34" charset="0"/>
              <a:buChar char="•"/>
            </a:pPr>
            <a:r>
              <a:rPr lang="en-GB" b="0" i="0" dirty="0">
                <a:solidFill>
                  <a:srgbClr val="000000"/>
                </a:solidFill>
                <a:effectLst/>
                <a:latin typeface="Helvetica Neue"/>
              </a:rPr>
              <a:t>high consistency</a:t>
            </a:r>
          </a:p>
          <a:p>
            <a:pPr algn="l">
              <a:buFont typeface="Arial" panose="020B0604020202020204" pitchFamily="34" charset="0"/>
              <a:buChar char="•"/>
            </a:pPr>
            <a:r>
              <a:rPr lang="en-GB" b="0" i="0" dirty="0">
                <a:solidFill>
                  <a:srgbClr val="000000"/>
                </a:solidFill>
                <a:effectLst/>
                <a:latin typeface="Helvetica Neue"/>
              </a:rPr>
              <a:t>transactions</a:t>
            </a:r>
          </a:p>
          <a:p>
            <a:endParaRPr lang="en-GB" dirty="0"/>
          </a:p>
        </p:txBody>
      </p:sp>
    </p:spTree>
    <p:extLst>
      <p:ext uri="{BB962C8B-B14F-4D97-AF65-F5344CB8AC3E}">
        <p14:creationId xmlns:p14="http://schemas.microsoft.com/office/powerpoint/2010/main" val="445801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9237F8-6B84-41A7-8050-4A261D7AC34C}"/>
              </a:ext>
            </a:extLst>
          </p:cNvPr>
          <p:cNvSpPr>
            <a:spLocks noGrp="1"/>
          </p:cNvSpPr>
          <p:nvPr>
            <p:ph type="body" sz="quarter" idx="10"/>
          </p:nvPr>
        </p:nvSpPr>
        <p:spPr/>
        <p:txBody>
          <a:bodyPr/>
          <a:lstStyle/>
          <a:p>
            <a:r>
              <a:rPr lang="en-GB" dirty="0"/>
              <a:t>Tabular model</a:t>
            </a:r>
          </a:p>
          <a:p>
            <a:r>
              <a:rPr lang="en-GB" dirty="0"/>
              <a:t>- Query example</a:t>
            </a:r>
          </a:p>
        </p:txBody>
      </p:sp>
      <p:sp>
        <p:nvSpPr>
          <p:cNvPr id="3" name="Text Placeholder 2">
            <a:extLst>
              <a:ext uri="{FF2B5EF4-FFF2-40B4-BE49-F238E27FC236}">
                <a16:creationId xmlns:a16="http://schemas.microsoft.com/office/drawing/2014/main" id="{F02195C4-101C-40C9-A9AD-E039BB6C7B5E}"/>
              </a:ext>
            </a:extLst>
          </p:cNvPr>
          <p:cNvSpPr>
            <a:spLocks noGrp="1"/>
          </p:cNvSpPr>
          <p:nvPr>
            <p:ph type="body" sz="quarter" idx="15"/>
          </p:nvPr>
        </p:nvSpPr>
        <p:spPr/>
        <p:txBody>
          <a:bodyPr/>
          <a:lstStyle/>
          <a:p>
            <a:r>
              <a:rPr lang="en-GB" dirty="0"/>
              <a:t>A table (saved as a list of rows):</a:t>
            </a:r>
          </a:p>
          <a:p>
            <a:endParaRPr lang="en-GB" dirty="0"/>
          </a:p>
          <a:p>
            <a:endParaRPr lang="en-GB" dirty="0"/>
          </a:p>
          <a:p>
            <a:endParaRPr lang="en-GB" dirty="0"/>
          </a:p>
          <a:p>
            <a:r>
              <a:rPr lang="en-GB" dirty="0"/>
              <a:t>What do these queries do?</a:t>
            </a:r>
          </a:p>
        </p:txBody>
      </p:sp>
      <p:pic>
        <p:nvPicPr>
          <p:cNvPr id="5" name="Picture 4">
            <a:extLst>
              <a:ext uri="{FF2B5EF4-FFF2-40B4-BE49-F238E27FC236}">
                <a16:creationId xmlns:a16="http://schemas.microsoft.com/office/drawing/2014/main" id="{138A290C-46D8-4072-BCD2-D154D2B96F96}"/>
              </a:ext>
            </a:extLst>
          </p:cNvPr>
          <p:cNvPicPr>
            <a:picLocks noChangeAspect="1"/>
          </p:cNvPicPr>
          <p:nvPr/>
        </p:nvPicPr>
        <p:blipFill>
          <a:blip r:embed="rId2"/>
          <a:stretch>
            <a:fillRect/>
          </a:stretch>
        </p:blipFill>
        <p:spPr>
          <a:xfrm>
            <a:off x="4978141" y="1832422"/>
            <a:ext cx="6770687" cy="380376"/>
          </a:xfrm>
          <a:prstGeom prst="rect">
            <a:avLst/>
          </a:prstGeom>
        </p:spPr>
      </p:pic>
      <p:pic>
        <p:nvPicPr>
          <p:cNvPr id="7" name="Picture 6">
            <a:extLst>
              <a:ext uri="{FF2B5EF4-FFF2-40B4-BE49-F238E27FC236}">
                <a16:creationId xmlns:a16="http://schemas.microsoft.com/office/drawing/2014/main" id="{6AE8BC01-D85C-4F17-83D3-2633ADDFEF96}"/>
              </a:ext>
            </a:extLst>
          </p:cNvPr>
          <p:cNvPicPr>
            <a:picLocks noChangeAspect="1"/>
          </p:cNvPicPr>
          <p:nvPr/>
        </p:nvPicPr>
        <p:blipFill>
          <a:blip r:embed="rId3"/>
          <a:stretch>
            <a:fillRect/>
          </a:stretch>
        </p:blipFill>
        <p:spPr>
          <a:xfrm>
            <a:off x="5037138" y="4101984"/>
            <a:ext cx="2282102" cy="787868"/>
          </a:xfrm>
          <a:prstGeom prst="rect">
            <a:avLst/>
          </a:prstGeom>
        </p:spPr>
      </p:pic>
      <p:pic>
        <p:nvPicPr>
          <p:cNvPr id="9" name="Picture 8">
            <a:extLst>
              <a:ext uri="{FF2B5EF4-FFF2-40B4-BE49-F238E27FC236}">
                <a16:creationId xmlns:a16="http://schemas.microsoft.com/office/drawing/2014/main" id="{33C54140-20D7-4288-BD95-E35988746EA4}"/>
              </a:ext>
            </a:extLst>
          </p:cNvPr>
          <p:cNvPicPr>
            <a:picLocks noChangeAspect="1"/>
          </p:cNvPicPr>
          <p:nvPr/>
        </p:nvPicPr>
        <p:blipFill>
          <a:blip r:embed="rId4"/>
          <a:stretch>
            <a:fillRect/>
          </a:stretch>
        </p:blipFill>
        <p:spPr>
          <a:xfrm>
            <a:off x="8724412" y="4101983"/>
            <a:ext cx="2083986" cy="543219"/>
          </a:xfrm>
          <a:prstGeom prst="rect">
            <a:avLst/>
          </a:prstGeom>
        </p:spPr>
      </p:pic>
    </p:spTree>
    <p:extLst>
      <p:ext uri="{BB962C8B-B14F-4D97-AF65-F5344CB8AC3E}">
        <p14:creationId xmlns:p14="http://schemas.microsoft.com/office/powerpoint/2010/main" val="20130114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75BC8-CDDB-4DEE-B17F-7E75B53FBE97}"/>
              </a:ext>
            </a:extLst>
          </p:cNvPr>
          <p:cNvSpPr>
            <a:spLocks noGrp="1"/>
          </p:cNvSpPr>
          <p:nvPr>
            <p:ph type="body" sz="quarter" idx="10"/>
          </p:nvPr>
        </p:nvSpPr>
        <p:spPr/>
        <p:txBody>
          <a:bodyPr/>
          <a:lstStyle/>
          <a:p>
            <a:r>
              <a:rPr lang="en-GB" dirty="0"/>
              <a:t>Columnar model</a:t>
            </a:r>
          </a:p>
        </p:txBody>
      </p:sp>
      <p:sp>
        <p:nvSpPr>
          <p:cNvPr id="3" name="Text Placeholder 2">
            <a:extLst>
              <a:ext uri="{FF2B5EF4-FFF2-40B4-BE49-F238E27FC236}">
                <a16:creationId xmlns:a16="http://schemas.microsoft.com/office/drawing/2014/main" id="{1610B2C4-0D4B-46FA-91BD-EA41F14B0D02}"/>
              </a:ext>
            </a:extLst>
          </p:cNvPr>
          <p:cNvSpPr>
            <a:spLocks noGrp="1"/>
          </p:cNvSpPr>
          <p:nvPr>
            <p:ph type="body" sz="quarter" idx="15"/>
          </p:nvPr>
        </p:nvSpPr>
        <p:spPr/>
        <p:txBody>
          <a:bodyPr>
            <a:normAutofit/>
          </a:bodyPr>
          <a:lstStyle/>
          <a:p>
            <a:pPr algn="l"/>
            <a:r>
              <a:rPr lang="en-GB" b="0" i="0" dirty="0">
                <a:solidFill>
                  <a:srgbClr val="000000"/>
                </a:solidFill>
                <a:effectLst/>
                <a:latin typeface="Monserat"/>
              </a:rPr>
              <a:t>EG., Cassandra</a:t>
            </a:r>
          </a:p>
          <a:p>
            <a:pPr algn="l"/>
            <a:r>
              <a:rPr lang="en-GB" b="0" i="0" dirty="0">
                <a:solidFill>
                  <a:srgbClr val="000000"/>
                </a:solidFill>
                <a:effectLst/>
                <a:latin typeface="Monserat"/>
              </a:rPr>
              <a:t>The columnar (or column storage) model is essentially relational, in that the basic structure is a table. But tables are stored differently (in RAM or on-Disk).</a:t>
            </a:r>
          </a:p>
          <a:p>
            <a:pPr algn="l"/>
            <a:r>
              <a:rPr lang="en-GB" b="1" i="0" dirty="0" err="1">
                <a:solidFill>
                  <a:srgbClr val="000000"/>
                </a:solidFill>
                <a:effectLst/>
                <a:latin typeface="Monserat"/>
              </a:rPr>
              <a:t>Subsetting</a:t>
            </a:r>
            <a:r>
              <a:rPr lang="en-GB" b="1" i="0" dirty="0">
                <a:solidFill>
                  <a:srgbClr val="000000"/>
                </a:solidFill>
                <a:effectLst/>
                <a:latin typeface="Monserat"/>
              </a:rPr>
              <a:t> Columns</a:t>
            </a:r>
          </a:p>
          <a:p>
            <a:pPr algn="l"/>
            <a:r>
              <a:rPr lang="en-GB" b="0" i="0" dirty="0">
                <a:solidFill>
                  <a:srgbClr val="000000"/>
                </a:solidFill>
                <a:effectLst/>
                <a:latin typeface="Monserat"/>
              </a:rPr>
              <a:t>In analytical (and ETL) workloads we are mostly operating on </a:t>
            </a:r>
            <a:r>
              <a:rPr lang="en-GB" b="0" i="1" dirty="0">
                <a:solidFill>
                  <a:srgbClr val="000000"/>
                </a:solidFill>
                <a:effectLst/>
                <a:latin typeface="Monserat"/>
              </a:rPr>
              <a:t>whole columns</a:t>
            </a:r>
            <a:r>
              <a:rPr lang="en-GB" b="0" i="0" dirty="0">
                <a:solidFill>
                  <a:srgbClr val="000000"/>
                </a:solidFill>
                <a:effectLst/>
                <a:latin typeface="Monserat"/>
              </a:rPr>
              <a:t>, but not </a:t>
            </a:r>
            <a:r>
              <a:rPr lang="en-GB" b="0" i="1" dirty="0">
                <a:solidFill>
                  <a:srgbClr val="000000"/>
                </a:solidFill>
                <a:effectLst/>
                <a:latin typeface="Monserat"/>
              </a:rPr>
              <a:t>all columns</a:t>
            </a:r>
            <a:r>
              <a:rPr lang="en-GB" b="0" i="0" dirty="0">
                <a:solidFill>
                  <a:srgbClr val="000000"/>
                </a:solidFill>
                <a:effectLst/>
                <a:latin typeface="Monserat"/>
              </a:rPr>
              <a:t> at once.</a:t>
            </a:r>
          </a:p>
          <a:p>
            <a:pPr algn="l"/>
            <a:r>
              <a:rPr lang="en-GB" b="0" i="0" dirty="0">
                <a:solidFill>
                  <a:srgbClr val="000000"/>
                </a:solidFill>
                <a:effectLst/>
                <a:latin typeface="Monserat"/>
              </a:rPr>
              <a:t>Analysis: </a:t>
            </a:r>
            <a:r>
              <a:rPr lang="en-GB" b="0" i="0" dirty="0" err="1">
                <a:solidFill>
                  <a:srgbClr val="000000"/>
                </a:solidFill>
                <a:effectLst/>
                <a:latin typeface="Monserat"/>
              </a:rPr>
              <a:t>eg.</a:t>
            </a:r>
            <a:r>
              <a:rPr lang="en-GB" b="0" i="0" dirty="0">
                <a:solidFill>
                  <a:srgbClr val="000000"/>
                </a:solidFill>
                <a:effectLst/>
                <a:latin typeface="Monserat"/>
              </a:rPr>
              <a:t>, user profile </a:t>
            </a:r>
            <a:r>
              <a:rPr lang="en-GB" b="0" i="0" dirty="0" err="1">
                <a:solidFill>
                  <a:srgbClr val="000000"/>
                </a:solidFill>
                <a:effectLst/>
                <a:latin typeface="Monserat"/>
              </a:rPr>
              <a:t>db</a:t>
            </a:r>
            <a:r>
              <a:rPr lang="en-GB" b="0" i="0" dirty="0">
                <a:solidFill>
                  <a:srgbClr val="000000"/>
                </a:solidFill>
                <a:effectLst/>
                <a:latin typeface="Monserat"/>
              </a:rPr>
              <a:t> with 1000 columns of demographic/profile/etc. information; for any given query we are looking at, </a:t>
            </a:r>
            <a:r>
              <a:rPr lang="en-GB" b="0" i="0" dirty="0" err="1">
                <a:solidFill>
                  <a:srgbClr val="000000"/>
                </a:solidFill>
                <a:effectLst/>
                <a:latin typeface="Monserat"/>
              </a:rPr>
              <a:t>eg.</a:t>
            </a:r>
            <a:r>
              <a:rPr lang="en-GB" b="0" i="0" dirty="0">
                <a:solidFill>
                  <a:srgbClr val="000000"/>
                </a:solidFill>
                <a:effectLst/>
                <a:latin typeface="Monserat"/>
              </a:rPr>
              <a:t>, 10 cols.</a:t>
            </a:r>
          </a:p>
          <a:p>
            <a:pPr algn="l"/>
            <a:r>
              <a:rPr lang="en-GB" b="0" i="0" dirty="0">
                <a:solidFill>
                  <a:srgbClr val="000000"/>
                </a:solidFill>
                <a:effectLst/>
                <a:latin typeface="Monserat"/>
              </a:rPr>
              <a:t>ETL (Extract, Transform, Load): </a:t>
            </a:r>
            <a:r>
              <a:rPr lang="en-GB" b="0" i="0" dirty="0" err="1">
                <a:solidFill>
                  <a:srgbClr val="000000"/>
                </a:solidFill>
                <a:effectLst/>
                <a:latin typeface="Monserat"/>
              </a:rPr>
              <a:t>eg.</a:t>
            </a:r>
            <a:r>
              <a:rPr lang="en-GB" b="0" i="0" dirty="0">
                <a:solidFill>
                  <a:srgbClr val="000000"/>
                </a:solidFill>
                <a:effectLst/>
                <a:latin typeface="Monserat"/>
              </a:rPr>
              <a:t>, </a:t>
            </a:r>
            <a:r>
              <a:rPr lang="en-GB" b="0" i="0" dirty="0" err="1">
                <a:solidFill>
                  <a:srgbClr val="000000"/>
                </a:solidFill>
                <a:effectLst/>
                <a:latin typeface="Monserat"/>
              </a:rPr>
              <a:t>reformating</a:t>
            </a:r>
            <a:r>
              <a:rPr lang="en-GB" b="0" i="0" dirty="0">
                <a:solidFill>
                  <a:srgbClr val="000000"/>
                </a:solidFill>
                <a:effectLst/>
                <a:latin typeface="Monserat"/>
              </a:rPr>
              <a:t> columns, renaming, copying etc. -- typically to whole columns.</a:t>
            </a:r>
          </a:p>
          <a:p>
            <a:pPr algn="l"/>
            <a:r>
              <a:rPr lang="en-GB" b="1" i="0" dirty="0" err="1">
                <a:solidFill>
                  <a:srgbClr val="000000"/>
                </a:solidFill>
                <a:effectLst/>
                <a:latin typeface="Monserat"/>
              </a:rPr>
              <a:t>Subsetting</a:t>
            </a:r>
            <a:r>
              <a:rPr lang="en-GB" b="1" i="0" dirty="0">
                <a:solidFill>
                  <a:srgbClr val="000000"/>
                </a:solidFill>
                <a:effectLst/>
                <a:latin typeface="Monserat"/>
              </a:rPr>
              <a:t> Rows (Filtering)</a:t>
            </a:r>
          </a:p>
          <a:p>
            <a:pPr algn="l"/>
            <a:r>
              <a:rPr lang="en-GB" b="0" i="0" dirty="0">
                <a:solidFill>
                  <a:srgbClr val="000000"/>
                </a:solidFill>
                <a:effectLst/>
                <a:latin typeface="Monserat"/>
              </a:rPr>
              <a:t>If you need, </a:t>
            </a:r>
            <a:r>
              <a:rPr lang="en-GB" b="0" i="0" dirty="0" err="1">
                <a:solidFill>
                  <a:srgbClr val="000000"/>
                </a:solidFill>
                <a:effectLst/>
                <a:latin typeface="Monserat"/>
              </a:rPr>
              <a:t>eg.</a:t>
            </a:r>
            <a:r>
              <a:rPr lang="en-GB" b="0" i="0" dirty="0">
                <a:solidFill>
                  <a:srgbClr val="000000"/>
                </a:solidFill>
                <a:effectLst/>
                <a:latin typeface="Monserat"/>
              </a:rPr>
              <a:t>, </a:t>
            </a:r>
            <a:r>
              <a:rPr lang="en-GB" b="0" i="1" dirty="0">
                <a:solidFill>
                  <a:srgbClr val="000000"/>
                </a:solidFill>
                <a:effectLst/>
                <a:latin typeface="Monserat"/>
              </a:rPr>
              <a:t>most</a:t>
            </a:r>
            <a:r>
              <a:rPr lang="en-GB" b="0" i="0" dirty="0">
                <a:solidFill>
                  <a:srgbClr val="000000"/>
                </a:solidFill>
                <a:effectLst/>
                <a:latin typeface="Monserat"/>
              </a:rPr>
              <a:t> columns, but a subset of rows; then a columnar storage is going to be less efficient than the relational </a:t>
            </a:r>
            <a:r>
              <a:rPr lang="en-GB" b="0" i="0" dirty="0" err="1">
                <a:solidFill>
                  <a:srgbClr val="000000"/>
                </a:solidFill>
                <a:effectLst/>
                <a:latin typeface="Monserat"/>
              </a:rPr>
              <a:t>alterantive</a:t>
            </a:r>
            <a:r>
              <a:rPr lang="en-GB" b="0" i="0" dirty="0">
                <a:solidFill>
                  <a:srgbClr val="000000"/>
                </a:solidFill>
                <a:effectLst/>
                <a:latin typeface="Monserat"/>
              </a:rPr>
              <a:t>.</a:t>
            </a:r>
          </a:p>
          <a:p>
            <a:endParaRPr lang="en-GB" dirty="0">
              <a:latin typeface="Monserat"/>
            </a:endParaRPr>
          </a:p>
        </p:txBody>
      </p:sp>
    </p:spTree>
    <p:extLst>
      <p:ext uri="{BB962C8B-B14F-4D97-AF65-F5344CB8AC3E}">
        <p14:creationId xmlns:p14="http://schemas.microsoft.com/office/powerpoint/2010/main" val="2970242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DCD7C-777F-44BD-8904-6A5C53F2B923}"/>
              </a:ext>
            </a:extLst>
          </p:cNvPr>
          <p:cNvSpPr>
            <a:spLocks noGrp="1"/>
          </p:cNvSpPr>
          <p:nvPr>
            <p:ph type="body" sz="quarter" idx="10"/>
          </p:nvPr>
        </p:nvSpPr>
        <p:spPr/>
        <p:txBody>
          <a:bodyPr/>
          <a:lstStyle/>
          <a:p>
            <a:r>
              <a:rPr lang="en-GB" dirty="0"/>
              <a:t>Columnar</a:t>
            </a:r>
          </a:p>
          <a:p>
            <a:endParaRPr lang="en-GB" dirty="0"/>
          </a:p>
          <a:p>
            <a:r>
              <a:rPr lang="en-GB" dirty="0"/>
              <a:t>- query example</a:t>
            </a:r>
          </a:p>
        </p:txBody>
      </p:sp>
      <p:sp>
        <p:nvSpPr>
          <p:cNvPr id="3" name="Text Placeholder 2">
            <a:extLst>
              <a:ext uri="{FF2B5EF4-FFF2-40B4-BE49-F238E27FC236}">
                <a16:creationId xmlns:a16="http://schemas.microsoft.com/office/drawing/2014/main" id="{E8E2CDB8-F6C6-4DFF-BAC1-47CD815473B2}"/>
              </a:ext>
            </a:extLst>
          </p:cNvPr>
          <p:cNvSpPr>
            <a:spLocks noGrp="1"/>
          </p:cNvSpPr>
          <p:nvPr>
            <p:ph type="body" sz="quarter" idx="15"/>
          </p:nvPr>
        </p:nvSpPr>
        <p:spPr/>
        <p:txBody>
          <a:bodyPr/>
          <a:lstStyle/>
          <a:p>
            <a:r>
              <a:rPr lang="en-GB" dirty="0"/>
              <a:t>A table saved as a list of columns:</a:t>
            </a:r>
          </a:p>
          <a:p>
            <a:endParaRPr lang="en-GB" dirty="0"/>
          </a:p>
          <a:p>
            <a:endParaRPr lang="en-GB" dirty="0"/>
          </a:p>
          <a:p>
            <a:endParaRPr lang="en-GB" dirty="0"/>
          </a:p>
          <a:p>
            <a:r>
              <a:rPr lang="en-GB" dirty="0"/>
              <a:t>What do these queries do?</a:t>
            </a:r>
          </a:p>
        </p:txBody>
      </p:sp>
      <p:pic>
        <p:nvPicPr>
          <p:cNvPr id="5" name="Picture 4">
            <a:extLst>
              <a:ext uri="{FF2B5EF4-FFF2-40B4-BE49-F238E27FC236}">
                <a16:creationId xmlns:a16="http://schemas.microsoft.com/office/drawing/2014/main" id="{3FD7A7B9-93C5-4BC0-A1DA-F019620481D2}"/>
              </a:ext>
            </a:extLst>
          </p:cNvPr>
          <p:cNvPicPr>
            <a:picLocks noChangeAspect="1"/>
          </p:cNvPicPr>
          <p:nvPr/>
        </p:nvPicPr>
        <p:blipFill>
          <a:blip r:embed="rId2"/>
          <a:stretch>
            <a:fillRect/>
          </a:stretch>
        </p:blipFill>
        <p:spPr>
          <a:xfrm>
            <a:off x="4742839" y="1919507"/>
            <a:ext cx="6712755" cy="279407"/>
          </a:xfrm>
          <a:prstGeom prst="rect">
            <a:avLst/>
          </a:prstGeom>
        </p:spPr>
      </p:pic>
      <p:pic>
        <p:nvPicPr>
          <p:cNvPr id="7" name="Picture 6">
            <a:extLst>
              <a:ext uri="{FF2B5EF4-FFF2-40B4-BE49-F238E27FC236}">
                <a16:creationId xmlns:a16="http://schemas.microsoft.com/office/drawing/2014/main" id="{5289EB21-C84C-4913-9911-4AE217F45E38}"/>
              </a:ext>
            </a:extLst>
          </p:cNvPr>
          <p:cNvPicPr>
            <a:picLocks noChangeAspect="1"/>
          </p:cNvPicPr>
          <p:nvPr/>
        </p:nvPicPr>
        <p:blipFill>
          <a:blip r:embed="rId3"/>
          <a:stretch>
            <a:fillRect/>
          </a:stretch>
        </p:blipFill>
        <p:spPr>
          <a:xfrm>
            <a:off x="5037138" y="4081206"/>
            <a:ext cx="3996943" cy="806479"/>
          </a:xfrm>
          <a:prstGeom prst="rect">
            <a:avLst/>
          </a:prstGeom>
        </p:spPr>
      </p:pic>
      <p:pic>
        <p:nvPicPr>
          <p:cNvPr id="9" name="Picture 8">
            <a:extLst>
              <a:ext uri="{FF2B5EF4-FFF2-40B4-BE49-F238E27FC236}">
                <a16:creationId xmlns:a16="http://schemas.microsoft.com/office/drawing/2014/main" id="{33443D88-4399-4B23-94F6-FF7FC17E0DCF}"/>
              </a:ext>
            </a:extLst>
          </p:cNvPr>
          <p:cNvPicPr>
            <a:picLocks noChangeAspect="1"/>
          </p:cNvPicPr>
          <p:nvPr/>
        </p:nvPicPr>
        <p:blipFill>
          <a:blip r:embed="rId4"/>
          <a:stretch>
            <a:fillRect/>
          </a:stretch>
        </p:blipFill>
        <p:spPr>
          <a:xfrm>
            <a:off x="5037138" y="5350679"/>
            <a:ext cx="1162526" cy="314669"/>
          </a:xfrm>
          <a:prstGeom prst="rect">
            <a:avLst/>
          </a:prstGeom>
        </p:spPr>
      </p:pic>
    </p:spTree>
    <p:extLst>
      <p:ext uri="{BB962C8B-B14F-4D97-AF65-F5344CB8AC3E}">
        <p14:creationId xmlns:p14="http://schemas.microsoft.com/office/powerpoint/2010/main" val="2550998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4EE10-4FDB-4E0A-872B-A9564CF0B6B9}"/>
              </a:ext>
            </a:extLst>
          </p:cNvPr>
          <p:cNvSpPr>
            <a:spLocks noGrp="1"/>
          </p:cNvSpPr>
          <p:nvPr>
            <p:ph type="body" sz="quarter" idx="10"/>
          </p:nvPr>
        </p:nvSpPr>
        <p:spPr/>
        <p:txBody>
          <a:bodyPr/>
          <a:lstStyle/>
          <a:p>
            <a:r>
              <a:rPr lang="en-GB" dirty="0"/>
              <a:t>Document model</a:t>
            </a:r>
          </a:p>
        </p:txBody>
      </p:sp>
      <p:sp>
        <p:nvSpPr>
          <p:cNvPr id="4" name="Rectangle 1">
            <a:extLst>
              <a:ext uri="{FF2B5EF4-FFF2-40B4-BE49-F238E27FC236}">
                <a16:creationId xmlns:a16="http://schemas.microsoft.com/office/drawing/2014/main" id="{DD3A2873-BCBC-4429-87D5-928D6248900C}"/>
              </a:ext>
            </a:extLst>
          </p:cNvPr>
          <p:cNvSpPr>
            <a:spLocks noGrp="1" noChangeArrowheads="1"/>
          </p:cNvSpPr>
          <p:nvPr>
            <p:ph type="body" sz="quarter" idx="15"/>
          </p:nvPr>
        </p:nvSpPr>
        <p:spPr bwMode="auto">
          <a:xfrm>
            <a:off x="5037138" y="1211865"/>
            <a:ext cx="6142491" cy="5388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5713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a:ln>
                  <a:noFill/>
                </a:ln>
                <a:solidFill>
                  <a:srgbClr val="000000"/>
                </a:solidFill>
                <a:effectLst/>
                <a:latin typeface="Monserat"/>
              </a:rPr>
              <a:t>Sparcity</a:t>
            </a:r>
            <a:endParaRPr kumimoji="0" lang="en-US" altLang="en-US" sz="2400" b="1"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serat"/>
              </a:rPr>
              <a:t>EG., MongoDB</a:t>
            </a:r>
            <a:endParaRPr kumimoji="0" lang="en-US" altLang="en-US" sz="2400"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serat"/>
              </a:rPr>
              <a:t>Handles sparse data very well, </a:t>
            </a:r>
            <a:r>
              <a:rPr kumimoji="0" lang="en-US" altLang="en-US" sz="2400" b="0" i="0" u="none" strike="noStrike" cap="none" normalizeH="0" baseline="0" dirty="0" err="1">
                <a:ln>
                  <a:noFill/>
                </a:ln>
                <a:solidFill>
                  <a:srgbClr val="000000"/>
                </a:solidFill>
                <a:effectLst/>
                <a:latin typeface="Monserat"/>
              </a:rPr>
              <a:t>eg.</a:t>
            </a:r>
            <a:r>
              <a:rPr kumimoji="0" lang="en-US" altLang="en-US" sz="2400" b="0" i="0" u="none" strike="noStrike" cap="none" normalizeH="0" baseline="0" dirty="0">
                <a:ln>
                  <a:noFill/>
                </a:ln>
                <a:solidFill>
                  <a:srgbClr val="000000"/>
                </a:solidFill>
                <a:effectLst/>
                <a:latin typeface="Monserat"/>
              </a:rPr>
              <a:t>,</a:t>
            </a:r>
            <a:endParaRPr kumimoji="0" lang="en-US" altLang="en-US" sz="2400"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serat"/>
                <a:cs typeface="Courier New" panose="02070309020205020404" pitchFamily="49" charset="0"/>
              </a:rPr>
              <a:t>collections = [doc1, doc2, doc3]</a:t>
            </a:r>
            <a:endParaRPr kumimoji="0" lang="en-US" altLang="en-US" sz="2400"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serat"/>
              </a:rPr>
              <a:t>Each document can differ in its attributes,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Monserat"/>
                <a:cs typeface="Courier New" panose="02070309020205020404" pitchFamily="49" charset="0"/>
              </a:rPr>
              <a:t>doc1 = {'name': ..., 'location': }</a:t>
            </a:r>
            <a:r>
              <a:rPr kumimoji="0" lang="en-US" altLang="en-US" sz="2400" b="0" i="0" u="none" strike="noStrike" cap="none" normalizeH="0" baseline="0" dirty="0">
                <a:ln>
                  <a:noFill/>
                </a:ln>
                <a:solidFill>
                  <a:srgbClr val="000000"/>
                </a:solidFill>
                <a:effectLst/>
                <a:latin typeface="Monserat"/>
              </a:rPr>
              <a:t> &lt;- missing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000000"/>
                </a:solidFill>
                <a:effectLst/>
                <a:latin typeface="Monserat"/>
                <a:cs typeface="Courier New" panose="02070309020205020404" pitchFamily="49" charset="0"/>
              </a:rPr>
              <a:t>doc2 = {'name': ..., 'age': ...}</a:t>
            </a:r>
            <a:r>
              <a:rPr kumimoji="0" lang="en-US" altLang="en-US" sz="2400" b="0" i="0" u="none" strike="noStrike" cap="none" normalizeH="0" baseline="0" dirty="0">
                <a:ln>
                  <a:noFill/>
                </a:ln>
                <a:solidFill>
                  <a:srgbClr val="000000"/>
                </a:solidFill>
                <a:effectLst/>
                <a:latin typeface="Monserat"/>
              </a:rPr>
              <a:t> &lt;- missing location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Monserat"/>
              </a:rPr>
              <a:t>Sparcity</a:t>
            </a:r>
            <a:r>
              <a:rPr kumimoji="0" lang="en-US" altLang="en-US" sz="2400" b="0" i="0" u="none" strike="noStrike" cap="none" normalizeH="0" baseline="0" dirty="0">
                <a:ln>
                  <a:noFill/>
                </a:ln>
                <a:solidFill>
                  <a:srgbClr val="000000"/>
                </a:solidFill>
                <a:effectLst/>
                <a:latin typeface="Monserat"/>
              </a:rPr>
              <a:t>, def., some significant </a:t>
            </a:r>
            <a:r>
              <a:rPr kumimoji="0" lang="en-US" altLang="en-US" sz="2400" b="0" i="0" u="none" strike="noStrike" cap="none" normalizeH="0" baseline="0" dirty="0" err="1">
                <a:ln>
                  <a:noFill/>
                </a:ln>
                <a:solidFill>
                  <a:srgbClr val="000000"/>
                </a:solidFill>
                <a:effectLst/>
                <a:latin typeface="Monserat"/>
              </a:rPr>
              <a:t>perctenage</a:t>
            </a:r>
            <a:r>
              <a:rPr kumimoji="0" lang="en-US" altLang="en-US" sz="2400" b="0" i="0" u="none" strike="noStrike" cap="none" normalizeH="0" baseline="0" dirty="0">
                <a:ln>
                  <a:noFill/>
                </a:ln>
                <a:solidFill>
                  <a:srgbClr val="000000"/>
                </a:solidFill>
                <a:effectLst/>
                <a:latin typeface="Monserat"/>
              </a:rPr>
              <a:t> of the data elements (observations, cases...) are missing fields that others have.</a:t>
            </a:r>
            <a:endParaRPr kumimoji="0" lang="en-US" altLang="en-US" sz="2400"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onserat"/>
              </a:rPr>
              <a:t>Each document "has its own schema", and a collection </a:t>
            </a:r>
            <a:r>
              <a:rPr kumimoji="0" lang="en-US" altLang="en-US" sz="2400" b="0" i="1" u="none" strike="noStrike" cap="none" normalizeH="0" baseline="0" dirty="0">
                <a:ln>
                  <a:noFill/>
                </a:ln>
                <a:solidFill>
                  <a:srgbClr val="000000"/>
                </a:solidFill>
                <a:effectLst/>
                <a:latin typeface="Monserat"/>
              </a:rPr>
              <a:t>does not impose a common schema</a:t>
            </a:r>
            <a:r>
              <a:rPr kumimoji="0" lang="en-US" altLang="en-US" sz="2400" b="0" i="0" u="none" strike="noStrike" cap="none" normalizeH="0" baseline="0" dirty="0">
                <a:ln>
                  <a:noFill/>
                </a:ln>
                <a:solidFill>
                  <a:srgbClr val="000000"/>
                </a:solidFill>
                <a:effectLst/>
                <a:latin typeface="Monserat"/>
              </a:rPr>
              <a:t>.</a:t>
            </a:r>
            <a:endParaRPr kumimoji="0" lang="en-US" altLang="en-US" sz="2400" b="0" i="0" u="none" strike="noStrike" cap="none" normalizeH="0" baseline="0" dirty="0">
              <a:ln>
                <a:noFill/>
              </a:ln>
              <a:solidFill>
                <a:schemeClr val="tx1"/>
              </a:solidFill>
              <a:effectLst/>
              <a:latin typeface="Monserat"/>
            </a:endParaRPr>
          </a:p>
        </p:txBody>
      </p:sp>
    </p:spTree>
    <p:extLst>
      <p:ext uri="{BB962C8B-B14F-4D97-AF65-F5344CB8AC3E}">
        <p14:creationId xmlns:p14="http://schemas.microsoft.com/office/powerpoint/2010/main" val="2328953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03A5ED-595A-47B8-A491-4D21CD57DA8D}"/>
              </a:ext>
            </a:extLst>
          </p:cNvPr>
          <p:cNvSpPr>
            <a:spLocks noGrp="1"/>
          </p:cNvSpPr>
          <p:nvPr>
            <p:ph type="body" sz="quarter" idx="10"/>
          </p:nvPr>
        </p:nvSpPr>
        <p:spPr/>
        <p:txBody>
          <a:bodyPr/>
          <a:lstStyle/>
          <a:p>
            <a:r>
              <a:rPr lang="en-GB" dirty="0"/>
              <a:t>Document model (cont.)</a:t>
            </a:r>
          </a:p>
        </p:txBody>
      </p:sp>
      <p:sp>
        <p:nvSpPr>
          <p:cNvPr id="3" name="Text Placeholder 2">
            <a:extLst>
              <a:ext uri="{FF2B5EF4-FFF2-40B4-BE49-F238E27FC236}">
                <a16:creationId xmlns:a16="http://schemas.microsoft.com/office/drawing/2014/main" id="{F8597CBC-FE72-4C38-8B71-D612909408C4}"/>
              </a:ext>
            </a:extLst>
          </p:cNvPr>
          <p:cNvSpPr>
            <a:spLocks noGrp="1"/>
          </p:cNvSpPr>
          <p:nvPr>
            <p:ph type="body" sz="quarter" idx="15"/>
          </p:nvPr>
        </p:nvSpPr>
        <p:spPr>
          <a:xfrm>
            <a:off x="5037138" y="675072"/>
            <a:ext cx="6770687" cy="5112343"/>
          </a:xfrm>
        </p:spPr>
        <p:txBody>
          <a:bodyPr>
            <a:noAutofit/>
          </a:bodyPr>
          <a:lstStyle/>
          <a:p>
            <a:pPr algn="l"/>
            <a:r>
              <a:rPr lang="en-GB" sz="2000" b="1" i="0" dirty="0">
                <a:solidFill>
                  <a:srgbClr val="000000"/>
                </a:solidFill>
                <a:effectLst/>
                <a:latin typeface="Monserat"/>
              </a:rPr>
              <a:t>Joining</a:t>
            </a:r>
          </a:p>
          <a:p>
            <a:pPr algn="l"/>
            <a:r>
              <a:rPr lang="en-GB" sz="2000" b="0" i="0" dirty="0">
                <a:solidFill>
                  <a:srgbClr val="000000"/>
                </a:solidFill>
                <a:effectLst/>
                <a:latin typeface="Monserat"/>
              </a:rPr>
              <a:t>Joining is very expensive in these systems. You are expected </a:t>
            </a:r>
            <a:r>
              <a:rPr lang="en-GB" sz="2000" b="0" i="0" dirty="0" err="1">
                <a:solidFill>
                  <a:srgbClr val="000000"/>
                </a:solidFill>
                <a:effectLst/>
                <a:latin typeface="Monserat"/>
              </a:rPr>
              <a:t>ot</a:t>
            </a:r>
            <a:r>
              <a:rPr lang="en-GB" sz="2000" b="0" i="0" dirty="0">
                <a:solidFill>
                  <a:srgbClr val="000000"/>
                </a:solidFill>
                <a:effectLst/>
                <a:latin typeface="Monserat"/>
              </a:rPr>
              <a:t> design these documents, so that they are as </a:t>
            </a:r>
            <a:r>
              <a:rPr lang="en-GB" sz="2000" b="0" i="0" dirty="0" err="1">
                <a:solidFill>
                  <a:srgbClr val="000000"/>
                </a:solidFill>
                <a:effectLst/>
                <a:latin typeface="Monserat"/>
              </a:rPr>
              <a:t>hierachical</a:t>
            </a:r>
            <a:r>
              <a:rPr lang="en-GB" sz="2000" b="0" i="0" dirty="0">
                <a:solidFill>
                  <a:srgbClr val="000000"/>
                </a:solidFill>
                <a:effectLst/>
                <a:latin typeface="Monserat"/>
              </a:rPr>
              <a:t> as possible: pre-joining data, then reading all needed data </a:t>
            </a:r>
            <a:r>
              <a:rPr lang="en-GB" sz="2000" b="0" i="1" dirty="0">
                <a:solidFill>
                  <a:srgbClr val="000000"/>
                </a:solidFill>
                <a:effectLst/>
                <a:latin typeface="Monserat"/>
              </a:rPr>
              <a:t>at once</a:t>
            </a:r>
            <a:r>
              <a:rPr lang="en-GB" sz="2000" b="0" i="0" dirty="0">
                <a:solidFill>
                  <a:srgbClr val="000000"/>
                </a:solidFill>
                <a:effectLst/>
                <a:latin typeface="Monserat"/>
              </a:rPr>
              <a:t>.</a:t>
            </a:r>
          </a:p>
          <a:p>
            <a:pPr algn="l"/>
            <a:r>
              <a:rPr lang="en-GB" sz="2000" b="0" i="0" dirty="0">
                <a:solidFill>
                  <a:srgbClr val="000000"/>
                </a:solidFill>
                <a:effectLst/>
                <a:latin typeface="Monserat"/>
              </a:rPr>
              <a:t>If you can represent your data as one document (</a:t>
            </a:r>
            <a:r>
              <a:rPr lang="en-GB" sz="2000" b="0" i="0" dirty="0" err="1">
                <a:solidFill>
                  <a:srgbClr val="000000"/>
                </a:solidFill>
                <a:effectLst/>
                <a:latin typeface="Monserat"/>
              </a:rPr>
              <a:t>ie</a:t>
            </a:r>
            <a:r>
              <a:rPr lang="en-GB" sz="2000" b="0" i="0" dirty="0">
                <a:solidFill>
                  <a:srgbClr val="000000"/>
                </a:solidFill>
                <a:effectLst/>
                <a:latin typeface="Monserat"/>
              </a:rPr>
              <a:t>., deep </a:t>
            </a:r>
            <a:r>
              <a:rPr lang="en-GB" sz="2000" b="0" i="0" dirty="0" err="1">
                <a:solidFill>
                  <a:srgbClr val="000000"/>
                </a:solidFill>
                <a:effectLst/>
                <a:latin typeface="Monserat"/>
              </a:rPr>
              <a:t>hierachy</a:t>
            </a:r>
            <a:r>
              <a:rPr lang="en-GB" sz="2000" b="0" i="0" dirty="0">
                <a:solidFill>
                  <a:srgbClr val="000000"/>
                </a:solidFill>
                <a:effectLst/>
                <a:latin typeface="Monserat"/>
              </a:rPr>
              <a:t>), then you avoid joining: faster. Otherwise: </a:t>
            </a:r>
            <a:r>
              <a:rPr lang="en-GB" sz="2000" b="0" i="1" dirty="0">
                <a:solidFill>
                  <a:srgbClr val="000000"/>
                </a:solidFill>
                <a:effectLst/>
                <a:latin typeface="Monserat"/>
              </a:rPr>
              <a:t>much more expensive</a:t>
            </a:r>
            <a:r>
              <a:rPr lang="en-GB" sz="2000" b="0" i="0" dirty="0">
                <a:solidFill>
                  <a:srgbClr val="000000"/>
                </a:solidFill>
                <a:effectLst/>
                <a:latin typeface="Monserat"/>
              </a:rPr>
              <a:t>.</a:t>
            </a:r>
          </a:p>
          <a:p>
            <a:pPr algn="l"/>
            <a:r>
              <a:rPr lang="en-GB" sz="2000" b="1" i="0" dirty="0">
                <a:solidFill>
                  <a:srgbClr val="000000"/>
                </a:solidFill>
                <a:effectLst/>
                <a:latin typeface="Monserat"/>
              </a:rPr>
              <a:t>Rapid Application Development</a:t>
            </a:r>
          </a:p>
          <a:p>
            <a:pPr algn="l"/>
            <a:r>
              <a:rPr lang="en-GB" sz="2000" b="0" i="0" dirty="0">
                <a:solidFill>
                  <a:srgbClr val="000000"/>
                </a:solidFill>
                <a:effectLst/>
                <a:latin typeface="Monserat"/>
              </a:rPr>
              <a:t>Documents system are really overused, they often end up requiring lots of joins and being much worse than the relational alterative.</a:t>
            </a:r>
          </a:p>
          <a:p>
            <a:pPr algn="l"/>
            <a:r>
              <a:rPr lang="en-GB" sz="2000" b="0" i="0" dirty="0">
                <a:solidFill>
                  <a:srgbClr val="000000"/>
                </a:solidFill>
                <a:effectLst/>
                <a:latin typeface="Monserat"/>
              </a:rPr>
              <a:t>Documents systems, in practice, are used more because they enable Rapid Application Development... when developing software, data is often stored in memory "as a document" -- so using a document </a:t>
            </a:r>
            <a:r>
              <a:rPr lang="en-GB" sz="2000" b="0" i="0" dirty="0" err="1">
                <a:solidFill>
                  <a:srgbClr val="000000"/>
                </a:solidFill>
                <a:effectLst/>
                <a:latin typeface="Monserat"/>
              </a:rPr>
              <a:t>db</a:t>
            </a:r>
            <a:r>
              <a:rPr lang="en-GB" sz="2000" b="0" i="0" dirty="0">
                <a:solidFill>
                  <a:srgbClr val="000000"/>
                </a:solidFill>
                <a:effectLst/>
                <a:latin typeface="Monserat"/>
              </a:rPr>
              <a:t> allows developers to quickly "save their application" without writing lots of queries.</a:t>
            </a:r>
          </a:p>
          <a:p>
            <a:endParaRPr lang="en-GB" sz="2000" dirty="0">
              <a:latin typeface="Monserat"/>
            </a:endParaRPr>
          </a:p>
        </p:txBody>
      </p:sp>
    </p:spTree>
    <p:extLst>
      <p:ext uri="{BB962C8B-B14F-4D97-AF65-F5344CB8AC3E}">
        <p14:creationId xmlns:p14="http://schemas.microsoft.com/office/powerpoint/2010/main" val="65153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sz="4400" dirty="0"/>
              <a:t>INTRODUCTIONS</a:t>
            </a:r>
          </a:p>
        </p:txBody>
      </p:sp>
    </p:spTree>
    <p:extLst>
      <p:ext uri="{BB962C8B-B14F-4D97-AF65-F5344CB8AC3E}">
        <p14:creationId xmlns:p14="http://schemas.microsoft.com/office/powerpoint/2010/main" val="312247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E0BD4E-F347-48DE-B903-53968929CC18}"/>
              </a:ext>
            </a:extLst>
          </p:cNvPr>
          <p:cNvSpPr>
            <a:spLocks noGrp="1"/>
          </p:cNvSpPr>
          <p:nvPr>
            <p:ph type="body" sz="quarter" idx="10"/>
          </p:nvPr>
        </p:nvSpPr>
        <p:spPr/>
        <p:txBody>
          <a:bodyPr>
            <a:normAutofit fontScale="92500" lnSpcReduction="10000"/>
          </a:bodyPr>
          <a:lstStyle/>
          <a:p>
            <a:r>
              <a:rPr lang="en-GB" dirty="0"/>
              <a:t>Document model</a:t>
            </a:r>
          </a:p>
          <a:p>
            <a:endParaRPr lang="en-GB" dirty="0"/>
          </a:p>
          <a:p>
            <a:r>
              <a:rPr lang="en-GB" dirty="0"/>
              <a:t>- Query example</a:t>
            </a:r>
          </a:p>
        </p:txBody>
      </p:sp>
      <p:sp>
        <p:nvSpPr>
          <p:cNvPr id="3" name="Text Placeholder 2">
            <a:extLst>
              <a:ext uri="{FF2B5EF4-FFF2-40B4-BE49-F238E27FC236}">
                <a16:creationId xmlns:a16="http://schemas.microsoft.com/office/drawing/2014/main" id="{ABE27E1F-C7A8-4959-A73F-96FEB4F633C0}"/>
              </a:ext>
            </a:extLst>
          </p:cNvPr>
          <p:cNvSpPr>
            <a:spLocks noGrp="1"/>
          </p:cNvSpPr>
          <p:nvPr>
            <p:ph type="body" sz="quarter" idx="15"/>
          </p:nvPr>
        </p:nvSpPr>
        <p:spPr/>
        <p:txBody>
          <a:bodyPr/>
          <a:lstStyle/>
          <a:p>
            <a:endParaRPr lang="en-GB" dirty="0"/>
          </a:p>
          <a:p>
            <a:endParaRPr lang="en-GB" dirty="0"/>
          </a:p>
          <a:p>
            <a:endParaRPr lang="en-GB" dirty="0"/>
          </a:p>
          <a:p>
            <a:endParaRPr lang="en-GB" dirty="0"/>
          </a:p>
          <a:p>
            <a:endParaRPr lang="en-GB" dirty="0"/>
          </a:p>
          <a:p>
            <a:endParaRPr lang="en-GB" dirty="0"/>
          </a:p>
          <a:p>
            <a:r>
              <a:rPr lang="en-GB" dirty="0"/>
              <a:t>Common query: to check for existence</a:t>
            </a:r>
          </a:p>
        </p:txBody>
      </p:sp>
      <p:pic>
        <p:nvPicPr>
          <p:cNvPr id="5" name="Picture 4">
            <a:extLst>
              <a:ext uri="{FF2B5EF4-FFF2-40B4-BE49-F238E27FC236}">
                <a16:creationId xmlns:a16="http://schemas.microsoft.com/office/drawing/2014/main" id="{B12D266F-EA01-44B5-9D49-B1A38F03058D}"/>
              </a:ext>
            </a:extLst>
          </p:cNvPr>
          <p:cNvPicPr>
            <a:picLocks noChangeAspect="1"/>
          </p:cNvPicPr>
          <p:nvPr/>
        </p:nvPicPr>
        <p:blipFill>
          <a:blip r:embed="rId2"/>
          <a:stretch>
            <a:fillRect/>
          </a:stretch>
        </p:blipFill>
        <p:spPr>
          <a:xfrm>
            <a:off x="5482225" y="901656"/>
            <a:ext cx="5001572" cy="2364058"/>
          </a:xfrm>
          <a:prstGeom prst="rect">
            <a:avLst/>
          </a:prstGeom>
        </p:spPr>
      </p:pic>
      <p:pic>
        <p:nvPicPr>
          <p:cNvPr id="7" name="Picture 6">
            <a:extLst>
              <a:ext uri="{FF2B5EF4-FFF2-40B4-BE49-F238E27FC236}">
                <a16:creationId xmlns:a16="http://schemas.microsoft.com/office/drawing/2014/main" id="{1A9875AD-1783-4DBA-9318-EDE4E8296F8C}"/>
              </a:ext>
            </a:extLst>
          </p:cNvPr>
          <p:cNvPicPr>
            <a:picLocks noChangeAspect="1"/>
          </p:cNvPicPr>
          <p:nvPr/>
        </p:nvPicPr>
        <p:blipFill>
          <a:blip r:embed="rId3"/>
          <a:stretch>
            <a:fillRect/>
          </a:stretch>
        </p:blipFill>
        <p:spPr>
          <a:xfrm>
            <a:off x="5232783" y="4708994"/>
            <a:ext cx="4070294" cy="799019"/>
          </a:xfrm>
          <a:prstGeom prst="rect">
            <a:avLst/>
          </a:prstGeom>
        </p:spPr>
      </p:pic>
    </p:spTree>
    <p:extLst>
      <p:ext uri="{BB962C8B-B14F-4D97-AF65-F5344CB8AC3E}">
        <p14:creationId xmlns:p14="http://schemas.microsoft.com/office/powerpoint/2010/main" val="30670763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4051FA-3C97-412E-A724-5896DE1212C0}"/>
              </a:ext>
            </a:extLst>
          </p:cNvPr>
          <p:cNvSpPr>
            <a:spLocks noGrp="1"/>
          </p:cNvSpPr>
          <p:nvPr>
            <p:ph type="body" sz="quarter" idx="10"/>
          </p:nvPr>
        </p:nvSpPr>
        <p:spPr/>
        <p:txBody>
          <a:bodyPr/>
          <a:lstStyle/>
          <a:p>
            <a:r>
              <a:rPr lang="en-GB" dirty="0"/>
              <a:t>Graph model</a:t>
            </a:r>
          </a:p>
        </p:txBody>
      </p:sp>
      <p:sp>
        <p:nvSpPr>
          <p:cNvPr id="4" name="Rectangle 1">
            <a:extLst>
              <a:ext uri="{FF2B5EF4-FFF2-40B4-BE49-F238E27FC236}">
                <a16:creationId xmlns:a16="http://schemas.microsoft.com/office/drawing/2014/main" id="{8A481054-D0EA-41F4-B746-D0096C4E3339}"/>
              </a:ext>
            </a:extLst>
          </p:cNvPr>
          <p:cNvSpPr>
            <a:spLocks noGrp="1" noChangeArrowheads="1"/>
          </p:cNvSpPr>
          <p:nvPr>
            <p:ph type="body" sz="quarter" idx="15"/>
          </p:nvPr>
        </p:nvSpPr>
        <p:spPr bwMode="auto">
          <a:xfrm>
            <a:off x="5037138" y="1245824"/>
            <a:ext cx="5946547" cy="53206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5713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EG., Neo4j (more on this tomorrow)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Relational DB</a:t>
            </a: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Suppose we had a relational </a:t>
            </a:r>
            <a:r>
              <a:rPr kumimoji="0" lang="en-US" altLang="en-US" b="0" i="0" u="none" strike="noStrike" cap="none" normalizeH="0" baseline="0" dirty="0" err="1">
                <a:ln>
                  <a:noFill/>
                </a:ln>
                <a:solidFill>
                  <a:srgbClr val="000000"/>
                </a:solidFill>
                <a:effectLst/>
                <a:latin typeface="Monserat"/>
              </a:rPr>
              <a:t>db</a:t>
            </a:r>
            <a:r>
              <a:rPr kumimoji="0" lang="en-US" altLang="en-US" b="0" i="0" u="none" strike="noStrike" cap="none" normalizeH="0" baseline="0" dirty="0">
                <a:ln>
                  <a:noFill/>
                </a:ln>
                <a:solidFill>
                  <a:srgbClr val="000000"/>
                </a:solidFill>
                <a:effectLst/>
                <a:latin typeface="Monserat"/>
              </a:rPr>
              <a:t> with table: </a:t>
            </a:r>
            <a:r>
              <a:rPr kumimoji="0" lang="en-US" altLang="en-US" b="0" i="0" u="none" strike="noStrike" cap="none" normalizeH="0" baseline="0" dirty="0">
                <a:ln>
                  <a:noFill/>
                </a:ln>
                <a:solidFill>
                  <a:srgbClr val="000000"/>
                </a:solidFill>
                <a:effectLst/>
                <a:latin typeface="Monserat"/>
                <a:cs typeface="Courier New" panose="02070309020205020404" pitchFamily="49" charset="0"/>
              </a:rPr>
              <a:t>people (id, name, age, </a:t>
            </a:r>
            <a:r>
              <a:rPr kumimoji="0" lang="en-US" altLang="en-US" b="0" i="0" u="none" strike="noStrike" cap="none" normalizeH="0" baseline="0" dirty="0" err="1">
                <a:ln>
                  <a:noFill/>
                </a:ln>
                <a:solidFill>
                  <a:srgbClr val="000000"/>
                </a:solidFill>
                <a:effectLst/>
                <a:latin typeface="Monserat"/>
                <a:cs typeface="Courier New" panose="02070309020205020404" pitchFamily="49" charset="0"/>
              </a:rPr>
              <a:t>friend_id</a:t>
            </a:r>
            <a:r>
              <a:rPr kumimoji="0" lang="en-US" altLang="en-US" b="0" i="0" u="none" strike="noStrike" cap="none" normalizeH="0" baseline="0" dirty="0">
                <a:ln>
                  <a:noFill/>
                </a:ln>
                <a:solidFill>
                  <a:srgbClr val="000000"/>
                </a:solidFill>
                <a:effectLst/>
                <a:latin typeface="Monserat"/>
                <a:cs typeface="Courier New" panose="02070309020205020404" pitchFamily="49" charset="0"/>
              </a:rPr>
              <a:t>)</a:t>
            </a: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If we want to find "related rows", we have to have first lookup the target row, </a:t>
            </a:r>
            <a:r>
              <a:rPr kumimoji="0" lang="en-US" altLang="en-US" b="0" i="1" u="none" strike="noStrike" cap="none" normalizeH="0" baseline="0" dirty="0">
                <a:ln>
                  <a:noFill/>
                </a:ln>
                <a:solidFill>
                  <a:srgbClr val="000000"/>
                </a:solidFill>
                <a:effectLst/>
                <a:latin typeface="Monserat"/>
              </a:rPr>
              <a:t>and then</a:t>
            </a:r>
            <a:r>
              <a:rPr kumimoji="0" lang="en-US" altLang="en-US" b="0" i="0" u="none" strike="noStrike" cap="none" normalizeH="0" baseline="0" dirty="0">
                <a:ln>
                  <a:noFill/>
                </a:ln>
                <a:solidFill>
                  <a:srgbClr val="000000"/>
                </a:solidFill>
                <a:effectLst/>
                <a:latin typeface="Monserat"/>
              </a:rPr>
              <a:t> sequentially query using it's "look up field". Suppose now we want to find </a:t>
            </a:r>
            <a:r>
              <a:rPr kumimoji="0" lang="en-US" altLang="en-US" b="0" i="1" u="none" strike="noStrike" cap="none" normalizeH="0" baseline="0" dirty="0">
                <a:ln>
                  <a:noFill/>
                </a:ln>
                <a:solidFill>
                  <a:srgbClr val="000000"/>
                </a:solidFill>
                <a:effectLst/>
                <a:latin typeface="Monserat"/>
              </a:rPr>
              <a:t>all friends of friends</a:t>
            </a:r>
            <a:r>
              <a:rPr kumimoji="0" lang="en-US" altLang="en-US" b="0" i="0" u="none" strike="noStrike" cap="none" normalizeH="0" baseline="0" dirty="0">
                <a:ln>
                  <a:noFill/>
                </a:ln>
                <a:solidFill>
                  <a:srgbClr val="000000"/>
                </a:solidFill>
                <a:effectLst/>
                <a:latin typeface="Monsera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id -&gt; </a:t>
            </a:r>
            <a:r>
              <a:rPr kumimoji="0" lang="en-US" altLang="en-US" b="0" i="0" u="none" strike="noStrike" cap="none" normalizeH="0" baseline="0" dirty="0" err="1">
                <a:ln>
                  <a:noFill/>
                </a:ln>
                <a:solidFill>
                  <a:srgbClr val="000000"/>
                </a:solidFill>
                <a:effectLst/>
                <a:latin typeface="Monserat"/>
              </a:rPr>
              <a:t>friend_id</a:t>
            </a:r>
            <a:r>
              <a:rPr kumimoji="0" lang="en-US" altLang="en-US" b="0" i="0" u="none" strike="noStrike" cap="none" normalizeH="0" baseline="0" dirty="0">
                <a:ln>
                  <a:noFill/>
                </a:ln>
                <a:solidFill>
                  <a:srgbClr val="000000"/>
                </a:solidFill>
                <a:effectLst/>
                <a:latin typeface="Monserat"/>
              </a:rPr>
              <a:t> -&gt; </a:t>
            </a:r>
            <a:r>
              <a:rPr kumimoji="0" lang="en-US" altLang="en-US" b="0" i="0" u="none" strike="noStrike" cap="none" normalizeH="0" baseline="0" dirty="0" err="1">
                <a:ln>
                  <a:noFill/>
                </a:ln>
                <a:solidFill>
                  <a:srgbClr val="000000"/>
                </a:solidFill>
                <a:effectLst/>
                <a:latin typeface="Monserat"/>
              </a:rPr>
              <a:t>friend_id</a:t>
            </a:r>
            <a:r>
              <a:rPr kumimoji="0" lang="en-US" altLang="en-US" b="0" i="0" u="none" strike="noStrike" cap="none" normalizeH="0" baseline="0" dirty="0">
                <a:ln>
                  <a:noFill/>
                </a:ln>
                <a:solidFill>
                  <a:srgbClr val="000000"/>
                </a:solidFill>
                <a:effectLst/>
                <a:latin typeface="Monserat"/>
              </a:rPr>
              <a:t> -&gt; </a:t>
            </a:r>
            <a:r>
              <a:rPr kumimoji="0" lang="en-US" altLang="en-US" b="0" i="0" u="none" strike="noStrike" cap="none" normalizeH="0" baseline="0" dirty="0" err="1">
                <a:ln>
                  <a:noFill/>
                </a:ln>
                <a:solidFill>
                  <a:srgbClr val="000000"/>
                </a:solidFill>
                <a:effectLst/>
                <a:latin typeface="Monserat"/>
              </a:rPr>
              <a:t>friend_id</a:t>
            </a:r>
            <a:r>
              <a:rPr kumimoji="0" lang="en-US" altLang="en-US" b="0" i="0" u="none" strike="noStrike" cap="none" normalizeH="0" baseline="0" dirty="0">
                <a:ln>
                  <a:noFill/>
                </a:ln>
                <a:solidFill>
                  <a:srgbClr val="000000"/>
                </a:solidFill>
                <a:effectLst/>
                <a:latin typeface="Monserat"/>
              </a:rPr>
              <a:t> ... # ... STOP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It is possible, but very difficult, to work with SQL to do this (CTE, or recursive select query)...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rPr>
              <a:t>SELECT age, </a:t>
            </a:r>
            <a:r>
              <a:rPr kumimoji="0" lang="en-US" altLang="en-US" b="0" i="0" u="none" strike="noStrike" cap="none" normalizeH="0" baseline="0" dirty="0" err="1">
                <a:ln>
                  <a:noFill/>
                </a:ln>
                <a:solidFill>
                  <a:srgbClr val="000000"/>
                </a:solidFill>
                <a:effectLst/>
                <a:latin typeface="Monserat"/>
              </a:rPr>
              <a:t>friend_id</a:t>
            </a:r>
            <a:r>
              <a:rPr kumimoji="0" lang="en-US" altLang="en-US" b="0" i="0" u="none" strike="noStrike" cap="none" normalizeH="0" baseline="0" dirty="0">
                <a:ln>
                  <a:noFill/>
                </a:ln>
                <a:solidFill>
                  <a:srgbClr val="000000"/>
                </a:solidFill>
                <a:effectLst/>
                <a:latin typeface="Monserat"/>
              </a:rPr>
              <a:t> FROM people AS me WHERE name = "Michael" UNION SELECT age, </a:t>
            </a:r>
            <a:r>
              <a:rPr kumimoji="0" lang="en-US" altLang="en-US" b="0" i="0" u="none" strike="noStrike" cap="none" normalizeH="0" baseline="0" dirty="0" err="1">
                <a:ln>
                  <a:noFill/>
                </a:ln>
                <a:solidFill>
                  <a:srgbClr val="000000"/>
                </a:solidFill>
                <a:effectLst/>
                <a:latin typeface="Monserat"/>
              </a:rPr>
              <a:t>friend_id</a:t>
            </a:r>
            <a:r>
              <a:rPr kumimoji="0" lang="en-US" altLang="en-US" b="0" i="0" u="none" strike="noStrike" cap="none" normalizeH="0" baseline="0" dirty="0">
                <a:ln>
                  <a:noFill/>
                </a:ln>
                <a:solidFill>
                  <a:srgbClr val="000000"/>
                </a:solidFill>
                <a:effectLst/>
                <a:latin typeface="Monserat"/>
              </a:rPr>
              <a:t> FROM people AS friend WHERE id = </a:t>
            </a:r>
            <a:r>
              <a:rPr kumimoji="0" lang="en-US" altLang="en-US" b="0" i="0" u="none" strike="noStrike" cap="none" normalizeH="0" baseline="0" dirty="0" err="1">
                <a:ln>
                  <a:noFill/>
                </a:ln>
                <a:solidFill>
                  <a:srgbClr val="000000"/>
                </a:solidFill>
                <a:effectLst/>
                <a:latin typeface="Monserat"/>
              </a:rPr>
              <a:t>friend_id</a:t>
            </a:r>
            <a:endParaRPr kumimoji="0" lang="en-US" altLang="en-US" b="0"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Monserat"/>
              </a:rPr>
              <a:t>GraphDBs</a:t>
            </a:r>
            <a:r>
              <a:rPr kumimoji="0" lang="en-US" altLang="en-US" b="0" i="0" u="none" strike="noStrike" cap="none" normalizeH="0" baseline="0" dirty="0">
                <a:ln>
                  <a:noFill/>
                </a:ln>
                <a:solidFill>
                  <a:srgbClr val="000000"/>
                </a:solidFill>
                <a:effectLst/>
                <a:latin typeface="Monserat"/>
              </a:rPr>
              <a:t> will store data </a:t>
            </a:r>
            <a:r>
              <a:rPr kumimoji="0" lang="en-US" altLang="en-US" b="0" i="1" u="none" strike="noStrike" cap="none" normalizeH="0" baseline="0" dirty="0">
                <a:ln>
                  <a:noFill/>
                </a:ln>
                <a:solidFill>
                  <a:srgbClr val="000000"/>
                </a:solidFill>
                <a:effectLst/>
                <a:latin typeface="Monserat"/>
              </a:rPr>
              <a:t>in the ordering</a:t>
            </a:r>
            <a:r>
              <a:rPr kumimoji="0" lang="en-US" altLang="en-US" b="0" i="0" u="none" strike="noStrike" cap="none" normalizeH="0" baseline="0" dirty="0">
                <a:ln>
                  <a:noFill/>
                </a:ln>
                <a:solidFill>
                  <a:srgbClr val="000000"/>
                </a:solidFill>
                <a:effectLst/>
                <a:latin typeface="Monserat"/>
              </a:rPr>
              <a:t> of how data is related. So asking for "related data" is </a:t>
            </a:r>
            <a:r>
              <a:rPr kumimoji="0" lang="en-US" altLang="en-US" b="0" i="1" u="none" strike="noStrike" cap="none" normalizeH="0" baseline="0" dirty="0">
                <a:ln>
                  <a:noFill/>
                </a:ln>
                <a:solidFill>
                  <a:srgbClr val="000000"/>
                </a:solidFill>
                <a:effectLst/>
                <a:latin typeface="Monserat"/>
              </a:rPr>
              <a:t>just one query</a:t>
            </a:r>
            <a:endParaRPr kumimoji="0" lang="en-US" altLang="en-US" b="0" i="0" u="none" strike="noStrike" cap="none" normalizeH="0" baseline="0" dirty="0">
              <a:ln>
                <a:noFill/>
              </a:ln>
              <a:solidFill>
                <a:schemeClr val="tx1"/>
              </a:solidFill>
              <a:effectLst/>
              <a:latin typeface="Monserat"/>
            </a:endParaRPr>
          </a:p>
        </p:txBody>
      </p:sp>
    </p:spTree>
    <p:extLst>
      <p:ext uri="{BB962C8B-B14F-4D97-AF65-F5344CB8AC3E}">
        <p14:creationId xmlns:p14="http://schemas.microsoft.com/office/powerpoint/2010/main" val="11971011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F4605B-4506-4B2D-8126-D61036266EA8}"/>
              </a:ext>
            </a:extLst>
          </p:cNvPr>
          <p:cNvSpPr>
            <a:spLocks noGrp="1"/>
          </p:cNvSpPr>
          <p:nvPr>
            <p:ph type="body" sz="quarter" idx="10"/>
          </p:nvPr>
        </p:nvSpPr>
        <p:spPr/>
        <p:txBody>
          <a:bodyPr/>
          <a:lstStyle/>
          <a:p>
            <a:r>
              <a:rPr lang="en-GB" dirty="0"/>
              <a:t>How to choose?</a:t>
            </a:r>
          </a:p>
        </p:txBody>
      </p:sp>
      <p:sp>
        <p:nvSpPr>
          <p:cNvPr id="3" name="Text Placeholder 2">
            <a:extLst>
              <a:ext uri="{FF2B5EF4-FFF2-40B4-BE49-F238E27FC236}">
                <a16:creationId xmlns:a16="http://schemas.microsoft.com/office/drawing/2014/main" id="{971B3824-6AE2-46BA-880F-15DFA2B5FA04}"/>
              </a:ext>
            </a:extLst>
          </p:cNvPr>
          <p:cNvSpPr>
            <a:spLocks noGrp="1"/>
          </p:cNvSpPr>
          <p:nvPr>
            <p:ph type="body" sz="quarter" idx="15"/>
          </p:nvPr>
        </p:nvSpPr>
        <p:spPr/>
        <p:txBody>
          <a:bodyPr/>
          <a:lstStyle/>
          <a:p>
            <a:r>
              <a:rPr lang="en-GB" dirty="0"/>
              <a:t>One method:</a:t>
            </a:r>
          </a:p>
          <a:p>
            <a:endParaRPr lang="en-GB" dirty="0"/>
          </a:p>
          <a:p>
            <a:r>
              <a:rPr lang="en-GB" dirty="0"/>
              <a:t>CAP Theorem:</a:t>
            </a:r>
          </a:p>
          <a:p>
            <a:pPr marL="285750" indent="-285750">
              <a:buFontTx/>
              <a:buChar char="-"/>
            </a:pPr>
            <a:r>
              <a:rPr lang="en-GB" dirty="0"/>
              <a:t>Consistency</a:t>
            </a:r>
          </a:p>
          <a:p>
            <a:pPr marL="285750" indent="-285750">
              <a:buFontTx/>
              <a:buChar char="-"/>
            </a:pPr>
            <a:r>
              <a:rPr lang="en-GB" dirty="0"/>
              <a:t>Availability</a:t>
            </a:r>
          </a:p>
          <a:p>
            <a:pPr marL="285750" indent="-285750">
              <a:buFontTx/>
              <a:buChar char="-"/>
            </a:pPr>
            <a:r>
              <a:rPr lang="en-GB" dirty="0"/>
              <a:t>Partition</a:t>
            </a:r>
          </a:p>
          <a:p>
            <a:pPr marL="285750" indent="-285750">
              <a:buFontTx/>
              <a:buChar char="-"/>
            </a:pPr>
            <a:r>
              <a:rPr lang="en-GB" dirty="0"/>
              <a:t>Tolerance</a:t>
            </a:r>
          </a:p>
          <a:p>
            <a:pPr marL="285750" indent="-285750">
              <a:buFontTx/>
              <a:buChar char="-"/>
            </a:pPr>
            <a:endParaRPr lang="en-GB" dirty="0"/>
          </a:p>
          <a:p>
            <a:r>
              <a:rPr lang="en-GB" dirty="0"/>
              <a:t>How consistent is the data when read?</a:t>
            </a:r>
          </a:p>
          <a:p>
            <a:r>
              <a:rPr lang="en-GB" dirty="0"/>
              <a:t>How does the system make itself available?</a:t>
            </a:r>
          </a:p>
          <a:p>
            <a:r>
              <a:rPr lang="en-GB" dirty="0"/>
              <a:t>How resilient is it to failure?</a:t>
            </a:r>
          </a:p>
        </p:txBody>
      </p:sp>
    </p:spTree>
    <p:extLst>
      <p:ext uri="{BB962C8B-B14F-4D97-AF65-F5344CB8AC3E}">
        <p14:creationId xmlns:p14="http://schemas.microsoft.com/office/powerpoint/2010/main" val="5471971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2F1199-8297-4681-8F8B-D415B61F16D5}"/>
              </a:ext>
            </a:extLst>
          </p:cNvPr>
          <p:cNvSpPr>
            <a:spLocks noGrp="1"/>
          </p:cNvSpPr>
          <p:nvPr>
            <p:ph type="body" sz="quarter" idx="10"/>
          </p:nvPr>
        </p:nvSpPr>
        <p:spPr/>
        <p:txBody>
          <a:bodyPr/>
          <a:lstStyle/>
          <a:p>
            <a:r>
              <a:rPr lang="en-GB" dirty="0"/>
              <a:t>Critical factors</a:t>
            </a:r>
          </a:p>
        </p:txBody>
      </p:sp>
      <p:sp>
        <p:nvSpPr>
          <p:cNvPr id="3" name="Text Placeholder 2">
            <a:extLst>
              <a:ext uri="{FF2B5EF4-FFF2-40B4-BE49-F238E27FC236}">
                <a16:creationId xmlns:a16="http://schemas.microsoft.com/office/drawing/2014/main" id="{286D95E6-5CC2-4D13-807F-628149FBA309}"/>
              </a:ext>
            </a:extLst>
          </p:cNvPr>
          <p:cNvSpPr>
            <a:spLocks noGrp="1"/>
          </p:cNvSpPr>
          <p:nvPr>
            <p:ph type="body" sz="quarter" idx="15"/>
          </p:nvPr>
        </p:nvSpPr>
        <p:spPr/>
        <p:txBody>
          <a:bodyPr/>
          <a:lstStyle/>
          <a:p>
            <a:r>
              <a:rPr lang="en-GB" dirty="0"/>
              <a:t>How do I manage data velocity? </a:t>
            </a:r>
          </a:p>
          <a:p>
            <a:pPr marL="285750" indent="-285750">
              <a:buFontTx/>
              <a:buChar char="-"/>
            </a:pPr>
            <a:r>
              <a:rPr lang="en-GB" b="0" i="0" dirty="0">
                <a:solidFill>
                  <a:srgbClr val="000000"/>
                </a:solidFill>
                <a:effectLst/>
                <a:latin typeface="Helvetica Neue"/>
              </a:rPr>
              <a:t>Event systems &amp; streaming.</a:t>
            </a:r>
          </a:p>
          <a:p>
            <a:endParaRPr lang="en-GB" dirty="0"/>
          </a:p>
          <a:p>
            <a:r>
              <a:rPr lang="en-GB" dirty="0"/>
              <a:t>How do I design applications?</a:t>
            </a:r>
          </a:p>
          <a:p>
            <a:pPr algn="l"/>
            <a:r>
              <a:rPr lang="en-GB" b="0" i="0" dirty="0">
                <a:solidFill>
                  <a:srgbClr val="000000"/>
                </a:solidFill>
                <a:effectLst/>
                <a:latin typeface="Helvetica Neue"/>
              </a:rPr>
              <a:t>There is a view which says start your design </a:t>
            </a:r>
            <a:r>
              <a:rPr lang="en-GB" b="0" i="1" dirty="0">
                <a:solidFill>
                  <a:srgbClr val="000000"/>
                </a:solidFill>
                <a:effectLst/>
                <a:latin typeface="Helvetica Neue"/>
              </a:rPr>
              <a:t>tabular</a:t>
            </a:r>
            <a:r>
              <a:rPr lang="en-GB" b="0" i="0" dirty="0">
                <a:solidFill>
                  <a:srgbClr val="000000"/>
                </a:solidFill>
                <a:effectLst/>
                <a:latin typeface="Helvetica Neue"/>
              </a:rPr>
              <a:t>, regardless of how it will end up.</a:t>
            </a:r>
          </a:p>
          <a:p>
            <a:pPr algn="l"/>
            <a:r>
              <a:rPr lang="en-GB" b="0" i="0" dirty="0">
                <a:solidFill>
                  <a:srgbClr val="000000"/>
                </a:solidFill>
                <a:effectLst/>
                <a:latin typeface="Helvetica Neue"/>
              </a:rPr>
              <a:t>Even with graphs, a table could be (node, node, relationship).</a:t>
            </a:r>
          </a:p>
          <a:p>
            <a:pPr algn="l"/>
            <a:r>
              <a:rPr lang="en-GB" b="0" i="0" dirty="0">
                <a:solidFill>
                  <a:srgbClr val="000000"/>
                </a:solidFill>
                <a:effectLst/>
                <a:latin typeface="Helvetica Neue"/>
              </a:rPr>
              <a:t>Tables are excellent design tools, and really clarify data structure &amp; </a:t>
            </a:r>
            <a:r>
              <a:rPr lang="en-GB" b="0" i="0" dirty="0" err="1">
                <a:solidFill>
                  <a:srgbClr val="000000"/>
                </a:solidFill>
                <a:effectLst/>
                <a:latin typeface="Helvetica Neue"/>
              </a:rPr>
              <a:t>requirments</a:t>
            </a:r>
            <a:r>
              <a:rPr lang="en-GB" b="0" i="0" dirty="0">
                <a:solidFill>
                  <a:srgbClr val="000000"/>
                </a:solidFill>
                <a:effectLst/>
                <a:latin typeface="Helvetica Neue"/>
              </a:rPr>
              <a:t>.</a:t>
            </a:r>
          </a:p>
          <a:p>
            <a:pPr algn="l"/>
            <a:r>
              <a:rPr lang="en-GB" b="0" i="0" dirty="0">
                <a:solidFill>
                  <a:srgbClr val="000000"/>
                </a:solidFill>
                <a:effectLst/>
                <a:latin typeface="Helvetica Neue"/>
              </a:rPr>
              <a:t>Once this specification is established, consider the </a:t>
            </a:r>
            <a:r>
              <a:rPr lang="en-GB" b="0" i="0" dirty="0" err="1">
                <a:solidFill>
                  <a:srgbClr val="000000"/>
                </a:solidFill>
                <a:effectLst/>
                <a:latin typeface="Helvetica Neue"/>
              </a:rPr>
              <a:t>queires</a:t>
            </a:r>
            <a:r>
              <a:rPr lang="en-GB" b="0" i="0" dirty="0">
                <a:solidFill>
                  <a:srgbClr val="000000"/>
                </a:solidFill>
                <a:effectLst/>
                <a:latin typeface="Helvetica Neue"/>
              </a:rPr>
              <a:t>, and then how non-relational </a:t>
            </a:r>
            <a:r>
              <a:rPr lang="en-GB" b="0" i="0" dirty="0" err="1">
                <a:solidFill>
                  <a:srgbClr val="000000"/>
                </a:solidFill>
                <a:effectLst/>
                <a:latin typeface="Helvetica Neue"/>
              </a:rPr>
              <a:t>dbs</a:t>
            </a:r>
            <a:r>
              <a:rPr lang="en-GB" b="0" i="0" dirty="0">
                <a:solidFill>
                  <a:srgbClr val="000000"/>
                </a:solidFill>
                <a:effectLst/>
                <a:latin typeface="Helvetica Neue"/>
              </a:rPr>
              <a:t> will help.</a:t>
            </a:r>
          </a:p>
          <a:p>
            <a:endParaRPr lang="en-GB" dirty="0"/>
          </a:p>
        </p:txBody>
      </p:sp>
    </p:spTree>
    <p:extLst>
      <p:ext uri="{BB962C8B-B14F-4D97-AF65-F5344CB8AC3E}">
        <p14:creationId xmlns:p14="http://schemas.microsoft.com/office/powerpoint/2010/main" val="2560858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7A96BA-C844-48B5-8B85-B0502AAE152D}"/>
              </a:ext>
            </a:extLst>
          </p:cNvPr>
          <p:cNvSpPr>
            <a:spLocks noGrp="1"/>
          </p:cNvSpPr>
          <p:nvPr>
            <p:ph type="body" sz="quarter" idx="10"/>
          </p:nvPr>
        </p:nvSpPr>
        <p:spPr/>
        <p:txBody>
          <a:bodyPr/>
          <a:lstStyle/>
          <a:p>
            <a:r>
              <a:rPr lang="en-GB" dirty="0"/>
              <a:t>Critical factors (cont.)</a:t>
            </a:r>
          </a:p>
        </p:txBody>
      </p:sp>
      <p:sp>
        <p:nvSpPr>
          <p:cNvPr id="3" name="Text Placeholder 2">
            <a:extLst>
              <a:ext uri="{FF2B5EF4-FFF2-40B4-BE49-F238E27FC236}">
                <a16:creationId xmlns:a16="http://schemas.microsoft.com/office/drawing/2014/main" id="{EC9C1F0F-CED8-420E-B4BA-1329035CD393}"/>
              </a:ext>
            </a:extLst>
          </p:cNvPr>
          <p:cNvSpPr>
            <a:spLocks noGrp="1"/>
          </p:cNvSpPr>
          <p:nvPr>
            <p:ph type="body" sz="quarter" idx="15"/>
          </p:nvPr>
        </p:nvSpPr>
        <p:spPr/>
        <p:txBody>
          <a:bodyPr/>
          <a:lstStyle/>
          <a:p>
            <a:r>
              <a:rPr lang="en-GB" dirty="0"/>
              <a:t>How do I make a choice for a data solution?</a:t>
            </a:r>
          </a:p>
          <a:p>
            <a:endParaRPr lang="en-GB" dirty="0"/>
          </a:p>
          <a:p>
            <a:pPr algn="l"/>
            <a:r>
              <a:rPr lang="en-GB" b="0" i="0" dirty="0">
                <a:solidFill>
                  <a:srgbClr val="000000"/>
                </a:solidFill>
                <a:effectLst/>
                <a:latin typeface="Helvetica Neue"/>
              </a:rPr>
              <a:t>No clear principles.</a:t>
            </a:r>
          </a:p>
          <a:p>
            <a:pPr algn="l"/>
            <a:r>
              <a:rPr lang="en-GB" b="0" i="0" dirty="0">
                <a:solidFill>
                  <a:srgbClr val="000000"/>
                </a:solidFill>
                <a:effectLst/>
                <a:latin typeface="Helvetica Neue"/>
              </a:rPr>
              <a:t>CAP theorem provides some </a:t>
            </a:r>
            <a:r>
              <a:rPr lang="en-GB" b="0" i="1" dirty="0">
                <a:solidFill>
                  <a:srgbClr val="000000"/>
                </a:solidFill>
                <a:effectLst/>
                <a:latin typeface="Helvetica Neue"/>
              </a:rPr>
              <a:t>concerns</a:t>
            </a:r>
            <a:r>
              <a:rPr lang="en-GB" b="0" i="0" dirty="0">
                <a:solidFill>
                  <a:srgbClr val="000000"/>
                </a:solidFill>
                <a:effectLst/>
                <a:latin typeface="Helvetica Neue"/>
              </a:rPr>
              <a:t>.</a:t>
            </a:r>
          </a:p>
          <a:p>
            <a:pPr algn="l"/>
            <a:r>
              <a:rPr lang="en-GB" b="0" i="0" dirty="0">
                <a:solidFill>
                  <a:srgbClr val="000000"/>
                </a:solidFill>
                <a:effectLst/>
                <a:latin typeface="Helvetica Neue"/>
              </a:rPr>
              <a:t>Data model provide </a:t>
            </a:r>
            <a:r>
              <a:rPr lang="en-GB" b="0" i="1" dirty="0">
                <a:solidFill>
                  <a:srgbClr val="000000"/>
                </a:solidFill>
                <a:effectLst/>
                <a:latin typeface="Helvetica Neue"/>
              </a:rPr>
              <a:t>query</a:t>
            </a:r>
            <a:r>
              <a:rPr lang="en-GB" b="0" i="0" dirty="0">
                <a:solidFill>
                  <a:srgbClr val="000000"/>
                </a:solidFill>
                <a:effectLst/>
                <a:latin typeface="Helvetica Neue"/>
              </a:rPr>
              <a:t> &amp; </a:t>
            </a:r>
            <a:r>
              <a:rPr lang="en-GB" b="0" i="1" dirty="0">
                <a:solidFill>
                  <a:srgbClr val="000000"/>
                </a:solidFill>
                <a:effectLst/>
                <a:latin typeface="Helvetica Neue"/>
              </a:rPr>
              <a:t>structure</a:t>
            </a:r>
            <a:r>
              <a:rPr lang="en-GB" b="0" i="0" dirty="0">
                <a:solidFill>
                  <a:srgbClr val="000000"/>
                </a:solidFill>
                <a:effectLst/>
                <a:latin typeface="Helvetica Neue"/>
              </a:rPr>
              <a:t> concerns.</a:t>
            </a:r>
          </a:p>
          <a:p>
            <a:pPr algn="l"/>
            <a:r>
              <a:rPr lang="en-GB" b="0" i="0" dirty="0">
                <a:solidFill>
                  <a:srgbClr val="000000"/>
                </a:solidFill>
                <a:effectLst/>
                <a:latin typeface="Helvetica Neue"/>
              </a:rPr>
              <a:t>Maybe, fortunately, the analyst says "must store images", etc., and then choice is -- roughly -- made.</a:t>
            </a:r>
          </a:p>
          <a:p>
            <a:pPr algn="l"/>
            <a:r>
              <a:rPr lang="en-GB" b="0" i="0" dirty="0">
                <a:solidFill>
                  <a:srgbClr val="000000"/>
                </a:solidFill>
                <a:effectLst/>
                <a:latin typeface="Helvetica Neue"/>
              </a:rPr>
              <a:t>This is usually rare. Most big data solutions are responses to engineering problems.</a:t>
            </a:r>
          </a:p>
          <a:p>
            <a:pPr algn="l"/>
            <a:r>
              <a:rPr lang="en-GB" b="0" i="0" dirty="0">
                <a:solidFill>
                  <a:srgbClr val="000000"/>
                </a:solidFill>
                <a:effectLst/>
                <a:latin typeface="Helvetica Neue"/>
              </a:rPr>
              <a:t>Do you have </a:t>
            </a:r>
            <a:r>
              <a:rPr lang="en-GB" b="0" i="0" dirty="0" err="1">
                <a:solidFill>
                  <a:srgbClr val="000000"/>
                </a:solidFill>
                <a:effectLst/>
                <a:latin typeface="Helvetica Neue"/>
              </a:rPr>
              <a:t>realtime</a:t>
            </a:r>
            <a:r>
              <a:rPr lang="en-GB" b="0" i="0" dirty="0">
                <a:solidFill>
                  <a:srgbClr val="000000"/>
                </a:solidFill>
                <a:effectLst/>
                <a:latin typeface="Helvetica Neue"/>
              </a:rPr>
              <a:t>/streaming needs?</a:t>
            </a:r>
          </a:p>
          <a:p>
            <a:pPr algn="l"/>
            <a:r>
              <a:rPr lang="en-GB" b="0" i="0" dirty="0">
                <a:solidFill>
                  <a:srgbClr val="000000"/>
                </a:solidFill>
                <a:effectLst/>
                <a:latin typeface="Helvetica Neue"/>
              </a:rPr>
              <a:t>Can you batch process data?</a:t>
            </a:r>
          </a:p>
          <a:p>
            <a:endParaRPr lang="en-GB" dirty="0"/>
          </a:p>
        </p:txBody>
      </p:sp>
    </p:spTree>
    <p:extLst>
      <p:ext uri="{BB962C8B-B14F-4D97-AF65-F5344CB8AC3E}">
        <p14:creationId xmlns:p14="http://schemas.microsoft.com/office/powerpoint/2010/main" val="23600373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894A6D-35D8-4BE1-973F-FA596800267F}"/>
              </a:ext>
            </a:extLst>
          </p:cNvPr>
          <p:cNvSpPr>
            <a:spLocks noGrp="1"/>
          </p:cNvSpPr>
          <p:nvPr>
            <p:ph type="body" sz="quarter" idx="10"/>
          </p:nvPr>
        </p:nvSpPr>
        <p:spPr/>
        <p:txBody>
          <a:bodyPr/>
          <a:lstStyle/>
          <a:p>
            <a:r>
              <a:rPr lang="en-GB" dirty="0"/>
              <a:t>The process of choosing</a:t>
            </a:r>
          </a:p>
        </p:txBody>
      </p:sp>
      <p:sp>
        <p:nvSpPr>
          <p:cNvPr id="3" name="Text Placeholder 2">
            <a:extLst>
              <a:ext uri="{FF2B5EF4-FFF2-40B4-BE49-F238E27FC236}">
                <a16:creationId xmlns:a16="http://schemas.microsoft.com/office/drawing/2014/main" id="{496BF440-5CEA-4DC0-B872-1BB31D1E550E}"/>
              </a:ext>
            </a:extLst>
          </p:cNvPr>
          <p:cNvSpPr>
            <a:spLocks noGrp="1"/>
          </p:cNvSpPr>
          <p:nvPr>
            <p:ph type="body" sz="quarter" idx="15"/>
          </p:nvPr>
        </p:nvSpPr>
        <p:spPr/>
        <p:txBody>
          <a:bodyPr/>
          <a:lstStyle/>
          <a:p>
            <a:r>
              <a:rPr lang="en-GB" dirty="0"/>
              <a:t>How do you manage this process of choosing?</a:t>
            </a:r>
          </a:p>
          <a:p>
            <a:endParaRPr lang="en-GB" dirty="0"/>
          </a:p>
          <a:p>
            <a:pPr algn="l">
              <a:buFont typeface="Arial" panose="020B0604020202020204" pitchFamily="34" charset="0"/>
              <a:buChar char="•"/>
            </a:pPr>
            <a:r>
              <a:rPr lang="en-GB" b="0" i="0" dirty="0">
                <a:solidFill>
                  <a:srgbClr val="000000"/>
                </a:solidFill>
                <a:effectLst/>
                <a:latin typeface="Helvetica Neue"/>
              </a:rPr>
              <a:t>prototyping, iterative(, agile), sceptical, polyglot, replication</a:t>
            </a:r>
          </a:p>
          <a:p>
            <a:pPr algn="l">
              <a:buFont typeface="Arial" panose="020B0604020202020204" pitchFamily="34" charset="0"/>
              <a:buChar char="•"/>
            </a:pPr>
            <a:r>
              <a:rPr lang="en-GB" b="0" i="0" dirty="0">
                <a:solidFill>
                  <a:srgbClr val="000000"/>
                </a:solidFill>
                <a:effectLst/>
                <a:latin typeface="Helvetica Neue"/>
              </a:rPr>
              <a:t>polyglot </a:t>
            </a:r>
            <a:r>
              <a:rPr lang="en-GB" b="0" i="0" dirty="0" err="1">
                <a:solidFill>
                  <a:srgbClr val="000000"/>
                </a:solidFill>
                <a:effectLst/>
                <a:latin typeface="Helvetica Neue"/>
              </a:rPr>
              <a:t>persistance</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using multiple database </a:t>
            </a:r>
            <a:r>
              <a:rPr lang="en-GB" b="0" i="1" dirty="0">
                <a:solidFill>
                  <a:srgbClr val="000000"/>
                </a:solidFill>
                <a:effectLst/>
                <a:latin typeface="Helvetica Neue"/>
              </a:rPr>
              <a:t>to store the same data</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replication / consistency</a:t>
            </a:r>
          </a:p>
          <a:p>
            <a:pPr marL="742950" lvl="1" indent="-285750" algn="l">
              <a:buFont typeface="Arial" panose="020B0604020202020204" pitchFamily="34" charset="0"/>
              <a:buChar char="•"/>
            </a:pPr>
            <a:r>
              <a:rPr lang="en-GB" b="0" i="0" dirty="0">
                <a:solidFill>
                  <a:srgbClr val="000000"/>
                </a:solidFill>
                <a:effectLst/>
                <a:latin typeface="Helvetica Neue"/>
              </a:rPr>
              <a:t>process for ensuring multiple </a:t>
            </a:r>
            <a:r>
              <a:rPr lang="en-GB" b="0" i="0" dirty="0" err="1">
                <a:solidFill>
                  <a:srgbClr val="000000"/>
                </a:solidFill>
                <a:effectLst/>
                <a:latin typeface="Helvetica Neue"/>
              </a:rPr>
              <a:t>dbs</a:t>
            </a:r>
            <a:r>
              <a:rPr lang="en-GB" b="0" i="0" dirty="0">
                <a:solidFill>
                  <a:srgbClr val="000000"/>
                </a:solidFill>
                <a:effectLst/>
                <a:latin typeface="Helvetica Neue"/>
              </a:rPr>
              <a:t> are consistently changed</a:t>
            </a:r>
          </a:p>
          <a:p>
            <a:endParaRPr lang="en-GB" dirty="0"/>
          </a:p>
        </p:txBody>
      </p:sp>
    </p:spTree>
    <p:extLst>
      <p:ext uri="{BB962C8B-B14F-4D97-AF65-F5344CB8AC3E}">
        <p14:creationId xmlns:p14="http://schemas.microsoft.com/office/powerpoint/2010/main" val="3965090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458615-A2DF-4DBF-8C6E-3B3D0EBEA912}"/>
              </a:ext>
            </a:extLst>
          </p:cNvPr>
          <p:cNvSpPr>
            <a:spLocks noGrp="1"/>
          </p:cNvSpPr>
          <p:nvPr>
            <p:ph type="body" sz="quarter" idx="10"/>
          </p:nvPr>
        </p:nvSpPr>
        <p:spPr/>
        <p:txBody>
          <a:bodyPr/>
          <a:lstStyle/>
          <a:p>
            <a:r>
              <a:rPr lang="en-GB" dirty="0"/>
              <a:t>Case study</a:t>
            </a:r>
          </a:p>
        </p:txBody>
      </p:sp>
      <p:sp>
        <p:nvSpPr>
          <p:cNvPr id="3" name="Text Placeholder 2">
            <a:extLst>
              <a:ext uri="{FF2B5EF4-FFF2-40B4-BE49-F238E27FC236}">
                <a16:creationId xmlns:a16="http://schemas.microsoft.com/office/drawing/2014/main" id="{C23E82F3-60F2-4E8B-A45B-DD199F563AF0}"/>
              </a:ext>
            </a:extLst>
          </p:cNvPr>
          <p:cNvSpPr>
            <a:spLocks noGrp="1"/>
          </p:cNvSpPr>
          <p:nvPr>
            <p:ph type="body" sz="quarter" idx="15"/>
          </p:nvPr>
        </p:nvSpPr>
        <p:spPr/>
        <p:txBody>
          <a:bodyPr/>
          <a:lstStyle/>
          <a:p>
            <a:pPr algn="l"/>
            <a:r>
              <a:rPr lang="en-GB" b="1" i="0" dirty="0">
                <a:solidFill>
                  <a:srgbClr val="000000"/>
                </a:solidFill>
                <a:effectLst/>
                <a:latin typeface="Helvetica Neue"/>
              </a:rPr>
              <a:t>Case Study: Bank</a:t>
            </a:r>
          </a:p>
          <a:p>
            <a:pPr algn="l"/>
            <a:r>
              <a:rPr lang="en-GB" b="0" i="0" dirty="0">
                <a:solidFill>
                  <a:srgbClr val="000000"/>
                </a:solidFill>
                <a:effectLst/>
                <a:latin typeface="Helvetica Neue"/>
              </a:rPr>
              <a:t>Batch process which took 6hrs, over night, to complete. On a relational </a:t>
            </a:r>
            <a:r>
              <a:rPr lang="en-GB" b="0" i="0" dirty="0" err="1">
                <a:solidFill>
                  <a:srgbClr val="000000"/>
                </a:solidFill>
                <a:effectLst/>
                <a:latin typeface="Helvetica Neue"/>
              </a:rPr>
              <a:t>db</a:t>
            </a:r>
            <a:r>
              <a:rPr lang="en-GB" b="0" i="0" dirty="0">
                <a:solidFill>
                  <a:srgbClr val="000000"/>
                </a:solidFill>
                <a:effectLst/>
                <a:latin typeface="Helvetica Neue"/>
              </a:rPr>
              <a:t> system. Any new feature, query, etc., would take a small amount of time to development.</a:t>
            </a:r>
          </a:p>
          <a:p>
            <a:pPr algn="l"/>
            <a:r>
              <a:rPr lang="en-GB" b="0" i="0" dirty="0">
                <a:solidFill>
                  <a:srgbClr val="000000"/>
                </a:solidFill>
                <a:effectLst/>
                <a:latin typeface="Helvetica Neue"/>
              </a:rPr>
              <a:t>Requirement: under half a day to query. So it could be done AM, and reviewed PM.</a:t>
            </a:r>
          </a:p>
          <a:p>
            <a:pPr algn="l"/>
            <a:r>
              <a:rPr lang="en-GB" b="0" i="0" dirty="0">
                <a:solidFill>
                  <a:srgbClr val="000000"/>
                </a:solidFill>
                <a:effectLst/>
                <a:latin typeface="Helvetica Neue"/>
              </a:rPr>
              <a:t>They "Switched" to a distributed big-data solution (here: spark). This took 6months of development to return to zero-point, eventually, queries across this system were 4hr.</a:t>
            </a:r>
          </a:p>
          <a:p>
            <a:pPr algn="l"/>
            <a:r>
              <a:rPr lang="en-GB" b="0" i="0" dirty="0">
                <a:solidFill>
                  <a:srgbClr val="000000"/>
                </a:solidFill>
                <a:effectLst/>
                <a:latin typeface="Helvetica Neue"/>
              </a:rPr>
              <a:t>It took 6 months to reduce 6hrs to 4hr, and </a:t>
            </a:r>
            <a:r>
              <a:rPr lang="en-GB" b="0" i="0" dirty="0" err="1">
                <a:solidFill>
                  <a:srgbClr val="000000"/>
                </a:solidFill>
                <a:effectLst/>
                <a:latin typeface="Helvetica Neue"/>
              </a:rPr>
              <a:t>thef</a:t>
            </a:r>
            <a:r>
              <a:rPr lang="en-GB" b="0" i="0" dirty="0">
                <a:solidFill>
                  <a:srgbClr val="000000"/>
                </a:solidFill>
                <a:effectLst/>
                <a:latin typeface="Helvetica Neue"/>
              </a:rPr>
              <a:t>. enable same-day querying. No "magic" has taken place, this is still not fast querying.</a:t>
            </a:r>
          </a:p>
          <a:p>
            <a:pPr algn="l"/>
            <a:r>
              <a:rPr lang="en-GB" b="0" i="0" dirty="0">
                <a:solidFill>
                  <a:srgbClr val="000000"/>
                </a:solidFill>
                <a:effectLst/>
                <a:latin typeface="Helvetica Neue"/>
              </a:rPr>
              <a:t>New features, new queries, often take much longer to develop in this new system</a:t>
            </a:r>
          </a:p>
          <a:p>
            <a:endParaRPr lang="en-GB" dirty="0"/>
          </a:p>
        </p:txBody>
      </p:sp>
    </p:spTree>
    <p:extLst>
      <p:ext uri="{BB962C8B-B14F-4D97-AF65-F5344CB8AC3E}">
        <p14:creationId xmlns:p14="http://schemas.microsoft.com/office/powerpoint/2010/main" val="14544725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CC73CF-E5E4-4140-B4CB-445E4A63F6A5}"/>
              </a:ext>
            </a:extLst>
          </p:cNvPr>
          <p:cNvSpPr>
            <a:spLocks noGrp="1"/>
          </p:cNvSpPr>
          <p:nvPr>
            <p:ph type="body" sz="quarter" idx="10"/>
          </p:nvPr>
        </p:nvSpPr>
        <p:spPr/>
        <p:txBody>
          <a:bodyPr/>
          <a:lstStyle/>
          <a:p>
            <a:r>
              <a:rPr lang="en-GB" dirty="0"/>
              <a:t>Storing binary data</a:t>
            </a:r>
          </a:p>
        </p:txBody>
      </p:sp>
      <p:sp>
        <p:nvSpPr>
          <p:cNvPr id="3" name="Text Placeholder 2">
            <a:extLst>
              <a:ext uri="{FF2B5EF4-FFF2-40B4-BE49-F238E27FC236}">
                <a16:creationId xmlns:a16="http://schemas.microsoft.com/office/drawing/2014/main" id="{D1E1F824-4E88-4157-907E-0F28BD0DED90}"/>
              </a:ext>
            </a:extLst>
          </p:cNvPr>
          <p:cNvSpPr>
            <a:spLocks noGrp="1"/>
          </p:cNvSpPr>
          <p:nvPr>
            <p:ph type="body" sz="quarter" idx="15"/>
          </p:nvPr>
        </p:nvSpPr>
        <p:spPr/>
        <p:txBody>
          <a:bodyPr/>
          <a:lstStyle/>
          <a:p>
            <a:r>
              <a:rPr lang="en-GB" dirty="0"/>
              <a:t>Where would you store binary data (</a:t>
            </a:r>
            <a:r>
              <a:rPr lang="en-GB" dirty="0" err="1"/>
              <a:t>eg</a:t>
            </a:r>
            <a:r>
              <a:rPr lang="en-GB" dirty="0"/>
              <a:t> zip)?</a:t>
            </a:r>
          </a:p>
          <a:p>
            <a:endParaRPr lang="en-GB" dirty="0"/>
          </a:p>
          <a:p>
            <a:r>
              <a:rPr lang="en-GB" b="0" dirty="0"/>
              <a:t>A file system.</a:t>
            </a:r>
          </a:p>
          <a:p>
            <a:r>
              <a:rPr lang="en-GB" b="0" dirty="0" err="1"/>
              <a:t>Eg</a:t>
            </a:r>
            <a:r>
              <a:rPr lang="en-GB" b="0" dirty="0"/>
              <a:t> Hadoop</a:t>
            </a:r>
          </a:p>
          <a:p>
            <a:pPr marL="285750" indent="-285750">
              <a:buFontTx/>
              <a:buChar char="-"/>
            </a:pPr>
            <a:r>
              <a:rPr lang="en-GB" b="0" dirty="0" err="1"/>
              <a:t>hdfs</a:t>
            </a:r>
            <a:r>
              <a:rPr lang="en-GB" b="0" dirty="0"/>
              <a:t> –ls /path/to/my/files</a:t>
            </a:r>
          </a:p>
          <a:p>
            <a:pPr marL="285750" indent="-285750">
              <a:buFontTx/>
              <a:buChar char="-"/>
            </a:pPr>
            <a:r>
              <a:rPr lang="en-GB" b="0" dirty="0"/>
              <a:t>ls /path/to/my/files</a:t>
            </a:r>
          </a:p>
          <a:p>
            <a:pPr marL="285750" indent="-285750">
              <a:buFontTx/>
              <a:buChar char="-"/>
            </a:pPr>
            <a:r>
              <a:rPr lang="en-GB" b="0" dirty="0"/>
              <a:t>Implementing a Hadoop cluster is not straight forward and would require specialist training.</a:t>
            </a:r>
          </a:p>
          <a:p>
            <a:endParaRPr lang="en-GB" b="0" dirty="0"/>
          </a:p>
          <a:p>
            <a:r>
              <a:rPr lang="en-GB" b="0" dirty="0" err="1"/>
              <a:t>Eg</a:t>
            </a:r>
            <a:r>
              <a:rPr lang="en-GB" b="0" dirty="0"/>
              <a:t> S3 on Amazon</a:t>
            </a:r>
          </a:p>
          <a:p>
            <a:r>
              <a:rPr lang="en-GB" b="0" i="0" dirty="0">
                <a:solidFill>
                  <a:srgbClr val="000000"/>
                </a:solidFill>
                <a:effectLst/>
                <a:latin typeface="Helvetica Neue"/>
              </a:rPr>
              <a:t>UPLOAD </a:t>
            </a:r>
            <a:r>
              <a:rPr lang="en-GB" b="0" i="0" u="sng" dirty="0">
                <a:solidFill>
                  <a:srgbClr val="296EAA"/>
                </a:solidFill>
                <a:effectLst/>
                <a:latin typeface="Helvetica Neue"/>
                <a:hlinkClick r:id="rId2"/>
              </a:rPr>
              <a:t>http://myfilesystem.amazon.com/path/to/your/file/data.zip</a:t>
            </a:r>
            <a:r>
              <a:rPr lang="en-GB" b="0" i="0" dirty="0">
                <a:solidFill>
                  <a:srgbClr val="000000"/>
                </a:solidFill>
                <a:effectLst/>
                <a:latin typeface="Helvetica Neue"/>
              </a:rPr>
              <a:t> DOWNLOAD MOVE COPY RENAME VERSION</a:t>
            </a:r>
            <a:endParaRPr lang="en-GB" dirty="0"/>
          </a:p>
        </p:txBody>
      </p:sp>
    </p:spTree>
    <p:extLst>
      <p:ext uri="{BB962C8B-B14F-4D97-AF65-F5344CB8AC3E}">
        <p14:creationId xmlns:p14="http://schemas.microsoft.com/office/powerpoint/2010/main" val="1703013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D0EC1D-C96C-48CB-9BFF-0E6AF5451C59}"/>
              </a:ext>
            </a:extLst>
          </p:cNvPr>
          <p:cNvSpPr>
            <a:spLocks noGrp="1"/>
          </p:cNvSpPr>
          <p:nvPr>
            <p:ph type="body" sz="quarter" idx="10"/>
          </p:nvPr>
        </p:nvSpPr>
        <p:spPr/>
        <p:txBody>
          <a:bodyPr/>
          <a:lstStyle/>
          <a:p>
            <a:r>
              <a:rPr lang="en-GB" dirty="0"/>
              <a:t>Modern data </a:t>
            </a:r>
            <a:r>
              <a:rPr lang="en-GB" dirty="0" err="1"/>
              <a:t>injestion</a:t>
            </a:r>
            <a:r>
              <a:rPr lang="en-GB" dirty="0"/>
              <a:t> systems</a:t>
            </a:r>
          </a:p>
        </p:txBody>
      </p:sp>
      <p:sp>
        <p:nvSpPr>
          <p:cNvPr id="3" name="Text Placeholder 2">
            <a:extLst>
              <a:ext uri="{FF2B5EF4-FFF2-40B4-BE49-F238E27FC236}">
                <a16:creationId xmlns:a16="http://schemas.microsoft.com/office/drawing/2014/main" id="{C199DECC-693B-4CD6-8D2D-FD589CE2EADA}"/>
              </a:ext>
            </a:extLst>
          </p:cNvPr>
          <p:cNvSpPr>
            <a:spLocks noGrp="1"/>
          </p:cNvSpPr>
          <p:nvPr>
            <p:ph type="body" sz="quarter" idx="15"/>
          </p:nvPr>
        </p:nvSpPr>
        <p:spPr/>
        <p:txBody>
          <a:bodyPr>
            <a:normAutofit fontScale="70000" lnSpcReduction="20000"/>
          </a:bodyPr>
          <a:lstStyle/>
          <a:p>
            <a:pPr algn="l"/>
            <a:r>
              <a:rPr lang="en-GB" b="0" i="0" dirty="0">
                <a:solidFill>
                  <a:srgbClr val="000000"/>
                </a:solidFill>
                <a:effectLst/>
                <a:latin typeface="Helvetica Neue"/>
              </a:rPr>
              <a:t>Three phases</a:t>
            </a:r>
          </a:p>
          <a:p>
            <a:pPr algn="l">
              <a:buFont typeface="Arial" panose="020B0604020202020204" pitchFamily="34" charset="0"/>
              <a:buChar char="•"/>
            </a:pPr>
            <a:r>
              <a:rPr lang="en-GB" b="0" i="0" dirty="0" err="1">
                <a:solidFill>
                  <a:srgbClr val="000000"/>
                </a:solidFill>
                <a:effectLst/>
                <a:latin typeface="Helvetica Neue"/>
              </a:rPr>
              <a:t>hadoop</a:t>
            </a:r>
            <a:r>
              <a:rPr lang="en-GB" b="0" i="0" dirty="0">
                <a:solidFill>
                  <a:srgbClr val="000000"/>
                </a:solidFill>
                <a:effectLst/>
                <a:latin typeface="Helvetica Neue"/>
              </a:rPr>
              <a:t>, file system, querying, batch</a:t>
            </a:r>
          </a:p>
          <a:p>
            <a:pPr algn="l">
              <a:buFont typeface="Arial" panose="020B0604020202020204" pitchFamily="34" charset="0"/>
              <a:buChar char="•"/>
            </a:pPr>
            <a:r>
              <a:rPr lang="en-GB" b="0" i="0" dirty="0">
                <a:solidFill>
                  <a:srgbClr val="000000"/>
                </a:solidFill>
                <a:effectLst/>
                <a:latin typeface="Helvetica Neue"/>
              </a:rPr>
              <a:t>lambda architecture</a:t>
            </a:r>
          </a:p>
          <a:p>
            <a:pPr marL="742950" lvl="1" indent="-285750" algn="l">
              <a:buFont typeface="Arial" panose="020B0604020202020204" pitchFamily="34" charset="0"/>
              <a:buChar char="•"/>
            </a:pPr>
            <a:r>
              <a:rPr lang="en-GB" b="0" i="0" dirty="0" err="1">
                <a:solidFill>
                  <a:srgbClr val="000000"/>
                </a:solidFill>
                <a:effectLst/>
                <a:latin typeface="Helvetica Neue"/>
              </a:rPr>
              <a:t>hadoop</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streaming / </a:t>
            </a:r>
            <a:r>
              <a:rPr lang="en-GB" b="0" i="0" dirty="0" err="1">
                <a:solidFill>
                  <a:srgbClr val="000000"/>
                </a:solidFill>
                <a:effectLst/>
                <a:latin typeface="Helvetica Neue"/>
              </a:rPr>
              <a:t>realtime</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unified event log</a:t>
            </a:r>
          </a:p>
          <a:p>
            <a:pPr marL="742950" lvl="1" indent="-285750" algn="l">
              <a:buFont typeface="Arial" panose="020B0604020202020204" pitchFamily="34" charset="0"/>
              <a:buChar char="•"/>
            </a:pPr>
            <a:r>
              <a:rPr lang="en-GB" b="0" i="0" dirty="0" err="1">
                <a:solidFill>
                  <a:srgbClr val="000000"/>
                </a:solidFill>
                <a:effectLst/>
                <a:latin typeface="Helvetica Neue"/>
              </a:rPr>
              <a:t>kafka</a:t>
            </a:r>
            <a:endParaRPr lang="en-GB" b="0" i="0" dirty="0">
              <a:solidFill>
                <a:srgbClr val="000000"/>
              </a:solidFill>
              <a:effectLst/>
              <a:latin typeface="Helvetica Neue"/>
            </a:endParaRPr>
          </a:p>
          <a:p>
            <a:pPr marL="1143000" lvl="2" indent="-228600" algn="l">
              <a:buFont typeface="Arial" panose="020B0604020202020204" pitchFamily="34" charset="0"/>
              <a:buChar char="•"/>
            </a:pPr>
            <a:r>
              <a:rPr lang="en-GB" b="0" i="0" dirty="0">
                <a:solidFill>
                  <a:srgbClr val="000000"/>
                </a:solidFill>
                <a:effectLst/>
                <a:latin typeface="Helvetica Neue"/>
              </a:rPr>
              <a:t>log = dataset</a:t>
            </a:r>
          </a:p>
          <a:p>
            <a:pPr marL="742950" lvl="1" indent="-285750" algn="l">
              <a:buFont typeface="Arial" panose="020B0604020202020204" pitchFamily="34" charset="0"/>
              <a:buChar char="•"/>
            </a:pPr>
            <a:r>
              <a:rPr lang="en-GB" b="0" i="0" dirty="0">
                <a:solidFill>
                  <a:srgbClr val="000000"/>
                </a:solidFill>
                <a:effectLst/>
                <a:latin typeface="Helvetica Neue"/>
              </a:rPr>
              <a:t>replication</a:t>
            </a:r>
          </a:p>
          <a:p>
            <a:pPr marL="1143000" lvl="2" indent="-228600" algn="l">
              <a:buFont typeface="Arial" panose="020B0604020202020204" pitchFamily="34" charset="0"/>
              <a:buChar char="•"/>
            </a:pPr>
            <a:r>
              <a:rPr lang="en-GB" b="0" i="0" dirty="0">
                <a:solidFill>
                  <a:srgbClr val="000000"/>
                </a:solidFill>
                <a:effectLst/>
                <a:latin typeface="Helvetica Neue"/>
              </a:rPr>
              <a:t>neo4j</a:t>
            </a:r>
          </a:p>
          <a:p>
            <a:pPr marL="1143000" lvl="2" indent="-228600" algn="l">
              <a:buFont typeface="Arial" panose="020B0604020202020204" pitchFamily="34" charset="0"/>
              <a:buChar char="•"/>
            </a:pPr>
            <a:r>
              <a:rPr lang="en-GB" b="0" i="0" dirty="0" err="1">
                <a:solidFill>
                  <a:srgbClr val="000000"/>
                </a:solidFill>
                <a:effectLst/>
                <a:latin typeface="Helvetica Neue"/>
              </a:rPr>
              <a:t>hadoop</a:t>
            </a:r>
            <a:r>
              <a:rPr lang="en-GB" b="0" i="0" dirty="0">
                <a:solidFill>
                  <a:srgbClr val="000000"/>
                </a:solidFill>
                <a:effectLst/>
                <a:latin typeface="Helvetica Neue"/>
              </a:rPr>
              <a:t>, s3</a:t>
            </a:r>
          </a:p>
          <a:p>
            <a:pPr marL="1143000" lvl="2" indent="-228600" algn="l">
              <a:buFont typeface="Arial" panose="020B0604020202020204" pitchFamily="34" charset="0"/>
              <a:buChar char="•"/>
            </a:pPr>
            <a:r>
              <a:rPr lang="en-GB" b="0" i="0" dirty="0">
                <a:solidFill>
                  <a:srgbClr val="000000"/>
                </a:solidFill>
                <a:effectLst/>
                <a:latin typeface="Helvetica Neue"/>
              </a:rPr>
              <a:t>many relational </a:t>
            </a:r>
            <a:r>
              <a:rPr lang="en-GB" b="0" i="0" dirty="0" err="1">
                <a:solidFill>
                  <a:srgbClr val="000000"/>
                </a:solidFill>
                <a:effectLst/>
                <a:latin typeface="Helvetica Neue"/>
              </a:rPr>
              <a:t>dbs</a:t>
            </a:r>
            <a:r>
              <a:rPr lang="en-GB" b="0" i="0" dirty="0">
                <a:solidFill>
                  <a:srgbClr val="000000"/>
                </a:solidFill>
                <a:effectLst/>
                <a:latin typeface="Helvetica Neue"/>
              </a:rPr>
              <a:t>, with many copy</a:t>
            </a:r>
          </a:p>
          <a:p>
            <a:pPr marL="1600200" lvl="3" indent="-228600" algn="l">
              <a:buFont typeface="Arial" panose="020B0604020202020204" pitchFamily="34" charset="0"/>
              <a:buChar char="•"/>
            </a:pPr>
            <a:r>
              <a:rPr lang="en-GB" b="0" i="0" dirty="0">
                <a:solidFill>
                  <a:srgbClr val="000000"/>
                </a:solidFill>
                <a:effectLst/>
                <a:latin typeface="Helvetica Neue"/>
              </a:rPr>
              <a:t>almost one </a:t>
            </a:r>
            <a:r>
              <a:rPr lang="en-GB" b="0" i="0" dirty="0" err="1">
                <a:solidFill>
                  <a:srgbClr val="000000"/>
                </a:solidFill>
                <a:effectLst/>
                <a:latin typeface="Helvetica Neue"/>
              </a:rPr>
              <a:t>db</a:t>
            </a:r>
            <a:r>
              <a:rPr lang="en-GB" b="0" i="0" dirty="0">
                <a:solidFill>
                  <a:srgbClr val="000000"/>
                </a:solidFill>
                <a:effectLst/>
                <a:latin typeface="Helvetica Neue"/>
              </a:rPr>
              <a:t> / query</a:t>
            </a:r>
          </a:p>
          <a:p>
            <a:pPr marL="742950" lvl="1" indent="-285750" algn="l">
              <a:buFont typeface="Arial" panose="020B0604020202020204" pitchFamily="34" charset="0"/>
              <a:buChar char="•"/>
            </a:pPr>
            <a:r>
              <a:rPr lang="en-GB" b="0" i="0" dirty="0">
                <a:solidFill>
                  <a:srgbClr val="000000"/>
                </a:solidFill>
                <a:effectLst/>
                <a:latin typeface="Helvetica Neue"/>
              </a:rPr>
              <a:t>airflow</a:t>
            </a:r>
          </a:p>
          <a:p>
            <a:pPr marL="1143000" lvl="2" indent="-228600" algn="l">
              <a:buFont typeface="Arial" panose="020B0604020202020204" pitchFamily="34" charset="0"/>
              <a:buChar char="•"/>
            </a:pPr>
            <a:r>
              <a:rPr lang="en-GB" b="0" i="0" dirty="0" err="1">
                <a:solidFill>
                  <a:srgbClr val="000000"/>
                </a:solidFill>
                <a:effectLst/>
                <a:latin typeface="Helvetica Neue"/>
              </a:rPr>
              <a:t>injestion</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stream</a:t>
            </a:r>
          </a:p>
          <a:p>
            <a:pPr marL="742950" lvl="1" indent="-285750" algn="l">
              <a:buFont typeface="Arial" panose="020B0604020202020204" pitchFamily="34" charset="0"/>
              <a:buChar char="•"/>
            </a:pPr>
            <a:r>
              <a:rPr lang="en-GB" b="0" i="0" dirty="0">
                <a:solidFill>
                  <a:srgbClr val="000000"/>
                </a:solidFill>
                <a:effectLst/>
                <a:latin typeface="Helvetica Neue"/>
              </a:rPr>
              <a:t>case study: </a:t>
            </a:r>
            <a:r>
              <a:rPr lang="en-GB" b="0" i="0" u="sng" dirty="0">
                <a:solidFill>
                  <a:srgbClr val="296EAA"/>
                </a:solidFill>
                <a:effectLst/>
                <a:latin typeface="Helvetica Neue"/>
                <a:hlinkClick r:id="rId2"/>
              </a:rPr>
              <a:t>https://www.youtube.com/watch?v=nMyuCdqzpZc</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event streams in action</a:t>
            </a:r>
          </a:p>
          <a:p>
            <a:pPr marL="742950" lvl="1" indent="-285750" algn="l">
              <a:buFont typeface="Arial" panose="020B0604020202020204" pitchFamily="34" charset="0"/>
              <a:buChar char="•"/>
            </a:pPr>
            <a:r>
              <a:rPr lang="en-GB" b="0" i="0" dirty="0">
                <a:solidFill>
                  <a:srgbClr val="000000"/>
                </a:solidFill>
                <a:effectLst/>
                <a:latin typeface="Helvetica Neue"/>
              </a:rPr>
              <a:t>designing data intensive applications</a:t>
            </a:r>
          </a:p>
          <a:p>
            <a:pPr algn="l"/>
            <a:r>
              <a:rPr lang="en-GB" b="0" i="0" dirty="0">
                <a:solidFill>
                  <a:srgbClr val="000000"/>
                </a:solidFill>
                <a:effectLst/>
                <a:latin typeface="Helvetica Neue"/>
              </a:rPr>
              <a:t>Modern solutions: rather than a "whole DB solution" you build your own from pieces.</a:t>
            </a:r>
          </a:p>
          <a:p>
            <a:endParaRPr lang="en-GB" dirty="0"/>
          </a:p>
        </p:txBody>
      </p:sp>
    </p:spTree>
    <p:extLst>
      <p:ext uri="{BB962C8B-B14F-4D97-AF65-F5344CB8AC3E}">
        <p14:creationId xmlns:p14="http://schemas.microsoft.com/office/powerpoint/2010/main" val="6500628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1478F2-B57E-4E20-A752-7A2919E17FDD}"/>
              </a:ext>
            </a:extLst>
          </p:cNvPr>
          <p:cNvSpPr>
            <a:spLocks noGrp="1"/>
          </p:cNvSpPr>
          <p:nvPr>
            <p:ph type="body" sz="quarter" idx="10"/>
          </p:nvPr>
        </p:nvSpPr>
        <p:spPr/>
        <p:txBody>
          <a:bodyPr/>
          <a:lstStyle/>
          <a:p>
            <a:r>
              <a:rPr lang="en-GB" dirty="0"/>
              <a:t>Starting point for a prototype</a:t>
            </a:r>
          </a:p>
        </p:txBody>
      </p:sp>
      <p:sp>
        <p:nvSpPr>
          <p:cNvPr id="3" name="Text Placeholder 2">
            <a:extLst>
              <a:ext uri="{FF2B5EF4-FFF2-40B4-BE49-F238E27FC236}">
                <a16:creationId xmlns:a16="http://schemas.microsoft.com/office/drawing/2014/main" id="{3C95CF04-6F8E-40C4-9180-61A5528FEB28}"/>
              </a:ext>
            </a:extLst>
          </p:cNvPr>
          <p:cNvSpPr>
            <a:spLocks noGrp="1"/>
          </p:cNvSpPr>
          <p:nvPr>
            <p:ph type="body" sz="quarter" idx="15"/>
          </p:nvPr>
        </p:nvSpPr>
        <p:spPr/>
        <p:txBody>
          <a:bodyPr>
            <a:normAutofit/>
          </a:bodyPr>
          <a:lstStyle/>
          <a:p>
            <a:r>
              <a:rPr lang="en-GB" dirty="0"/>
              <a:t>What could I build a prototype in?</a:t>
            </a:r>
          </a:p>
          <a:p>
            <a:endParaRPr lang="en-GB" dirty="0"/>
          </a:p>
          <a:p>
            <a:pPr algn="l">
              <a:buFont typeface="Arial" panose="020B0604020202020204" pitchFamily="34" charset="0"/>
              <a:buChar char="•"/>
            </a:pPr>
            <a:r>
              <a:rPr lang="fr-FR" b="0" i="0" dirty="0">
                <a:solidFill>
                  <a:srgbClr val="000000"/>
                </a:solidFill>
                <a:effectLst/>
                <a:latin typeface="Helvetica Neue"/>
              </a:rPr>
              <a:t>sqlite3</a:t>
            </a:r>
          </a:p>
          <a:p>
            <a:pPr marL="742950" lvl="1" indent="-285750" algn="l">
              <a:buFont typeface="Arial" panose="020B0604020202020204" pitchFamily="34" charset="0"/>
              <a:buChar char="•"/>
            </a:pPr>
            <a:r>
              <a:rPr lang="fr-FR" b="0" i="0" dirty="0">
                <a:solidFill>
                  <a:srgbClr val="000000"/>
                </a:solidFill>
                <a:effectLst/>
                <a:latin typeface="Helvetica Neue"/>
              </a:rPr>
              <a:t>flat file</a:t>
            </a:r>
          </a:p>
          <a:p>
            <a:pPr algn="l">
              <a:buFont typeface="Arial" panose="020B0604020202020204" pitchFamily="34" charset="0"/>
              <a:buChar char="•"/>
            </a:pPr>
            <a:r>
              <a:rPr lang="fr-FR" b="0" i="0" dirty="0" err="1">
                <a:solidFill>
                  <a:srgbClr val="000000"/>
                </a:solidFill>
                <a:effectLst/>
                <a:latin typeface="Helvetica Neue"/>
              </a:rPr>
              <a:t>postgres</a:t>
            </a:r>
            <a:r>
              <a:rPr lang="fr-FR" b="0" i="0" dirty="0">
                <a:solidFill>
                  <a:srgbClr val="000000"/>
                </a:solidFill>
                <a:effectLst/>
                <a:latin typeface="Helvetica Neue"/>
              </a:rPr>
              <a:t> -- </a:t>
            </a:r>
            <a:r>
              <a:rPr lang="fr-FR" b="0" i="0" dirty="0" err="1">
                <a:solidFill>
                  <a:srgbClr val="000000"/>
                </a:solidFill>
                <a:effectLst/>
                <a:latin typeface="Helvetica Neue"/>
              </a:rPr>
              <a:t>relational</a:t>
            </a:r>
            <a:r>
              <a:rPr lang="fr-FR" b="0" i="0" dirty="0">
                <a:solidFill>
                  <a:srgbClr val="000000"/>
                </a:solidFill>
                <a:effectLst/>
                <a:latin typeface="Helvetica Neue"/>
              </a:rPr>
              <a:t> </a:t>
            </a:r>
            <a:r>
              <a:rPr lang="fr-FR" b="0" i="0" dirty="0" err="1">
                <a:solidFill>
                  <a:srgbClr val="000000"/>
                </a:solidFill>
                <a:effectLst/>
                <a:latin typeface="Helvetica Neue"/>
              </a:rPr>
              <a:t>db</a:t>
            </a:r>
            <a:endParaRPr lang="fr-FR" b="0" i="0" dirty="0">
              <a:solidFill>
                <a:srgbClr val="000000"/>
              </a:solidFill>
              <a:effectLst/>
              <a:latin typeface="Helvetica Neue"/>
            </a:endParaRPr>
          </a:p>
          <a:p>
            <a:pPr marL="742950" lvl="1" indent="-285750" algn="l">
              <a:buFont typeface="Arial" panose="020B0604020202020204" pitchFamily="34" charset="0"/>
              <a:buChar char="•"/>
            </a:pPr>
            <a:r>
              <a:rPr lang="fr-FR" b="0" i="0" dirty="0">
                <a:solidFill>
                  <a:srgbClr val="000000"/>
                </a:solidFill>
                <a:effectLst/>
                <a:latin typeface="Helvetica Neue"/>
              </a:rPr>
              <a:t>document store</a:t>
            </a:r>
          </a:p>
          <a:p>
            <a:pPr marL="742950" lvl="1" indent="-285750" algn="l">
              <a:buFont typeface="Arial" panose="020B0604020202020204" pitchFamily="34" charset="0"/>
              <a:buChar char="•"/>
            </a:pPr>
            <a:r>
              <a:rPr lang="fr-FR" b="0" i="0" dirty="0">
                <a:solidFill>
                  <a:srgbClr val="000000"/>
                </a:solidFill>
                <a:effectLst/>
                <a:latin typeface="Helvetica Neue"/>
              </a:rPr>
              <a:t>graph </a:t>
            </a:r>
            <a:r>
              <a:rPr lang="fr-FR" b="0" i="0" dirty="0" err="1">
                <a:solidFill>
                  <a:srgbClr val="000000"/>
                </a:solidFill>
                <a:effectLst/>
                <a:latin typeface="Helvetica Neue"/>
              </a:rPr>
              <a:t>db</a:t>
            </a:r>
            <a:endParaRPr lang="fr-FR" b="0" i="0" dirty="0">
              <a:solidFill>
                <a:srgbClr val="000000"/>
              </a:solidFill>
              <a:effectLst/>
              <a:latin typeface="Helvetica Neue"/>
            </a:endParaRPr>
          </a:p>
          <a:p>
            <a:endParaRPr lang="en-GB" dirty="0"/>
          </a:p>
          <a:p>
            <a:endParaRPr lang="en-GB" dirty="0"/>
          </a:p>
        </p:txBody>
      </p:sp>
    </p:spTree>
    <p:extLst>
      <p:ext uri="{BB962C8B-B14F-4D97-AF65-F5344CB8AC3E}">
        <p14:creationId xmlns:p14="http://schemas.microsoft.com/office/powerpoint/2010/main" val="225962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114161" y="1241306"/>
            <a:ext cx="7382347" cy="676679"/>
          </a:xfrm>
        </p:spPr>
        <p:txBody>
          <a:bodyPr>
            <a:normAutofit fontScale="92500" lnSpcReduction="10000"/>
          </a:bodyPr>
          <a:lstStyle/>
          <a:p>
            <a:r>
              <a:rPr lang="en-GB" dirty="0">
                <a:latin typeface="+mj-lt"/>
              </a:rPr>
              <a:t>It’s all about YOU </a:t>
            </a:r>
          </a:p>
        </p:txBody>
      </p:sp>
      <p:sp>
        <p:nvSpPr>
          <p:cNvPr id="3" name="Rounded Rectangle 2"/>
          <p:cNvSpPr/>
          <p:nvPr/>
        </p:nvSpPr>
        <p:spPr>
          <a:xfrm>
            <a:off x="4114161" y="2271598"/>
            <a:ext cx="2182874"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Name </a:t>
            </a:r>
          </a:p>
        </p:txBody>
      </p:sp>
      <p:sp>
        <p:nvSpPr>
          <p:cNvPr id="6" name="Rounded Rectangle 5"/>
          <p:cNvSpPr/>
          <p:nvPr/>
        </p:nvSpPr>
        <p:spPr>
          <a:xfrm>
            <a:off x="6470424" y="2271598"/>
            <a:ext cx="2300926"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Where do you work? </a:t>
            </a:r>
          </a:p>
        </p:txBody>
      </p:sp>
      <p:sp>
        <p:nvSpPr>
          <p:cNvPr id="7" name="Rounded Rectangle 6"/>
          <p:cNvSpPr/>
          <p:nvPr/>
        </p:nvSpPr>
        <p:spPr>
          <a:xfrm>
            <a:off x="4114161" y="4189609"/>
            <a:ext cx="2182874"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Knowledge and Experience </a:t>
            </a:r>
          </a:p>
        </p:txBody>
      </p:sp>
      <p:sp>
        <p:nvSpPr>
          <p:cNvPr id="8" name="Rounded Rectangle 7"/>
          <p:cNvSpPr/>
          <p:nvPr/>
        </p:nvSpPr>
        <p:spPr>
          <a:xfrm>
            <a:off x="6506072" y="4189610"/>
            <a:ext cx="2265278" cy="1778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Your aims for the course? </a:t>
            </a:r>
          </a:p>
        </p:txBody>
      </p:sp>
    </p:spTree>
    <p:extLst>
      <p:ext uri="{BB962C8B-B14F-4D97-AF65-F5344CB8AC3E}">
        <p14:creationId xmlns:p14="http://schemas.microsoft.com/office/powerpoint/2010/main" val="4141154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2F570F-8065-4CAF-A01F-4DBCFB7524D4}"/>
              </a:ext>
            </a:extLst>
          </p:cNvPr>
          <p:cNvSpPr>
            <a:spLocks noGrp="1"/>
          </p:cNvSpPr>
          <p:nvPr>
            <p:ph type="body" sz="quarter" idx="10"/>
          </p:nvPr>
        </p:nvSpPr>
        <p:spPr/>
        <p:txBody>
          <a:bodyPr>
            <a:normAutofit lnSpcReduction="10000"/>
          </a:bodyPr>
          <a:lstStyle/>
          <a:p>
            <a:r>
              <a:rPr lang="en-GB" dirty="0"/>
              <a:t>What to avoid at the prototype stage</a:t>
            </a:r>
          </a:p>
        </p:txBody>
      </p:sp>
      <p:sp>
        <p:nvSpPr>
          <p:cNvPr id="3" name="Text Placeholder 2">
            <a:extLst>
              <a:ext uri="{FF2B5EF4-FFF2-40B4-BE49-F238E27FC236}">
                <a16:creationId xmlns:a16="http://schemas.microsoft.com/office/drawing/2014/main" id="{56578472-74A3-4D8C-92A0-7CF1B67D213E}"/>
              </a:ext>
            </a:extLst>
          </p:cNvPr>
          <p:cNvSpPr>
            <a:spLocks noGrp="1"/>
          </p:cNvSpPr>
          <p:nvPr>
            <p:ph type="body" sz="quarter" idx="15"/>
          </p:nvPr>
        </p:nvSpPr>
        <p:spPr/>
        <p:txBody>
          <a:bodyPr>
            <a:normAutofit fontScale="92500" lnSpcReduction="20000"/>
          </a:bodyPr>
          <a:lstStyle/>
          <a:p>
            <a:r>
              <a:rPr lang="en-GB" dirty="0"/>
              <a:t>What should I avoid for prototyping?</a:t>
            </a:r>
          </a:p>
          <a:p>
            <a:pPr algn="l">
              <a:buFont typeface="Arial" panose="020B0604020202020204" pitchFamily="34" charset="0"/>
              <a:buChar char="•"/>
            </a:pPr>
            <a:r>
              <a:rPr lang="en-GB" b="0" i="0" dirty="0" err="1">
                <a:solidFill>
                  <a:srgbClr val="000000"/>
                </a:solidFill>
                <a:effectLst/>
                <a:latin typeface="Helvetica Neue"/>
              </a:rPr>
              <a:t>jepsen</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database </a:t>
            </a:r>
            <a:r>
              <a:rPr lang="en-GB" b="0" i="0" dirty="0" err="1">
                <a:solidFill>
                  <a:srgbClr val="000000"/>
                </a:solidFill>
                <a:effectLst/>
                <a:latin typeface="Helvetica Neue"/>
              </a:rPr>
              <a:t>simulaton</a:t>
            </a:r>
            <a:r>
              <a:rPr lang="en-GB" b="0" i="0" dirty="0">
                <a:solidFill>
                  <a:srgbClr val="000000"/>
                </a:solidFill>
                <a:effectLst/>
                <a:latin typeface="Helvetica Neue"/>
              </a:rPr>
              <a:t> &amp; review</a:t>
            </a:r>
          </a:p>
          <a:p>
            <a:pPr algn="l">
              <a:buFont typeface="Arial" panose="020B0604020202020204" pitchFamily="34" charset="0"/>
              <a:buChar char="•"/>
            </a:pPr>
            <a:r>
              <a:rPr lang="en-GB" b="0" i="0" dirty="0" err="1">
                <a:solidFill>
                  <a:srgbClr val="000000"/>
                </a:solidFill>
                <a:effectLst/>
                <a:latin typeface="Helvetica Neue"/>
              </a:rPr>
              <a:t>mongodb</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data loss</a:t>
            </a:r>
          </a:p>
          <a:p>
            <a:pPr marL="742950" lvl="1" indent="-285750" algn="l">
              <a:buFont typeface="Arial" panose="020B0604020202020204" pitchFamily="34" charset="0"/>
              <a:buChar char="•"/>
            </a:pPr>
            <a:r>
              <a:rPr lang="en-GB" b="0" i="0" u="sng" dirty="0">
                <a:solidFill>
                  <a:srgbClr val="296EAA"/>
                </a:solidFill>
                <a:effectLst/>
                <a:latin typeface="Helvetica Neue"/>
                <a:hlinkClick r:id="rId2"/>
              </a:rPr>
              <a:t>https://aphyr.com/posts/284-jepsen-mongodb</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spark &lt;- marketing</a:t>
            </a:r>
          </a:p>
          <a:p>
            <a:pPr marL="742950" lvl="1" indent="-285750" algn="l">
              <a:buFont typeface="Arial" panose="020B0604020202020204" pitchFamily="34" charset="0"/>
              <a:buChar char="•"/>
            </a:pPr>
            <a:r>
              <a:rPr lang="en-GB" b="0" i="0" dirty="0">
                <a:solidFill>
                  <a:srgbClr val="000000"/>
                </a:solidFill>
                <a:effectLst/>
                <a:latin typeface="Helvetica Neue"/>
              </a:rPr>
              <a:t>2020</a:t>
            </a:r>
          </a:p>
          <a:p>
            <a:pPr marL="742950" lvl="1" indent="-285750" algn="l">
              <a:buFont typeface="Arial" panose="020B0604020202020204" pitchFamily="34" charset="0"/>
              <a:buChar char="•"/>
            </a:pPr>
            <a:r>
              <a:rPr lang="en-GB" b="0" i="0" dirty="0">
                <a:solidFill>
                  <a:srgbClr val="000000"/>
                </a:solidFill>
                <a:effectLst/>
                <a:latin typeface="Helvetica Neue"/>
              </a:rPr>
              <a:t>GBs, 1TB</a:t>
            </a:r>
          </a:p>
          <a:p>
            <a:pPr marL="742950" lvl="1" indent="-285750" algn="l">
              <a:buFont typeface="Arial" panose="020B0604020202020204" pitchFamily="34" charset="0"/>
              <a:buChar char="•"/>
            </a:pPr>
            <a:r>
              <a:rPr lang="en-GB" b="0" i="0" dirty="0" err="1">
                <a:solidFill>
                  <a:srgbClr val="000000"/>
                </a:solidFill>
                <a:effectLst/>
                <a:latin typeface="Helvetica Neue"/>
              </a:rPr>
              <a:t>dask</a:t>
            </a:r>
            <a:r>
              <a:rPr lang="en-GB" b="0" i="0" dirty="0">
                <a:solidFill>
                  <a:srgbClr val="000000"/>
                </a:solidFill>
                <a:effectLst/>
                <a:latin typeface="Helvetica Neue"/>
              </a:rPr>
              <a:t> &lt;- analytical workloads</a:t>
            </a:r>
          </a:p>
          <a:p>
            <a:pPr algn="l">
              <a:buFont typeface="Arial" panose="020B0604020202020204" pitchFamily="34" charset="0"/>
              <a:buChar char="•"/>
            </a:pPr>
            <a:r>
              <a:rPr lang="en-GB" b="0" i="0" dirty="0">
                <a:solidFill>
                  <a:srgbClr val="000000"/>
                </a:solidFill>
                <a:effectLst/>
                <a:latin typeface="Helvetica Neue"/>
              </a:rPr>
              <a:t>cloud100s machines vs., 1</a:t>
            </a:r>
          </a:p>
          <a:p>
            <a:pPr algn="l">
              <a:buFont typeface="Arial" panose="020B0604020202020204" pitchFamily="34" charset="0"/>
              <a:buChar char="•"/>
            </a:pPr>
            <a:r>
              <a:rPr lang="en-GB" b="0" i="0" dirty="0">
                <a:solidFill>
                  <a:srgbClr val="000000"/>
                </a:solidFill>
                <a:effectLst/>
                <a:latin typeface="Helvetica Neue"/>
              </a:rPr>
              <a:t>can you use grep on a 2TB SSD?</a:t>
            </a:r>
          </a:p>
          <a:p>
            <a:pPr marL="742950" lvl="1" indent="-285750" algn="l">
              <a:buFont typeface="Arial" panose="020B0604020202020204" pitchFamily="34" charset="0"/>
              <a:buChar char="•"/>
            </a:pPr>
            <a:r>
              <a:rPr lang="en-GB" b="0" i="0" dirty="0">
                <a:solidFill>
                  <a:srgbClr val="000000"/>
                </a:solidFill>
                <a:effectLst/>
                <a:latin typeface="Helvetica Neue"/>
              </a:rPr>
              <a:t>1TB</a:t>
            </a:r>
          </a:p>
          <a:p>
            <a:pPr algn="l">
              <a:buFont typeface="Arial" panose="020B0604020202020204" pitchFamily="34" charset="0"/>
              <a:buChar char="•"/>
            </a:pPr>
            <a:r>
              <a:rPr lang="en-GB" b="0" i="0" dirty="0">
                <a:solidFill>
                  <a:srgbClr val="000000"/>
                </a:solidFill>
                <a:effectLst/>
                <a:latin typeface="Helvetica Neue"/>
              </a:rPr>
              <a:t>the worst performing solution:</a:t>
            </a:r>
          </a:p>
          <a:p>
            <a:pPr marL="742950" lvl="1" indent="-285750" algn="l">
              <a:buFont typeface="Arial" panose="020B0604020202020204" pitchFamily="34" charset="0"/>
              <a:buChar char="•"/>
            </a:pPr>
            <a:r>
              <a:rPr lang="en-GB" b="0" i="0" dirty="0">
                <a:solidFill>
                  <a:srgbClr val="000000"/>
                </a:solidFill>
                <a:effectLst/>
                <a:latin typeface="Helvetica Neue"/>
              </a:rPr>
              <a:t>scaling with dozens of machines</a:t>
            </a:r>
          </a:p>
          <a:p>
            <a:pPr marL="742950" lvl="1" indent="-285750" algn="l">
              <a:buFont typeface="Arial" panose="020B0604020202020204" pitchFamily="34" charset="0"/>
              <a:buChar char="•"/>
            </a:pPr>
            <a:r>
              <a:rPr lang="en-GB" b="0" i="0" dirty="0">
                <a:solidFill>
                  <a:srgbClr val="000000"/>
                </a:solidFill>
                <a:effectLst/>
                <a:latin typeface="Helvetica Neue"/>
              </a:rPr>
              <a:t>vs., 1TB</a:t>
            </a:r>
          </a:p>
          <a:p>
            <a:pPr algn="l">
              <a:buFont typeface="Arial" panose="020B0604020202020204" pitchFamily="34" charset="0"/>
              <a:buChar char="•"/>
            </a:pP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38520233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r>
              <a:rPr lang="en-GB" dirty="0"/>
              <a:t>Individual activity:</a:t>
            </a:r>
          </a:p>
          <a:p>
            <a:r>
              <a:rPr lang="en-GB" b="1" dirty="0"/>
              <a:t>Consider your organisational needs:</a:t>
            </a:r>
          </a:p>
          <a:p>
            <a:pPr marL="285750" indent="-285750">
              <a:buFontTx/>
              <a:buChar char="-"/>
            </a:pPr>
            <a:r>
              <a:rPr lang="en-GB" dirty="0"/>
              <a:t>What questions do you need to ask to help you decide how to model their data?</a:t>
            </a:r>
          </a:p>
          <a:p>
            <a:pPr marL="285750" indent="-285750">
              <a:buFontTx/>
              <a:buChar char="-"/>
            </a:pPr>
            <a:r>
              <a:rPr lang="en-GB" dirty="0"/>
              <a:t>What system(s) might be appropriate for their needs? (What training will you and other staff need?)</a:t>
            </a:r>
          </a:p>
          <a:p>
            <a:endParaRPr lang="en-GB" dirty="0"/>
          </a:p>
          <a:p>
            <a:pPr marL="457200" lvl="1" indent="0" algn="l">
              <a:buNone/>
            </a:pPr>
            <a:endParaRPr lang="en-GB" dirty="0"/>
          </a:p>
          <a:p>
            <a:r>
              <a:rPr lang="en-GB" dirty="0"/>
              <a:t>Estimated Time: 10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131</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38577658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132</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What are the different data models?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factors/questions are important to ask when choosing your set up?</a:t>
            </a: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How might someone go about prototyping?</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1419301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5</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263099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9751010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6: </a:t>
            </a:r>
            <a:r>
              <a:rPr lang="en-GB" sz="2400" dirty="0" err="1">
                <a:solidFill>
                  <a:schemeClr val="bg1"/>
                </a:solidFill>
              </a:rPr>
              <a:t>Nosql</a:t>
            </a:r>
            <a:r>
              <a:rPr lang="en-GB" sz="2400" dirty="0">
                <a:solidFill>
                  <a:schemeClr val="bg1"/>
                </a:solidFill>
              </a:rPr>
              <a:t> and Mongo</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135</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Mongo DB with Python</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how to use Mongo DB to store and query data using different data models</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It is assumed you have used Python previously. This module will focus on how ready-written code can be applied. It is advantageous if you are familiar with user defined records (for which python uses the key word ‘class’). It is advantageous if you have previously been introduced to the concept of APIs.</a:t>
            </a:r>
          </a:p>
          <a:p>
            <a:pPr algn="l">
              <a:buFont typeface="Arial" panose="020B0604020202020204" pitchFamily="34" charset="0"/>
              <a:buChar char="•"/>
            </a:pPr>
            <a:r>
              <a:rPr lang="en-GB" dirty="0">
                <a:solidFill>
                  <a:srgbClr val="000000"/>
                </a:solidFill>
                <a:latin typeface="Helvetica Neue"/>
              </a:rPr>
              <a:t>It is assumed you have worked with data previously. It is advantageous if you have previously used SQL and regex</a:t>
            </a: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34885450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2F570F-8065-4CAF-A01F-4DBCFB7524D4}"/>
              </a:ext>
            </a:extLst>
          </p:cNvPr>
          <p:cNvSpPr>
            <a:spLocks noGrp="1"/>
          </p:cNvSpPr>
          <p:nvPr>
            <p:ph type="body" sz="quarter" idx="10"/>
          </p:nvPr>
        </p:nvSpPr>
        <p:spPr/>
        <p:txBody>
          <a:bodyPr>
            <a:normAutofit/>
          </a:bodyPr>
          <a:lstStyle/>
          <a:p>
            <a:r>
              <a:rPr lang="en-GB" dirty="0"/>
              <a:t>Mongo </a:t>
            </a:r>
            <a:r>
              <a:rPr lang="en-GB" dirty="0" err="1"/>
              <a:t>db</a:t>
            </a:r>
            <a:r>
              <a:rPr lang="en-GB" dirty="0"/>
              <a:t> and </a:t>
            </a:r>
            <a:r>
              <a:rPr lang="en-GB" dirty="0" err="1"/>
              <a:t>Nosql</a:t>
            </a:r>
            <a:endParaRPr lang="en-GB" dirty="0"/>
          </a:p>
        </p:txBody>
      </p:sp>
      <p:sp>
        <p:nvSpPr>
          <p:cNvPr id="3" name="Text Placeholder 2">
            <a:extLst>
              <a:ext uri="{FF2B5EF4-FFF2-40B4-BE49-F238E27FC236}">
                <a16:creationId xmlns:a16="http://schemas.microsoft.com/office/drawing/2014/main" id="{56578472-74A3-4D8C-92A0-7CF1B67D213E}"/>
              </a:ext>
            </a:extLst>
          </p:cNvPr>
          <p:cNvSpPr>
            <a:spLocks noGrp="1"/>
          </p:cNvSpPr>
          <p:nvPr>
            <p:ph type="body" sz="quarter" idx="15"/>
          </p:nvPr>
        </p:nvSpPr>
        <p:spPr/>
        <p:txBody>
          <a:bodyPr>
            <a:normAutofit/>
          </a:bodyPr>
          <a:lstStyle/>
          <a:p>
            <a:r>
              <a:rPr lang="en-GB" dirty="0" err="1"/>
              <a:t>Jupyter</a:t>
            </a:r>
            <a:r>
              <a:rPr lang="en-GB" dirty="0"/>
              <a:t> Notebooks:</a:t>
            </a:r>
          </a:p>
          <a:p>
            <a:pPr algn="l"/>
            <a:endParaRPr lang="en-GB" b="0" i="0" dirty="0">
              <a:solidFill>
                <a:srgbClr val="000000"/>
              </a:solidFill>
              <a:effectLst/>
              <a:latin typeface="Helvetica Neue"/>
            </a:endParaRPr>
          </a:p>
          <a:p>
            <a:endParaRPr lang="en-GB" dirty="0"/>
          </a:p>
        </p:txBody>
      </p:sp>
      <p:pic>
        <p:nvPicPr>
          <p:cNvPr id="5" name="Picture 4">
            <a:extLst>
              <a:ext uri="{FF2B5EF4-FFF2-40B4-BE49-F238E27FC236}">
                <a16:creationId xmlns:a16="http://schemas.microsoft.com/office/drawing/2014/main" id="{3E5A3EAF-3620-46F0-A7BC-CE5D42B6AF71}"/>
              </a:ext>
            </a:extLst>
          </p:cNvPr>
          <p:cNvPicPr>
            <a:picLocks noChangeAspect="1"/>
          </p:cNvPicPr>
          <p:nvPr/>
        </p:nvPicPr>
        <p:blipFill>
          <a:blip r:embed="rId2"/>
          <a:stretch>
            <a:fillRect/>
          </a:stretch>
        </p:blipFill>
        <p:spPr>
          <a:xfrm>
            <a:off x="5820909" y="2086841"/>
            <a:ext cx="4167957" cy="2267444"/>
          </a:xfrm>
          <a:prstGeom prst="rect">
            <a:avLst/>
          </a:prstGeom>
        </p:spPr>
      </p:pic>
    </p:spTree>
    <p:extLst>
      <p:ext uri="{BB962C8B-B14F-4D97-AF65-F5344CB8AC3E}">
        <p14:creationId xmlns:p14="http://schemas.microsoft.com/office/powerpoint/2010/main" val="1711089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34E33-9548-45FB-82CB-587229F77901}"/>
              </a:ext>
            </a:extLst>
          </p:cNvPr>
          <p:cNvSpPr>
            <a:spLocks noGrp="1"/>
          </p:cNvSpPr>
          <p:nvPr>
            <p:ph type="body" sz="quarter" idx="15"/>
          </p:nvPr>
        </p:nvSpPr>
        <p:spPr>
          <a:xfrm>
            <a:off x="4669971" y="1349986"/>
            <a:ext cx="7137854" cy="5119407"/>
          </a:xfrm>
        </p:spPr>
        <p:txBody>
          <a:bodyPr/>
          <a:lstStyle/>
          <a:p>
            <a:r>
              <a:rPr lang="en-GB" dirty="0"/>
              <a:t>Setting up and introduction to using Mongo DB in Python</a:t>
            </a:r>
          </a:p>
          <a:p>
            <a:r>
              <a:rPr lang="en-GB" dirty="0"/>
              <a:t>Queries in a Document model</a:t>
            </a:r>
          </a:p>
          <a:p>
            <a:r>
              <a:rPr lang="en-GB" dirty="0"/>
              <a:t>Mixed schema example</a:t>
            </a:r>
          </a:p>
        </p:txBody>
      </p:sp>
      <p:sp>
        <p:nvSpPr>
          <p:cNvPr id="3" name="Text Placeholder 2">
            <a:extLst>
              <a:ext uri="{FF2B5EF4-FFF2-40B4-BE49-F238E27FC236}">
                <a16:creationId xmlns:a16="http://schemas.microsoft.com/office/drawing/2014/main" id="{D5F1C7B5-C565-4314-91C8-689C8C128666}"/>
              </a:ext>
            </a:extLst>
          </p:cNvPr>
          <p:cNvSpPr>
            <a:spLocks noGrp="1"/>
          </p:cNvSpPr>
          <p:nvPr>
            <p:ph type="body" sz="quarter" idx="10"/>
          </p:nvPr>
        </p:nvSpPr>
        <p:spPr/>
        <p:txBody>
          <a:bodyPr/>
          <a:lstStyle/>
          <a:p>
            <a:r>
              <a:rPr lang="en-GB" dirty="0"/>
              <a:t>Mongo DB</a:t>
            </a:r>
          </a:p>
          <a:p>
            <a:r>
              <a:rPr lang="en-GB" dirty="0"/>
              <a:t>&amp; document models</a:t>
            </a:r>
          </a:p>
          <a:p>
            <a:endParaRPr lang="en-GB" dirty="0"/>
          </a:p>
          <a:p>
            <a:r>
              <a:rPr lang="en-GB" dirty="0"/>
              <a:t>- Trainer demonstration</a:t>
            </a:r>
          </a:p>
        </p:txBody>
      </p:sp>
      <p:pic>
        <p:nvPicPr>
          <p:cNvPr id="6" name="Picture 5">
            <a:extLst>
              <a:ext uri="{FF2B5EF4-FFF2-40B4-BE49-F238E27FC236}">
                <a16:creationId xmlns:a16="http://schemas.microsoft.com/office/drawing/2014/main" id="{8118872C-5175-4323-878B-98527AC9432A}"/>
              </a:ext>
            </a:extLst>
          </p:cNvPr>
          <p:cNvPicPr>
            <a:picLocks noChangeAspect="1"/>
          </p:cNvPicPr>
          <p:nvPr/>
        </p:nvPicPr>
        <p:blipFill>
          <a:blip r:embed="rId2"/>
          <a:stretch>
            <a:fillRect/>
          </a:stretch>
        </p:blipFill>
        <p:spPr>
          <a:xfrm>
            <a:off x="879888" y="3295642"/>
            <a:ext cx="2166038" cy="372843"/>
          </a:xfrm>
          <a:prstGeom prst="rect">
            <a:avLst/>
          </a:prstGeom>
        </p:spPr>
      </p:pic>
      <p:pic>
        <p:nvPicPr>
          <p:cNvPr id="8" name="Picture 7">
            <a:extLst>
              <a:ext uri="{FF2B5EF4-FFF2-40B4-BE49-F238E27FC236}">
                <a16:creationId xmlns:a16="http://schemas.microsoft.com/office/drawing/2014/main" id="{421654FA-4ECE-4A23-8480-046CB667630C}"/>
              </a:ext>
            </a:extLst>
          </p:cNvPr>
          <p:cNvPicPr>
            <a:picLocks noChangeAspect="1"/>
          </p:cNvPicPr>
          <p:nvPr/>
        </p:nvPicPr>
        <p:blipFill>
          <a:blip r:embed="rId3"/>
          <a:stretch>
            <a:fillRect/>
          </a:stretch>
        </p:blipFill>
        <p:spPr>
          <a:xfrm>
            <a:off x="4669971" y="3295642"/>
            <a:ext cx="7476220" cy="2480509"/>
          </a:xfrm>
          <a:prstGeom prst="rect">
            <a:avLst/>
          </a:prstGeom>
        </p:spPr>
      </p:pic>
    </p:spTree>
    <p:extLst>
      <p:ext uri="{BB962C8B-B14F-4D97-AF65-F5344CB8AC3E}">
        <p14:creationId xmlns:p14="http://schemas.microsoft.com/office/powerpoint/2010/main" val="34898004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AAE834-FB85-43D0-81E1-074E0BB0D2A8}"/>
              </a:ext>
            </a:extLst>
          </p:cNvPr>
          <p:cNvSpPr>
            <a:spLocks noGrp="1"/>
          </p:cNvSpPr>
          <p:nvPr>
            <p:ph type="body" sz="quarter" idx="15"/>
          </p:nvPr>
        </p:nvSpPr>
        <p:spPr/>
        <p:txBody>
          <a:bodyPr>
            <a:normAutofit fontScale="77500" lnSpcReduction="20000"/>
          </a:bodyPr>
          <a:lstStyle/>
          <a:p>
            <a:pPr algn="l">
              <a:buFont typeface="Arial" panose="020B0604020202020204" pitchFamily="34" charset="0"/>
              <a:buChar char="•"/>
            </a:pPr>
            <a:r>
              <a:rPr lang="en-GB" b="0" i="0" dirty="0">
                <a:solidFill>
                  <a:srgbClr val="000000"/>
                </a:solidFill>
                <a:effectLst/>
                <a:latin typeface="Helvetica Neue"/>
              </a:rPr>
              <a:t>Two conditions for using mongo:</a:t>
            </a:r>
          </a:p>
          <a:p>
            <a:pPr marL="742950" lvl="1" indent="-285750" algn="l">
              <a:buFont typeface="Arial" panose="020B0604020202020204" pitchFamily="34" charset="0"/>
              <a:buChar char="•"/>
            </a:pPr>
            <a:r>
              <a:rPr lang="en-GB" b="0" i="0" dirty="0">
                <a:solidFill>
                  <a:srgbClr val="000000"/>
                </a:solidFill>
                <a:effectLst/>
                <a:latin typeface="Helvetica Neue"/>
              </a:rPr>
              <a:t>Queries mostly return </a:t>
            </a:r>
            <a:r>
              <a:rPr lang="en-GB" b="0" i="0" dirty="0" err="1">
                <a:solidFill>
                  <a:srgbClr val="000000"/>
                </a:solidFill>
                <a:effectLst/>
                <a:latin typeface="Helvetica Neue"/>
              </a:rPr>
              <a:t>join'd</a:t>
            </a:r>
            <a:r>
              <a:rPr lang="en-GB" b="0" i="0" dirty="0">
                <a:solidFill>
                  <a:srgbClr val="000000"/>
                </a:solidFill>
                <a:effectLst/>
                <a:latin typeface="Helvetica Neue"/>
              </a:rPr>
              <a:t> or </a:t>
            </a:r>
            <a:r>
              <a:rPr lang="en-GB" b="0" i="0" dirty="0" err="1">
                <a:solidFill>
                  <a:srgbClr val="000000"/>
                </a:solidFill>
                <a:effectLst/>
                <a:latin typeface="Helvetica Neue"/>
              </a:rPr>
              <a:t>hierachical</a:t>
            </a:r>
            <a:r>
              <a:rPr lang="en-GB" b="0" i="0" dirty="0">
                <a:solidFill>
                  <a:srgbClr val="000000"/>
                </a:solidFill>
                <a:effectLst/>
                <a:latin typeface="Helvetica Neue"/>
              </a:rPr>
              <a:t> data</a:t>
            </a:r>
          </a:p>
          <a:p>
            <a:pPr marL="742950" lvl="1" indent="-285750" algn="l">
              <a:buFont typeface="Arial" panose="020B0604020202020204" pitchFamily="34" charset="0"/>
              <a:buChar char="•"/>
            </a:pPr>
            <a:r>
              <a:rPr lang="en-GB" b="0" i="0" dirty="0">
                <a:solidFill>
                  <a:srgbClr val="000000"/>
                </a:solidFill>
                <a:effectLst/>
                <a:latin typeface="Helvetica Neue"/>
              </a:rPr>
              <a:t>Most tables/data is sparse or </a:t>
            </a:r>
            <a:r>
              <a:rPr lang="en-GB" b="0" i="0" dirty="0" err="1">
                <a:solidFill>
                  <a:srgbClr val="000000"/>
                </a:solidFill>
                <a:effectLst/>
                <a:latin typeface="Helvetica Neue"/>
              </a:rPr>
              <a:t>differenly</a:t>
            </a:r>
            <a:r>
              <a:rPr lang="en-GB" b="0" i="0" dirty="0">
                <a:solidFill>
                  <a:srgbClr val="000000"/>
                </a:solidFill>
                <a:effectLst/>
                <a:latin typeface="Helvetica Neue"/>
              </a:rPr>
              <a:t>-structured</a:t>
            </a:r>
          </a:p>
          <a:p>
            <a:pPr algn="l">
              <a:buFont typeface="Arial" panose="020B0604020202020204" pitchFamily="34" charset="0"/>
              <a:buChar char="•"/>
            </a:pPr>
            <a:r>
              <a:rPr lang="en-GB" b="0" i="0" dirty="0">
                <a:solidFill>
                  <a:srgbClr val="000000"/>
                </a:solidFill>
                <a:effectLst/>
                <a:latin typeface="Helvetica Neue"/>
              </a:rPr>
              <a:t>Why do people really use mongo?</a:t>
            </a:r>
          </a:p>
          <a:p>
            <a:pPr marL="742950" lvl="1" indent="-285750" algn="l">
              <a:buFont typeface="Arial" panose="020B0604020202020204" pitchFamily="34" charset="0"/>
              <a:buChar char="•"/>
            </a:pPr>
            <a:r>
              <a:rPr lang="en-GB" b="0" i="0" dirty="0">
                <a:solidFill>
                  <a:srgbClr val="000000"/>
                </a:solidFill>
                <a:effectLst/>
                <a:latin typeface="Helvetica Neue"/>
              </a:rPr>
              <a:t>easy for software engineers to rapidly prototype applications</a:t>
            </a:r>
          </a:p>
          <a:p>
            <a:pPr marL="742950" lvl="1" indent="-285750" algn="l">
              <a:buFont typeface="Arial" panose="020B0604020202020204" pitchFamily="34" charset="0"/>
              <a:buChar char="•"/>
            </a:pPr>
            <a:r>
              <a:rPr lang="en-GB" b="0" i="0" dirty="0">
                <a:solidFill>
                  <a:srgbClr val="000000"/>
                </a:solidFill>
                <a:effectLst/>
                <a:latin typeface="Helvetica Neue"/>
              </a:rPr>
              <a:t>data model = application model</a:t>
            </a:r>
          </a:p>
          <a:p>
            <a:pPr marL="742950" lvl="1" indent="-285750" algn="l">
              <a:buFont typeface="Arial" panose="020B0604020202020204" pitchFamily="34" charset="0"/>
              <a:buChar char="•"/>
            </a:pPr>
            <a:r>
              <a:rPr lang="en-GB" b="0" i="0" dirty="0" err="1">
                <a:solidFill>
                  <a:srgbClr val="000000"/>
                </a:solidFill>
                <a:effectLst/>
                <a:latin typeface="Helvetica Neue"/>
              </a:rPr>
              <a:t>ie</a:t>
            </a:r>
            <a:r>
              <a:rPr lang="en-GB" b="0" i="0" dirty="0">
                <a:solidFill>
                  <a:srgbClr val="000000"/>
                </a:solidFill>
                <a:effectLst/>
                <a:latin typeface="Helvetica Neue"/>
              </a:rPr>
              <a:t>., your objects in </a:t>
            </a:r>
            <a:r>
              <a:rPr lang="en-GB" b="0" i="0" dirty="0" err="1">
                <a:solidFill>
                  <a:srgbClr val="000000"/>
                </a:solidFill>
                <a:effectLst/>
                <a:latin typeface="Helvetica Neue"/>
              </a:rPr>
              <a:t>db</a:t>
            </a:r>
            <a:r>
              <a:rPr lang="en-GB" b="0" i="0" dirty="0">
                <a:solidFill>
                  <a:srgbClr val="000000"/>
                </a:solidFill>
                <a:effectLst/>
                <a:latin typeface="Helvetica Neue"/>
              </a:rPr>
              <a:t>, </a:t>
            </a:r>
            <a:r>
              <a:rPr lang="en-GB" b="0" i="1" dirty="0">
                <a:solidFill>
                  <a:srgbClr val="000000"/>
                </a:solidFill>
                <a:effectLst/>
                <a:latin typeface="Helvetica Neue"/>
              </a:rPr>
              <a:t>are</a:t>
            </a:r>
            <a:r>
              <a:rPr lang="en-GB" b="0" i="0" dirty="0">
                <a:solidFill>
                  <a:srgbClr val="000000"/>
                </a:solidFill>
                <a:effectLst/>
                <a:latin typeface="Helvetica Neue"/>
              </a:rPr>
              <a:t> your objects in application</a:t>
            </a:r>
          </a:p>
          <a:p>
            <a:pPr marL="742950" lvl="1" indent="-285750" algn="l">
              <a:buFont typeface="Arial" panose="020B0604020202020204" pitchFamily="34" charset="0"/>
              <a:buChar char="•"/>
            </a:pPr>
            <a:r>
              <a:rPr lang="en-GB" b="0" i="0" dirty="0">
                <a:solidFill>
                  <a:srgbClr val="000000"/>
                </a:solidFill>
                <a:effectLst/>
                <a:latin typeface="Helvetica Neue"/>
              </a:rPr>
              <a:t>no ORM/SQL/etc. translation required</a:t>
            </a:r>
          </a:p>
          <a:p>
            <a:pPr algn="l">
              <a:buFont typeface="Arial" panose="020B0604020202020204" pitchFamily="34" charset="0"/>
              <a:buChar char="•"/>
            </a:pPr>
            <a:r>
              <a:rPr lang="en-GB" b="0" i="0" dirty="0">
                <a:solidFill>
                  <a:srgbClr val="000000"/>
                </a:solidFill>
                <a:effectLst/>
                <a:latin typeface="Helvetica Neue"/>
              </a:rPr>
              <a:t>Semi-</a:t>
            </a:r>
            <a:r>
              <a:rPr lang="en-GB" b="0" i="0" dirty="0" err="1">
                <a:solidFill>
                  <a:srgbClr val="000000"/>
                </a:solidFill>
                <a:effectLst/>
                <a:latin typeface="Helvetica Neue"/>
              </a:rPr>
              <a:t>Strucutrued</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Collections of Documents</a:t>
            </a:r>
          </a:p>
          <a:p>
            <a:pPr marL="742950" lvl="1" indent="-285750" algn="l">
              <a:buFont typeface="Arial" panose="020B0604020202020204" pitchFamily="34" charset="0"/>
              <a:buChar char="•"/>
            </a:pPr>
            <a:r>
              <a:rPr lang="en-GB" b="0" i="0" dirty="0">
                <a:solidFill>
                  <a:srgbClr val="000000"/>
                </a:solidFill>
                <a:effectLst/>
                <a:latin typeface="Helvetica Neue"/>
              </a:rPr>
              <a:t>Each Document can have a different schema</a:t>
            </a:r>
          </a:p>
          <a:p>
            <a:pPr marL="742950" lvl="1" indent="-285750" algn="l">
              <a:buFont typeface="Arial" panose="020B0604020202020204" pitchFamily="34" charset="0"/>
              <a:buChar char="•"/>
            </a:pPr>
            <a:r>
              <a:rPr lang="en-GB" b="0" i="0" dirty="0">
                <a:solidFill>
                  <a:srgbClr val="000000"/>
                </a:solidFill>
                <a:effectLst/>
                <a:latin typeface="Helvetica Neue"/>
              </a:rPr>
              <a:t>You can query for documents matching a certain schema</a:t>
            </a:r>
          </a:p>
          <a:p>
            <a:pPr algn="l">
              <a:buFont typeface="Arial" panose="020B0604020202020204" pitchFamily="34" charset="0"/>
              <a:buChar char="•"/>
            </a:pPr>
            <a:r>
              <a:rPr lang="en-GB" b="0" i="0" dirty="0">
                <a:solidFill>
                  <a:srgbClr val="000000"/>
                </a:solidFill>
                <a:effectLst/>
                <a:latin typeface="Helvetica Neue"/>
              </a:rPr>
              <a:t>Queries</a:t>
            </a:r>
          </a:p>
          <a:p>
            <a:pPr marL="742950" lvl="1" indent="-285750" algn="l">
              <a:buFont typeface="Arial" panose="020B0604020202020204" pitchFamily="34" charset="0"/>
              <a:buChar char="•"/>
            </a:pPr>
            <a:r>
              <a:rPr lang="en-GB" b="0" i="0" dirty="0">
                <a:solidFill>
                  <a:srgbClr val="000000"/>
                </a:solidFill>
                <a:effectLst/>
                <a:latin typeface="Helvetica Neue"/>
              </a:rPr>
              <a:t>Document templates</a:t>
            </a:r>
          </a:p>
          <a:p>
            <a:pPr marL="742950" lvl="1" indent="-285750" algn="l">
              <a:buFont typeface="Arial" panose="020B0604020202020204" pitchFamily="34" charset="0"/>
              <a:buChar char="•"/>
            </a:pPr>
            <a:r>
              <a:rPr lang="en-GB" b="0" i="0" dirty="0">
                <a:solidFill>
                  <a:srgbClr val="000000"/>
                </a:solidFill>
                <a:effectLst/>
                <a:latin typeface="Helvetica Neue"/>
              </a:rPr>
              <a:t>Find matching documents</a:t>
            </a:r>
          </a:p>
          <a:p>
            <a:pPr marL="742950" lvl="1" indent="-285750" algn="l">
              <a:buFont typeface="Arial" panose="020B0604020202020204" pitchFamily="34" charset="0"/>
              <a:buChar char="•"/>
            </a:pPr>
            <a:r>
              <a:rPr lang="en-GB" b="0" i="0" dirty="0">
                <a:solidFill>
                  <a:srgbClr val="000000"/>
                </a:solidFill>
                <a:effectLst/>
                <a:latin typeface="Helvetica Neue"/>
              </a:rPr>
              <a:t>Match on:</a:t>
            </a:r>
          </a:p>
          <a:p>
            <a:pPr marL="1143000" lvl="2" indent="-228600" algn="l">
              <a:buFont typeface="Arial" panose="020B0604020202020204" pitchFamily="34" charset="0"/>
              <a:buChar char="•"/>
            </a:pPr>
            <a:r>
              <a:rPr lang="en-GB" b="0" i="0" dirty="0">
                <a:solidFill>
                  <a:srgbClr val="000000"/>
                </a:solidFill>
                <a:effectLst/>
                <a:latin typeface="Helvetica Neue"/>
              </a:rPr>
              <a:t>fields existing</a:t>
            </a:r>
          </a:p>
          <a:p>
            <a:pPr marL="1143000" lvl="2" indent="-228600" algn="l">
              <a:buFont typeface="Arial" panose="020B0604020202020204" pitchFamily="34" charset="0"/>
              <a:buChar char="•"/>
            </a:pPr>
            <a:r>
              <a:rPr lang="en-GB" b="0" i="0" dirty="0">
                <a:solidFill>
                  <a:srgbClr val="000000"/>
                </a:solidFill>
                <a:effectLst/>
                <a:latin typeface="Helvetica Neue"/>
              </a:rPr>
              <a:t>regular expression on values(, on fields ?)</a:t>
            </a:r>
          </a:p>
          <a:p>
            <a:pPr marL="1143000" lvl="2" indent="-228600" algn="l">
              <a:buFont typeface="Arial" panose="020B0604020202020204" pitchFamily="34" charset="0"/>
              <a:buChar char="•"/>
            </a:pPr>
            <a:r>
              <a:rPr lang="en-GB" b="0" i="0" dirty="0">
                <a:solidFill>
                  <a:srgbClr val="000000"/>
                </a:solidFill>
                <a:effectLst/>
                <a:latin typeface="Helvetica Neue"/>
              </a:rPr>
              <a:t>fields having certain values</a:t>
            </a:r>
          </a:p>
          <a:p>
            <a:pPr marL="742950" lvl="1" indent="-285750" algn="l">
              <a:buFont typeface="Arial" panose="020B0604020202020204" pitchFamily="34" charset="0"/>
              <a:buChar char="•"/>
            </a:pPr>
            <a:r>
              <a:rPr lang="en-GB" b="0" i="0" dirty="0">
                <a:solidFill>
                  <a:srgbClr val="000000"/>
                </a:solidFill>
                <a:effectLst/>
                <a:latin typeface="Helvetica Neue"/>
              </a:rPr>
              <a:t>Aggregates &amp; Group-</a:t>
            </a:r>
            <a:r>
              <a:rPr lang="en-GB" b="0" i="0" dirty="0" err="1">
                <a:solidFill>
                  <a:srgbClr val="000000"/>
                </a:solidFill>
                <a:effectLst/>
                <a:latin typeface="Helvetica Neue"/>
              </a:rPr>
              <a:t>Bys</a:t>
            </a:r>
            <a:endParaRPr lang="en-GB" b="0" i="0" dirty="0">
              <a:solidFill>
                <a:srgbClr val="000000"/>
              </a:solidFill>
              <a:effectLst/>
              <a:latin typeface="Helvetica Neue"/>
            </a:endParaRPr>
          </a:p>
          <a:p>
            <a:endParaRPr lang="en-GB" dirty="0"/>
          </a:p>
        </p:txBody>
      </p:sp>
      <p:sp>
        <p:nvSpPr>
          <p:cNvPr id="3" name="Text Placeholder 2">
            <a:extLst>
              <a:ext uri="{FF2B5EF4-FFF2-40B4-BE49-F238E27FC236}">
                <a16:creationId xmlns:a16="http://schemas.microsoft.com/office/drawing/2014/main" id="{CDA6DA39-2570-4E0A-A480-BAF6F00BC0E0}"/>
              </a:ext>
            </a:extLst>
          </p:cNvPr>
          <p:cNvSpPr>
            <a:spLocks noGrp="1"/>
          </p:cNvSpPr>
          <p:nvPr>
            <p:ph type="body" sz="quarter" idx="10"/>
          </p:nvPr>
        </p:nvSpPr>
        <p:spPr/>
        <p:txBody>
          <a:bodyPr/>
          <a:lstStyle/>
          <a:p>
            <a:r>
              <a:rPr lang="en-GB" dirty="0"/>
              <a:t>Mongo DB</a:t>
            </a:r>
          </a:p>
          <a:p>
            <a:endParaRPr lang="en-GB" dirty="0"/>
          </a:p>
          <a:p>
            <a:r>
              <a:rPr lang="en-GB" dirty="0"/>
              <a:t>- Trainer demonstration</a:t>
            </a:r>
          </a:p>
          <a:p>
            <a:endParaRPr lang="en-GB" dirty="0"/>
          </a:p>
        </p:txBody>
      </p:sp>
      <p:pic>
        <p:nvPicPr>
          <p:cNvPr id="5" name="Picture 4">
            <a:extLst>
              <a:ext uri="{FF2B5EF4-FFF2-40B4-BE49-F238E27FC236}">
                <a16:creationId xmlns:a16="http://schemas.microsoft.com/office/drawing/2014/main" id="{B94DB026-C379-490D-BB95-78C5509978EC}"/>
              </a:ext>
            </a:extLst>
          </p:cNvPr>
          <p:cNvPicPr>
            <a:picLocks noChangeAspect="1"/>
          </p:cNvPicPr>
          <p:nvPr/>
        </p:nvPicPr>
        <p:blipFill>
          <a:blip r:embed="rId2"/>
          <a:stretch>
            <a:fillRect/>
          </a:stretch>
        </p:blipFill>
        <p:spPr>
          <a:xfrm>
            <a:off x="783724" y="3594547"/>
            <a:ext cx="2439625" cy="313424"/>
          </a:xfrm>
          <a:prstGeom prst="rect">
            <a:avLst/>
          </a:prstGeom>
        </p:spPr>
      </p:pic>
    </p:spTree>
    <p:extLst>
      <p:ext uri="{BB962C8B-B14F-4D97-AF65-F5344CB8AC3E}">
        <p14:creationId xmlns:p14="http://schemas.microsoft.com/office/powerpoint/2010/main" val="7928079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6A626-E37D-4AC6-9785-351A138C2E6B}"/>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57E77905-C4CA-4614-BDDE-7EA8837C221E}"/>
              </a:ext>
            </a:extLst>
          </p:cNvPr>
          <p:cNvSpPr>
            <a:spLocks noGrp="1"/>
          </p:cNvSpPr>
          <p:nvPr>
            <p:ph type="body" sz="quarter" idx="10"/>
          </p:nvPr>
        </p:nvSpPr>
        <p:spPr/>
        <p:txBody>
          <a:bodyPr/>
          <a:lstStyle/>
          <a:p>
            <a:r>
              <a:rPr lang="en-GB" dirty="0"/>
              <a:t>exercise</a:t>
            </a:r>
          </a:p>
        </p:txBody>
      </p:sp>
      <p:pic>
        <p:nvPicPr>
          <p:cNvPr id="5" name="Picture 4">
            <a:extLst>
              <a:ext uri="{FF2B5EF4-FFF2-40B4-BE49-F238E27FC236}">
                <a16:creationId xmlns:a16="http://schemas.microsoft.com/office/drawing/2014/main" id="{37B88D23-7E80-4B7C-807F-B23AC5D8B23F}"/>
              </a:ext>
            </a:extLst>
          </p:cNvPr>
          <p:cNvPicPr>
            <a:picLocks noChangeAspect="1"/>
          </p:cNvPicPr>
          <p:nvPr/>
        </p:nvPicPr>
        <p:blipFill>
          <a:blip r:embed="rId2"/>
          <a:stretch>
            <a:fillRect/>
          </a:stretch>
        </p:blipFill>
        <p:spPr>
          <a:xfrm>
            <a:off x="1911134" y="1807731"/>
            <a:ext cx="10010023" cy="2513898"/>
          </a:xfrm>
          <a:prstGeom prst="rect">
            <a:avLst/>
          </a:prstGeom>
        </p:spPr>
      </p:pic>
    </p:spTree>
    <p:extLst>
      <p:ext uri="{BB962C8B-B14F-4D97-AF65-F5344CB8AC3E}">
        <p14:creationId xmlns:p14="http://schemas.microsoft.com/office/powerpoint/2010/main" val="260763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8857" y="959438"/>
            <a:ext cx="4918728" cy="1047402"/>
          </a:xfrm>
        </p:spPr>
        <p:txBody>
          <a:bodyPr/>
          <a:lstStyle/>
          <a:p>
            <a:r>
              <a:rPr lang="en-GB" dirty="0"/>
              <a:t>What Sector do you work in…?</a:t>
            </a:r>
          </a:p>
        </p:txBody>
      </p:sp>
      <p:grpSp>
        <p:nvGrpSpPr>
          <p:cNvPr id="6" name="Group 5"/>
          <p:cNvGrpSpPr/>
          <p:nvPr/>
        </p:nvGrpSpPr>
        <p:grpSpPr>
          <a:xfrm>
            <a:off x="2990921" y="832280"/>
            <a:ext cx="8829604" cy="4544314"/>
            <a:chOff x="3102964" y="671044"/>
            <a:chExt cx="8829604" cy="4544314"/>
          </a:xfrm>
        </p:grpSpPr>
        <p:sp>
          <p:nvSpPr>
            <p:cNvPr id="7" name="Freeform 6"/>
            <p:cNvSpPr/>
            <p:nvPr/>
          </p:nvSpPr>
          <p:spPr>
            <a:xfrm>
              <a:off x="4804428" y="3494881"/>
              <a:ext cx="2004320" cy="1720477"/>
            </a:xfrm>
            <a:custGeom>
              <a:avLst/>
              <a:gdLst>
                <a:gd name="connsiteX0" fmla="*/ 0 w 2004320"/>
                <a:gd name="connsiteY0" fmla="*/ 860239 h 1720477"/>
                <a:gd name="connsiteX1" fmla="*/ 430119 w 2004320"/>
                <a:gd name="connsiteY1" fmla="*/ 0 h 1720477"/>
                <a:gd name="connsiteX2" fmla="*/ 1574201 w 2004320"/>
                <a:gd name="connsiteY2" fmla="*/ 0 h 1720477"/>
                <a:gd name="connsiteX3" fmla="*/ 2004320 w 2004320"/>
                <a:gd name="connsiteY3" fmla="*/ 860239 h 1720477"/>
                <a:gd name="connsiteX4" fmla="*/ 1574201 w 2004320"/>
                <a:gd name="connsiteY4" fmla="*/ 1720477 h 1720477"/>
                <a:gd name="connsiteX5" fmla="*/ 430119 w 2004320"/>
                <a:gd name="connsiteY5" fmla="*/ 1720477 h 1720477"/>
                <a:gd name="connsiteX6" fmla="*/ 0 w 2004320"/>
                <a:gd name="connsiteY6" fmla="*/ 860239 h 172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320" h="1720477">
                  <a:moveTo>
                    <a:pt x="0" y="860239"/>
                  </a:moveTo>
                  <a:lnTo>
                    <a:pt x="430119" y="0"/>
                  </a:lnTo>
                  <a:lnTo>
                    <a:pt x="1574201" y="0"/>
                  </a:lnTo>
                  <a:lnTo>
                    <a:pt x="2004320" y="860239"/>
                  </a:lnTo>
                  <a:lnTo>
                    <a:pt x="1574201" y="1720477"/>
                  </a:lnTo>
                  <a:lnTo>
                    <a:pt x="430119" y="1720477"/>
                  </a:lnTo>
                  <a:lnTo>
                    <a:pt x="0" y="860239"/>
                  </a:lnTo>
                  <a:close/>
                </a:path>
              </a:pathLst>
            </a:custGeom>
          </p:spPr>
          <p:style>
            <a:lnRef idx="1">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none" lIns="0" tIns="0" rIns="0" bIns="0" numCol="1" spcCol="1270" anchor="ctr" anchorCtr="0">
              <a:noAutofit/>
            </a:bodyPr>
            <a:lstStyle/>
            <a:p>
              <a:pPr lvl="0" algn="ctr" defTabSz="2889250">
                <a:lnSpc>
                  <a:spcPct val="90000"/>
                </a:lnSpc>
                <a:spcBef>
                  <a:spcPct val="0"/>
                </a:spcBef>
                <a:spcAft>
                  <a:spcPct val="35000"/>
                </a:spcAft>
              </a:pPr>
              <a:r>
                <a:rPr lang="en-GB" sz="2000" b="1" dirty="0">
                  <a:solidFill>
                    <a:schemeClr val="tx1"/>
                  </a:solidFill>
                </a:rPr>
                <a:t>Transport</a:t>
              </a:r>
              <a:endParaRPr lang="en-GB" sz="2400" b="1" dirty="0">
                <a:solidFill>
                  <a:schemeClr val="tx1"/>
                </a:solidFill>
              </a:endParaRPr>
            </a:p>
          </p:txBody>
        </p:sp>
        <p:sp>
          <p:nvSpPr>
            <p:cNvPr id="9" name="Hexagon 8"/>
            <p:cNvSpPr/>
            <p:nvPr/>
          </p:nvSpPr>
          <p:spPr>
            <a:xfrm>
              <a:off x="3102964" y="2559661"/>
              <a:ext cx="2004320" cy="1720477"/>
            </a:xfrm>
            <a:prstGeom prst="hexagon">
              <a:avLst>
                <a:gd name="adj" fmla="val 25000"/>
                <a:gd name="vf" fmla="val 115470"/>
              </a:avLst>
            </a:prstGeom>
            <a:solidFill>
              <a:srgbClr val="004050">
                <a:alpha val="90000"/>
              </a:srgbClr>
            </a:solidFill>
            <a:ln>
              <a:solidFill>
                <a:schemeClr val="bg1"/>
              </a:solidFill>
            </a:ln>
          </p:spPr>
          <p:style>
            <a:lnRef idx="1">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vert="horz" wrap="none" lIns="0" tIns="0" rIns="0" bIns="0" anchor="ctr" anchorCtr="0"/>
            <a:lstStyle/>
            <a:p>
              <a:pPr algn="ctr"/>
              <a:r>
                <a:rPr lang="en-GB" sz="2000" b="1" dirty="0">
                  <a:solidFill>
                    <a:schemeClr val="bg1"/>
                  </a:solidFill>
                </a:rPr>
                <a:t>Finance</a:t>
              </a:r>
              <a:endParaRPr lang="en-GB" b="1" dirty="0">
                <a:solidFill>
                  <a:schemeClr val="bg1"/>
                </a:solidFill>
              </a:endParaRPr>
            </a:p>
          </p:txBody>
        </p:sp>
        <p:sp>
          <p:nvSpPr>
            <p:cNvPr id="11" name="Freeform 10"/>
            <p:cNvSpPr/>
            <p:nvPr/>
          </p:nvSpPr>
          <p:spPr>
            <a:xfrm>
              <a:off x="6504127" y="2546483"/>
              <a:ext cx="2004320" cy="1720477"/>
            </a:xfrm>
            <a:custGeom>
              <a:avLst/>
              <a:gdLst>
                <a:gd name="connsiteX0" fmla="*/ 0 w 2004320"/>
                <a:gd name="connsiteY0" fmla="*/ 860239 h 1720477"/>
                <a:gd name="connsiteX1" fmla="*/ 430119 w 2004320"/>
                <a:gd name="connsiteY1" fmla="*/ 0 h 1720477"/>
                <a:gd name="connsiteX2" fmla="*/ 1574201 w 2004320"/>
                <a:gd name="connsiteY2" fmla="*/ 0 h 1720477"/>
                <a:gd name="connsiteX3" fmla="*/ 2004320 w 2004320"/>
                <a:gd name="connsiteY3" fmla="*/ 860239 h 1720477"/>
                <a:gd name="connsiteX4" fmla="*/ 1574201 w 2004320"/>
                <a:gd name="connsiteY4" fmla="*/ 1720477 h 1720477"/>
                <a:gd name="connsiteX5" fmla="*/ 430119 w 2004320"/>
                <a:gd name="connsiteY5" fmla="*/ 1720477 h 1720477"/>
                <a:gd name="connsiteX6" fmla="*/ 0 w 2004320"/>
                <a:gd name="connsiteY6" fmla="*/ 860239 h 172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320" h="1720477">
                  <a:moveTo>
                    <a:pt x="0" y="860239"/>
                  </a:moveTo>
                  <a:lnTo>
                    <a:pt x="430119" y="0"/>
                  </a:lnTo>
                  <a:lnTo>
                    <a:pt x="1574201" y="0"/>
                  </a:lnTo>
                  <a:lnTo>
                    <a:pt x="2004320" y="860239"/>
                  </a:lnTo>
                  <a:lnTo>
                    <a:pt x="1574201" y="1720477"/>
                  </a:lnTo>
                  <a:lnTo>
                    <a:pt x="430119" y="1720477"/>
                  </a:lnTo>
                  <a:lnTo>
                    <a:pt x="0" y="860239"/>
                  </a:lnTo>
                  <a:close/>
                </a:path>
              </a:pathLst>
            </a:custGeom>
          </p:spPr>
          <p:style>
            <a:lnRef idx="1">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none" lIns="0" tIns="0" rIns="0" bIns="0" numCol="1" spcCol="1270" anchor="ctr" anchorCtr="0">
              <a:noAutofit/>
            </a:bodyPr>
            <a:lstStyle/>
            <a:p>
              <a:pPr lvl="0" algn="ctr" defTabSz="2889250">
                <a:lnSpc>
                  <a:spcPct val="90000"/>
                </a:lnSpc>
                <a:spcBef>
                  <a:spcPct val="0"/>
                </a:spcBef>
                <a:spcAft>
                  <a:spcPct val="35000"/>
                </a:spcAft>
              </a:pPr>
              <a:r>
                <a:rPr lang="en-GB" sz="2000" b="1" dirty="0">
                  <a:solidFill>
                    <a:schemeClr val="tx1"/>
                  </a:solidFill>
                </a:rPr>
                <a:t>Charity</a:t>
              </a:r>
              <a:endParaRPr lang="en-GB" sz="2400" b="1" dirty="0">
                <a:solidFill>
                  <a:schemeClr val="tx1"/>
                </a:solidFill>
              </a:endParaRPr>
            </a:p>
          </p:txBody>
        </p:sp>
        <p:sp>
          <p:nvSpPr>
            <p:cNvPr id="13" name="Hexagon 12"/>
            <p:cNvSpPr/>
            <p:nvPr/>
          </p:nvSpPr>
          <p:spPr>
            <a:xfrm>
              <a:off x="8212656" y="3492155"/>
              <a:ext cx="2004320" cy="1720477"/>
            </a:xfrm>
            <a:prstGeom prst="hexagon">
              <a:avLst>
                <a:gd name="adj" fmla="val 25000"/>
                <a:gd name="vf" fmla="val 115470"/>
              </a:avLst>
            </a:prstGeom>
            <a:solidFill>
              <a:srgbClr val="004050">
                <a:alpha val="90000"/>
              </a:srgbClr>
            </a:solidFill>
          </p:spPr>
          <p:style>
            <a:lnRef idx="1">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vert="horz" wrap="none" lIns="0" tIns="0" rIns="0" bIns="0" anchor="ctr" anchorCtr="0"/>
            <a:lstStyle/>
            <a:p>
              <a:pPr algn="ctr"/>
              <a:r>
                <a:rPr lang="en-GB" sz="2000" b="1" dirty="0">
                  <a:solidFill>
                    <a:schemeClr val="bg1"/>
                  </a:solidFill>
                </a:rPr>
                <a:t>Education</a:t>
              </a:r>
              <a:endParaRPr lang="en-GB" b="1" dirty="0">
                <a:solidFill>
                  <a:schemeClr val="bg1"/>
                </a:solidFill>
              </a:endParaRPr>
            </a:p>
          </p:txBody>
        </p:sp>
        <p:sp>
          <p:nvSpPr>
            <p:cNvPr id="15" name="Freeform 14"/>
            <p:cNvSpPr/>
            <p:nvPr/>
          </p:nvSpPr>
          <p:spPr>
            <a:xfrm>
              <a:off x="4804428" y="1619442"/>
              <a:ext cx="2004320" cy="1720477"/>
            </a:xfrm>
            <a:custGeom>
              <a:avLst/>
              <a:gdLst>
                <a:gd name="connsiteX0" fmla="*/ 0 w 2004320"/>
                <a:gd name="connsiteY0" fmla="*/ 860239 h 1720477"/>
                <a:gd name="connsiteX1" fmla="*/ 430119 w 2004320"/>
                <a:gd name="connsiteY1" fmla="*/ 0 h 1720477"/>
                <a:gd name="connsiteX2" fmla="*/ 1574201 w 2004320"/>
                <a:gd name="connsiteY2" fmla="*/ 0 h 1720477"/>
                <a:gd name="connsiteX3" fmla="*/ 2004320 w 2004320"/>
                <a:gd name="connsiteY3" fmla="*/ 860239 h 1720477"/>
                <a:gd name="connsiteX4" fmla="*/ 1574201 w 2004320"/>
                <a:gd name="connsiteY4" fmla="*/ 1720477 h 1720477"/>
                <a:gd name="connsiteX5" fmla="*/ 430119 w 2004320"/>
                <a:gd name="connsiteY5" fmla="*/ 1720477 h 1720477"/>
                <a:gd name="connsiteX6" fmla="*/ 0 w 2004320"/>
                <a:gd name="connsiteY6" fmla="*/ 860239 h 172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320" h="1720477">
                  <a:moveTo>
                    <a:pt x="0" y="860239"/>
                  </a:moveTo>
                  <a:lnTo>
                    <a:pt x="430119" y="0"/>
                  </a:lnTo>
                  <a:lnTo>
                    <a:pt x="1574201" y="0"/>
                  </a:lnTo>
                  <a:lnTo>
                    <a:pt x="2004320" y="860239"/>
                  </a:lnTo>
                  <a:lnTo>
                    <a:pt x="1574201" y="1720477"/>
                  </a:lnTo>
                  <a:lnTo>
                    <a:pt x="430119" y="1720477"/>
                  </a:lnTo>
                  <a:lnTo>
                    <a:pt x="0" y="860239"/>
                  </a:lnTo>
                  <a:close/>
                </a:path>
              </a:pathLst>
            </a:custGeom>
          </p:spPr>
          <p:style>
            <a:lnRef idx="1">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none" lIns="0" tIns="0" rIns="0" bIns="0" numCol="1" spcCol="1270" anchor="ctr" anchorCtr="0">
              <a:noAutofit/>
            </a:bodyPr>
            <a:lstStyle/>
            <a:p>
              <a:pPr lvl="0" algn="ctr" defTabSz="2889250">
                <a:lnSpc>
                  <a:spcPct val="90000"/>
                </a:lnSpc>
                <a:spcBef>
                  <a:spcPct val="0"/>
                </a:spcBef>
                <a:spcAft>
                  <a:spcPct val="35000"/>
                </a:spcAft>
              </a:pPr>
              <a:r>
                <a:rPr lang="en-GB" sz="2000" b="1" dirty="0">
                  <a:solidFill>
                    <a:schemeClr val="tx1"/>
                  </a:solidFill>
                </a:rPr>
                <a:t>Sales</a:t>
              </a:r>
            </a:p>
          </p:txBody>
        </p:sp>
        <p:sp>
          <p:nvSpPr>
            <p:cNvPr id="17" name="Hexagon 16"/>
            <p:cNvSpPr/>
            <p:nvPr/>
          </p:nvSpPr>
          <p:spPr>
            <a:xfrm>
              <a:off x="6504127" y="671044"/>
              <a:ext cx="2004320" cy="1720477"/>
            </a:xfrm>
            <a:prstGeom prst="hexagon">
              <a:avLst>
                <a:gd name="adj" fmla="val 25000"/>
                <a:gd name="vf" fmla="val 115470"/>
              </a:avLst>
            </a:prstGeom>
            <a:solidFill>
              <a:srgbClr val="004050">
                <a:alpha val="90000"/>
              </a:srgbClr>
            </a:solidFill>
            <a:ln>
              <a:solidFill>
                <a:schemeClr val="bg1"/>
              </a:solidFill>
            </a:ln>
          </p:spPr>
          <p:style>
            <a:lnRef idx="1">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vert="horz" wrap="none" lIns="0" tIns="0" rIns="0" bIns="0" anchor="ctr" anchorCtr="0"/>
            <a:lstStyle/>
            <a:p>
              <a:pPr algn="ctr"/>
              <a:r>
                <a:rPr lang="en-GB" sz="2000" b="1" dirty="0">
                  <a:solidFill>
                    <a:schemeClr val="bg1"/>
                  </a:solidFill>
                </a:rPr>
                <a:t>Government</a:t>
              </a:r>
              <a:endParaRPr lang="en-GB" b="1" dirty="0">
                <a:solidFill>
                  <a:schemeClr val="bg1"/>
                </a:solidFill>
              </a:endParaRPr>
            </a:p>
          </p:txBody>
        </p:sp>
        <p:sp>
          <p:nvSpPr>
            <p:cNvPr id="19" name="Freeform 18"/>
            <p:cNvSpPr/>
            <p:nvPr/>
          </p:nvSpPr>
          <p:spPr>
            <a:xfrm>
              <a:off x="8212656" y="1616716"/>
              <a:ext cx="2004320" cy="1720477"/>
            </a:xfrm>
            <a:custGeom>
              <a:avLst/>
              <a:gdLst>
                <a:gd name="connsiteX0" fmla="*/ 0 w 2004320"/>
                <a:gd name="connsiteY0" fmla="*/ 860239 h 1720477"/>
                <a:gd name="connsiteX1" fmla="*/ 430119 w 2004320"/>
                <a:gd name="connsiteY1" fmla="*/ 0 h 1720477"/>
                <a:gd name="connsiteX2" fmla="*/ 1574201 w 2004320"/>
                <a:gd name="connsiteY2" fmla="*/ 0 h 1720477"/>
                <a:gd name="connsiteX3" fmla="*/ 2004320 w 2004320"/>
                <a:gd name="connsiteY3" fmla="*/ 860239 h 1720477"/>
                <a:gd name="connsiteX4" fmla="*/ 1574201 w 2004320"/>
                <a:gd name="connsiteY4" fmla="*/ 1720477 h 1720477"/>
                <a:gd name="connsiteX5" fmla="*/ 430119 w 2004320"/>
                <a:gd name="connsiteY5" fmla="*/ 1720477 h 1720477"/>
                <a:gd name="connsiteX6" fmla="*/ 0 w 2004320"/>
                <a:gd name="connsiteY6" fmla="*/ 860239 h 1720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320" h="1720477">
                  <a:moveTo>
                    <a:pt x="0" y="860239"/>
                  </a:moveTo>
                  <a:lnTo>
                    <a:pt x="430119" y="0"/>
                  </a:lnTo>
                  <a:lnTo>
                    <a:pt x="1574201" y="0"/>
                  </a:lnTo>
                  <a:lnTo>
                    <a:pt x="2004320" y="860239"/>
                  </a:lnTo>
                  <a:lnTo>
                    <a:pt x="1574201" y="1720477"/>
                  </a:lnTo>
                  <a:lnTo>
                    <a:pt x="430119" y="1720477"/>
                  </a:lnTo>
                  <a:lnTo>
                    <a:pt x="0" y="860239"/>
                  </a:lnTo>
                  <a:close/>
                </a:path>
              </a:pathLst>
            </a:custGeom>
          </p:spPr>
          <p:style>
            <a:lnRef idx="1">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none" lIns="0" tIns="0" rIns="0" bIns="0" numCol="1" spcCol="1270" anchor="ctr" anchorCtr="0">
              <a:noAutofit/>
            </a:bodyPr>
            <a:lstStyle/>
            <a:p>
              <a:pPr lvl="0" algn="ctr" defTabSz="2889250">
                <a:lnSpc>
                  <a:spcPct val="90000"/>
                </a:lnSpc>
                <a:spcBef>
                  <a:spcPct val="0"/>
                </a:spcBef>
                <a:spcAft>
                  <a:spcPct val="35000"/>
                </a:spcAft>
              </a:pPr>
              <a:r>
                <a:rPr lang="en-GB" sz="2000" b="1" dirty="0">
                  <a:solidFill>
                    <a:schemeClr val="tx1"/>
                  </a:solidFill>
                </a:rPr>
                <a:t>Healthcare</a:t>
              </a:r>
              <a:endParaRPr lang="en-GB" b="1" dirty="0">
                <a:solidFill>
                  <a:schemeClr val="tx1"/>
                </a:solidFill>
              </a:endParaRPr>
            </a:p>
          </p:txBody>
        </p:sp>
        <p:sp>
          <p:nvSpPr>
            <p:cNvPr id="21" name="Hexagon 20"/>
            <p:cNvSpPr/>
            <p:nvPr/>
          </p:nvSpPr>
          <p:spPr>
            <a:xfrm>
              <a:off x="9928248" y="2562388"/>
              <a:ext cx="2004320" cy="1720477"/>
            </a:xfrm>
            <a:prstGeom prst="hexagon">
              <a:avLst>
                <a:gd name="adj" fmla="val 25000"/>
                <a:gd name="vf" fmla="val 115470"/>
              </a:avLst>
            </a:prstGeom>
            <a:solidFill>
              <a:srgbClr val="004050">
                <a:alpha val="90000"/>
              </a:srgbClr>
            </a:solidFill>
            <a:ln>
              <a:solidFill>
                <a:schemeClr val="bg1"/>
              </a:solidFill>
            </a:ln>
          </p:spPr>
          <p:style>
            <a:lnRef idx="1">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vert="horz" wrap="none" lIns="0" tIns="0" rIns="0" bIns="0" anchor="ctr" anchorCtr="0"/>
            <a:lstStyle/>
            <a:p>
              <a:pPr algn="ctr"/>
              <a:r>
                <a:rPr lang="en-GB" sz="2000" b="1" dirty="0">
                  <a:solidFill>
                    <a:schemeClr val="bg1"/>
                  </a:solidFill>
                </a:rPr>
                <a:t>Other</a:t>
              </a:r>
            </a:p>
          </p:txBody>
        </p:sp>
      </p:grpSp>
      <p:sp>
        <p:nvSpPr>
          <p:cNvPr id="23" name="Hexagon 22"/>
          <p:cNvSpPr/>
          <p:nvPr/>
        </p:nvSpPr>
        <p:spPr>
          <a:xfrm>
            <a:off x="6400914" y="4583158"/>
            <a:ext cx="2004320" cy="1720477"/>
          </a:xfrm>
          <a:prstGeom prst="hexagon">
            <a:avLst>
              <a:gd name="adj" fmla="val 25000"/>
              <a:gd name="vf" fmla="val 115470"/>
            </a:avLst>
          </a:prstGeom>
          <a:solidFill>
            <a:srgbClr val="004050">
              <a:alpha val="90000"/>
            </a:srgbClr>
          </a:solidFill>
          <a:ln>
            <a:solidFill>
              <a:schemeClr val="bg1"/>
            </a:solidFill>
          </a:ln>
        </p:spPr>
        <p:style>
          <a:lnRef idx="1">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vert="horz" wrap="none" lIns="0" tIns="0" rIns="0" bIns="0" anchor="ctr" anchorCtr="0"/>
          <a:lstStyle/>
          <a:p>
            <a:pPr algn="ctr"/>
            <a:r>
              <a:rPr lang="en-GB" sz="2000" b="1" dirty="0">
                <a:solidFill>
                  <a:schemeClr val="bg1"/>
                </a:solidFill>
              </a:rPr>
              <a:t>IT</a:t>
            </a:r>
          </a:p>
        </p:txBody>
      </p:sp>
    </p:spTree>
    <p:extLst>
      <p:ext uri="{BB962C8B-B14F-4D97-AF65-F5344CB8AC3E}">
        <p14:creationId xmlns:p14="http://schemas.microsoft.com/office/powerpoint/2010/main" val="41612702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14617E-93E9-42DE-BBB7-D0E9087D6C7C}"/>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AF9E1632-E220-4CA5-B706-FDBB23253B38}"/>
              </a:ext>
            </a:extLst>
          </p:cNvPr>
          <p:cNvSpPr>
            <a:spLocks noGrp="1"/>
          </p:cNvSpPr>
          <p:nvPr>
            <p:ph type="body" sz="quarter" idx="10"/>
          </p:nvPr>
        </p:nvSpPr>
        <p:spPr/>
        <p:txBody>
          <a:bodyPr/>
          <a:lstStyle/>
          <a:p>
            <a:r>
              <a:rPr lang="en-GB" dirty="0"/>
              <a:t>exercise</a:t>
            </a:r>
          </a:p>
        </p:txBody>
      </p:sp>
      <p:pic>
        <p:nvPicPr>
          <p:cNvPr id="5" name="Picture 4">
            <a:extLst>
              <a:ext uri="{FF2B5EF4-FFF2-40B4-BE49-F238E27FC236}">
                <a16:creationId xmlns:a16="http://schemas.microsoft.com/office/drawing/2014/main" id="{47625791-D9C0-4FED-96F5-101EF05D7BC8}"/>
              </a:ext>
            </a:extLst>
          </p:cNvPr>
          <p:cNvPicPr>
            <a:picLocks noChangeAspect="1"/>
          </p:cNvPicPr>
          <p:nvPr/>
        </p:nvPicPr>
        <p:blipFill>
          <a:blip r:embed="rId2"/>
          <a:stretch>
            <a:fillRect/>
          </a:stretch>
        </p:blipFill>
        <p:spPr>
          <a:xfrm>
            <a:off x="5193284" y="2246032"/>
            <a:ext cx="6020065" cy="3000883"/>
          </a:xfrm>
          <a:prstGeom prst="rect">
            <a:avLst/>
          </a:prstGeom>
        </p:spPr>
      </p:pic>
    </p:spTree>
    <p:extLst>
      <p:ext uri="{BB962C8B-B14F-4D97-AF65-F5344CB8AC3E}">
        <p14:creationId xmlns:p14="http://schemas.microsoft.com/office/powerpoint/2010/main" val="26304384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EE523-7347-40A4-818C-E4603F69B44A}"/>
              </a:ext>
            </a:extLst>
          </p:cNvPr>
          <p:cNvSpPr>
            <a:spLocks noGrp="1"/>
          </p:cNvSpPr>
          <p:nvPr>
            <p:ph type="body" sz="quarter" idx="15"/>
          </p:nvPr>
        </p:nvSpPr>
        <p:spPr/>
        <p:txBody>
          <a:bodyPr/>
          <a:lstStyle/>
          <a:p>
            <a:endParaRPr lang="en-GB" dirty="0"/>
          </a:p>
        </p:txBody>
      </p:sp>
      <p:sp>
        <p:nvSpPr>
          <p:cNvPr id="3" name="Text Placeholder 2">
            <a:extLst>
              <a:ext uri="{FF2B5EF4-FFF2-40B4-BE49-F238E27FC236}">
                <a16:creationId xmlns:a16="http://schemas.microsoft.com/office/drawing/2014/main" id="{328E021F-11C4-4423-8E52-53163A7859E3}"/>
              </a:ext>
            </a:extLst>
          </p:cNvPr>
          <p:cNvSpPr>
            <a:spLocks noGrp="1"/>
          </p:cNvSpPr>
          <p:nvPr>
            <p:ph type="body" sz="quarter" idx="10"/>
          </p:nvPr>
        </p:nvSpPr>
        <p:spPr/>
        <p:txBody>
          <a:bodyPr/>
          <a:lstStyle/>
          <a:p>
            <a:r>
              <a:rPr lang="en-GB" dirty="0"/>
              <a:t>exercise</a:t>
            </a:r>
          </a:p>
        </p:txBody>
      </p:sp>
      <p:pic>
        <p:nvPicPr>
          <p:cNvPr id="5" name="Picture 4">
            <a:extLst>
              <a:ext uri="{FF2B5EF4-FFF2-40B4-BE49-F238E27FC236}">
                <a16:creationId xmlns:a16="http://schemas.microsoft.com/office/drawing/2014/main" id="{F18E0707-E746-4664-846C-ECC090797776}"/>
              </a:ext>
            </a:extLst>
          </p:cNvPr>
          <p:cNvPicPr>
            <a:picLocks noChangeAspect="1"/>
          </p:cNvPicPr>
          <p:nvPr/>
        </p:nvPicPr>
        <p:blipFill>
          <a:blip r:embed="rId2"/>
          <a:stretch>
            <a:fillRect/>
          </a:stretch>
        </p:blipFill>
        <p:spPr>
          <a:xfrm>
            <a:off x="4260253" y="2144451"/>
            <a:ext cx="7215558" cy="1785292"/>
          </a:xfrm>
          <a:prstGeom prst="rect">
            <a:avLst/>
          </a:prstGeom>
        </p:spPr>
      </p:pic>
    </p:spTree>
    <p:extLst>
      <p:ext uri="{BB962C8B-B14F-4D97-AF65-F5344CB8AC3E}">
        <p14:creationId xmlns:p14="http://schemas.microsoft.com/office/powerpoint/2010/main" val="2799921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r>
              <a:rPr lang="en-GB" dirty="0"/>
              <a:t>Individual activity:</a:t>
            </a:r>
          </a:p>
          <a:p>
            <a:r>
              <a:rPr lang="en-GB" b="1" dirty="0"/>
              <a:t>Consider your organisational needs:</a:t>
            </a:r>
          </a:p>
          <a:p>
            <a:pPr marL="285750" indent="-285750">
              <a:buFontTx/>
              <a:buChar char="-"/>
            </a:pPr>
            <a:r>
              <a:rPr lang="en-GB" dirty="0"/>
              <a:t>What questions do you need to ask to help you decide how to model their data?</a:t>
            </a:r>
          </a:p>
          <a:p>
            <a:pPr marL="285750" indent="-285750">
              <a:buFontTx/>
              <a:buChar char="-"/>
            </a:pPr>
            <a:r>
              <a:rPr lang="en-GB" dirty="0"/>
              <a:t>What system(s) might be appropriate for their needs? (What training will you and other staff need?)</a:t>
            </a:r>
          </a:p>
          <a:p>
            <a:endParaRPr lang="en-GB" dirty="0"/>
          </a:p>
          <a:p>
            <a:pPr marL="457200" lvl="1" indent="0" algn="l">
              <a:buNone/>
            </a:pPr>
            <a:endParaRPr lang="en-GB" dirty="0"/>
          </a:p>
          <a:p>
            <a:r>
              <a:rPr lang="en-GB" dirty="0"/>
              <a:t>Estimated Time: 10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6179653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143</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Why do people use Mongo?</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Why isn’t SQL needed?</a:t>
            </a: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What/how can queries be written?</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386909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6</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24150919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34849096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7: spark and </a:t>
            </a:r>
            <a:r>
              <a:rPr lang="en-GB" sz="2400" dirty="0" err="1">
                <a:solidFill>
                  <a:schemeClr val="bg1"/>
                </a:solidFill>
              </a:rPr>
              <a:t>hadoop</a:t>
            </a:r>
            <a:endParaRPr lang="en-GB" sz="2400" dirty="0">
              <a:solidFill>
                <a:schemeClr val="bg1"/>
              </a:solidFill>
            </a:endParaRP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146</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distributed file systems and how to query them (an alternative to relational databases)</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when and how there is a need to have a non-relational model</a:t>
            </a:r>
          </a:p>
          <a:p>
            <a:pPr algn="l"/>
            <a:r>
              <a:rPr lang="en-GB" b="1" i="0" dirty="0">
                <a:solidFill>
                  <a:srgbClr val="000000"/>
                </a:solidFill>
                <a:effectLst/>
                <a:latin typeface="Helvetica Neue"/>
              </a:rPr>
              <a:t>Expectations: Who?</a:t>
            </a:r>
            <a:endParaRPr lang="en-GB" b="0" i="0" dirty="0">
              <a:solidFill>
                <a:srgbClr val="000000"/>
              </a:solidFill>
              <a:effectLst/>
              <a:latin typeface="Helvetica Neue"/>
            </a:endParaRPr>
          </a:p>
          <a:p>
            <a:pPr algn="l">
              <a:buFont typeface="Arial" panose="020B0604020202020204" pitchFamily="34" charset="0"/>
              <a:buChar char="•"/>
            </a:pPr>
            <a:r>
              <a:rPr lang="en-GB" dirty="0">
                <a:solidFill>
                  <a:srgbClr val="000000"/>
                </a:solidFill>
                <a:latin typeface="Helvetica Neue"/>
              </a:rPr>
              <a:t>It is assumed you have worked with data previously.</a:t>
            </a:r>
            <a:endParaRPr lang="en-GB" dirty="0"/>
          </a:p>
        </p:txBody>
      </p:sp>
    </p:spTree>
    <p:extLst>
      <p:ext uri="{BB962C8B-B14F-4D97-AF65-F5344CB8AC3E}">
        <p14:creationId xmlns:p14="http://schemas.microsoft.com/office/powerpoint/2010/main" val="13425982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2F570F-8065-4CAF-A01F-4DBCFB7524D4}"/>
              </a:ext>
            </a:extLst>
          </p:cNvPr>
          <p:cNvSpPr>
            <a:spLocks noGrp="1"/>
          </p:cNvSpPr>
          <p:nvPr>
            <p:ph type="body" sz="quarter" idx="10"/>
          </p:nvPr>
        </p:nvSpPr>
        <p:spPr/>
        <p:txBody>
          <a:bodyPr>
            <a:normAutofit/>
          </a:bodyPr>
          <a:lstStyle/>
          <a:p>
            <a:r>
              <a:rPr lang="en-GB" dirty="0"/>
              <a:t>Spark and </a:t>
            </a:r>
            <a:r>
              <a:rPr lang="en-GB" dirty="0" err="1"/>
              <a:t>hadoop</a:t>
            </a:r>
            <a:endParaRPr lang="en-GB" dirty="0"/>
          </a:p>
        </p:txBody>
      </p:sp>
      <p:sp>
        <p:nvSpPr>
          <p:cNvPr id="3" name="Text Placeholder 2">
            <a:extLst>
              <a:ext uri="{FF2B5EF4-FFF2-40B4-BE49-F238E27FC236}">
                <a16:creationId xmlns:a16="http://schemas.microsoft.com/office/drawing/2014/main" id="{56578472-74A3-4D8C-92A0-7CF1B67D213E}"/>
              </a:ext>
            </a:extLst>
          </p:cNvPr>
          <p:cNvSpPr>
            <a:spLocks noGrp="1"/>
          </p:cNvSpPr>
          <p:nvPr>
            <p:ph type="body" sz="quarter" idx="15"/>
          </p:nvPr>
        </p:nvSpPr>
        <p:spPr/>
        <p:txBody>
          <a:bodyPr>
            <a:normAutofit/>
          </a:bodyPr>
          <a:lstStyle/>
          <a:p>
            <a:r>
              <a:rPr lang="en-GB" dirty="0"/>
              <a:t>Objectives:</a:t>
            </a:r>
          </a:p>
          <a:p>
            <a:pPr algn="l">
              <a:buFont typeface="Arial" panose="020B0604020202020204" pitchFamily="34" charset="0"/>
              <a:buChar char="•"/>
            </a:pPr>
            <a:r>
              <a:rPr lang="en-GB" b="0" i="0" dirty="0">
                <a:solidFill>
                  <a:srgbClr val="000000"/>
                </a:solidFill>
                <a:effectLst/>
                <a:latin typeface="Helvetica Neue"/>
              </a:rPr>
              <a:t>import the </a:t>
            </a:r>
            <a:r>
              <a:rPr lang="en-GB" b="0" i="0" dirty="0" err="1">
                <a:solidFill>
                  <a:srgbClr val="000000"/>
                </a:solidFill>
                <a:effectLst/>
                <a:latin typeface="Helvetica Neue"/>
              </a:rPr>
              <a:t>pyspark</a:t>
            </a:r>
            <a:r>
              <a:rPr lang="en-GB" b="0" i="0" dirty="0">
                <a:solidFill>
                  <a:srgbClr val="000000"/>
                </a:solidFill>
                <a:effectLst/>
                <a:latin typeface="Helvetica Neue"/>
              </a:rPr>
              <a:t> v.2 library</a:t>
            </a:r>
          </a:p>
          <a:p>
            <a:pPr algn="l">
              <a:buFont typeface="Arial" panose="020B0604020202020204" pitchFamily="34" charset="0"/>
              <a:buChar char="•"/>
            </a:pPr>
            <a:r>
              <a:rPr lang="en-GB" b="0" i="0" dirty="0">
                <a:solidFill>
                  <a:srgbClr val="000000"/>
                </a:solidFill>
                <a:effectLst/>
                <a:latin typeface="Helvetica Neue"/>
              </a:rPr>
              <a:t>connected to a spark instance</a:t>
            </a:r>
          </a:p>
          <a:p>
            <a:pPr algn="l">
              <a:buFont typeface="Arial" panose="020B0604020202020204" pitchFamily="34" charset="0"/>
              <a:buChar char="•"/>
            </a:pPr>
            <a:r>
              <a:rPr lang="en-GB" b="0" i="0" dirty="0">
                <a:solidFill>
                  <a:srgbClr val="000000"/>
                </a:solidFill>
                <a:effectLst/>
                <a:latin typeface="Helvetica Neue"/>
              </a:rPr>
              <a:t>read &amp; parse a csv file</a:t>
            </a:r>
          </a:p>
          <a:p>
            <a:pPr algn="l">
              <a:buFont typeface="Arial" panose="020B0604020202020204" pitchFamily="34" charset="0"/>
              <a:buChar char="•"/>
            </a:pPr>
            <a:r>
              <a:rPr lang="en-GB" b="0" i="0" dirty="0">
                <a:solidFill>
                  <a:srgbClr val="000000"/>
                </a:solidFill>
                <a:effectLst/>
                <a:latin typeface="Helvetica Neue"/>
              </a:rPr>
              <a:t>write a select query:</a:t>
            </a:r>
          </a:p>
          <a:p>
            <a:pPr marL="742950" lvl="1" indent="-285750" algn="l">
              <a:buFont typeface="Arial" panose="020B0604020202020204" pitchFamily="34" charset="0"/>
              <a:buChar char="•"/>
            </a:pPr>
            <a:r>
              <a:rPr lang="en-GB" b="0" i="0" dirty="0">
                <a:solidFill>
                  <a:srgbClr val="000000"/>
                </a:solidFill>
                <a:effectLst/>
                <a:latin typeface="Helvetica Neue"/>
              </a:rPr>
              <a:t>over all columns</a:t>
            </a:r>
          </a:p>
          <a:p>
            <a:pPr marL="742950" lvl="1" indent="-285750" algn="l">
              <a:buFont typeface="Arial" panose="020B0604020202020204" pitchFamily="34" charset="0"/>
              <a:buChar char="•"/>
            </a:pPr>
            <a:r>
              <a:rPr lang="en-GB" b="0" i="0" dirty="0">
                <a:solidFill>
                  <a:srgbClr val="000000"/>
                </a:solidFill>
                <a:effectLst/>
                <a:latin typeface="Helvetica Neue"/>
              </a:rPr>
              <a:t>over a subset of columns</a:t>
            </a:r>
          </a:p>
          <a:p>
            <a:pPr marL="742950" lvl="1" indent="-285750" algn="l">
              <a:buFont typeface="Arial" panose="020B0604020202020204" pitchFamily="34" charset="0"/>
              <a:buChar char="•"/>
            </a:pPr>
            <a:r>
              <a:rPr lang="en-GB" b="0" i="0" dirty="0">
                <a:solidFill>
                  <a:srgbClr val="000000"/>
                </a:solidFill>
                <a:effectLst/>
                <a:latin typeface="Helvetica Neue"/>
              </a:rPr>
              <a:t>over two tables</a:t>
            </a:r>
          </a:p>
          <a:p>
            <a:pPr marL="742950" lvl="1" indent="-285750" algn="l">
              <a:buFont typeface="Arial" panose="020B0604020202020204" pitchFamily="34" charset="0"/>
              <a:buChar char="•"/>
            </a:pPr>
            <a:r>
              <a:rPr lang="en-GB" b="0" i="0" dirty="0">
                <a:solidFill>
                  <a:srgbClr val="000000"/>
                </a:solidFill>
                <a:effectLst/>
                <a:latin typeface="Helvetica Neue"/>
              </a:rPr>
              <a:t>filters by rows</a:t>
            </a:r>
          </a:p>
          <a:p>
            <a:pPr marL="742950" lvl="1" indent="-285750" algn="l">
              <a:buFont typeface="Arial" panose="020B0604020202020204" pitchFamily="34" charset="0"/>
              <a:buChar char="•"/>
            </a:pPr>
            <a:r>
              <a:rPr lang="en-GB" b="0" i="0" dirty="0">
                <a:solidFill>
                  <a:srgbClr val="000000"/>
                </a:solidFill>
                <a:effectLst/>
                <a:latin typeface="Helvetica Neue"/>
              </a:rPr>
              <a:t>subsets rows and aggregates</a:t>
            </a:r>
          </a:p>
          <a:p>
            <a:pPr algn="l">
              <a:buFont typeface="Arial" panose="020B0604020202020204" pitchFamily="34" charset="0"/>
              <a:buChar char="•"/>
            </a:pPr>
            <a:r>
              <a:rPr lang="en-GB" b="0" i="0" dirty="0">
                <a:solidFill>
                  <a:srgbClr val="000000"/>
                </a:solidFill>
                <a:effectLst/>
                <a:latin typeface="Helvetica Neue"/>
              </a:rPr>
              <a:t>EXTRA: write and use a </a:t>
            </a:r>
            <a:r>
              <a:rPr lang="en-GB" b="0" i="1" dirty="0">
                <a:solidFill>
                  <a:srgbClr val="000000"/>
                </a:solidFill>
                <a:effectLst/>
                <a:latin typeface="Helvetica Neue"/>
              </a:rPr>
              <a:t>python</a:t>
            </a:r>
            <a:r>
              <a:rPr lang="en-GB" b="0" i="0" dirty="0">
                <a:solidFill>
                  <a:srgbClr val="000000"/>
                </a:solidFill>
                <a:effectLst/>
                <a:latin typeface="Helvetica Neue"/>
              </a:rPr>
              <a:t> user-defined function in </a:t>
            </a:r>
            <a:r>
              <a:rPr lang="en-GB" b="0" i="0" dirty="0" err="1">
                <a:solidFill>
                  <a:srgbClr val="000000"/>
                </a:solidFill>
                <a:effectLst/>
                <a:latin typeface="Helvetica Neue"/>
              </a:rPr>
              <a:t>SparkSQL</a:t>
            </a:r>
            <a:endParaRPr lang="en-GB" b="0" i="0" dirty="0">
              <a:solidFill>
                <a:srgbClr val="000000"/>
              </a:solidFill>
              <a:effectLst/>
              <a:latin typeface="Helvetica Neue"/>
            </a:endParaRPr>
          </a:p>
          <a:p>
            <a:endParaRPr lang="en-GB" dirty="0"/>
          </a:p>
          <a:p>
            <a:pPr algn="l"/>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26197742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A0BA8-E8C5-4527-BCC6-AFC63D62A4BE}"/>
              </a:ext>
            </a:extLst>
          </p:cNvPr>
          <p:cNvSpPr>
            <a:spLocks noGrp="1"/>
          </p:cNvSpPr>
          <p:nvPr>
            <p:ph type="body" sz="quarter" idx="10"/>
          </p:nvPr>
        </p:nvSpPr>
        <p:spPr/>
        <p:txBody>
          <a:bodyPr>
            <a:normAutofit/>
          </a:bodyPr>
          <a:lstStyle/>
          <a:p>
            <a:r>
              <a:rPr lang="en-GB" sz="3200" dirty="0"/>
              <a:t>Distributed computing</a:t>
            </a:r>
          </a:p>
        </p:txBody>
      </p:sp>
      <p:sp>
        <p:nvSpPr>
          <p:cNvPr id="3" name="Text Placeholder 2">
            <a:extLst>
              <a:ext uri="{FF2B5EF4-FFF2-40B4-BE49-F238E27FC236}">
                <a16:creationId xmlns:a16="http://schemas.microsoft.com/office/drawing/2014/main" id="{91389746-8F5A-48FB-A115-B4C72077D3FB}"/>
              </a:ext>
            </a:extLst>
          </p:cNvPr>
          <p:cNvSpPr>
            <a:spLocks noGrp="1"/>
          </p:cNvSpPr>
          <p:nvPr>
            <p:ph type="body" sz="quarter" idx="15"/>
          </p:nvPr>
        </p:nvSpPr>
        <p:spPr/>
        <p:txBody>
          <a:bodyPr>
            <a:normAutofit/>
          </a:bodyPr>
          <a:lstStyle/>
          <a:p>
            <a:pPr algn="l"/>
            <a:r>
              <a:rPr lang="en-GB" sz="2800" b="0" i="0" dirty="0">
                <a:solidFill>
                  <a:srgbClr val="000000"/>
                </a:solidFill>
                <a:effectLst/>
                <a:latin typeface="Monserat"/>
              </a:rPr>
              <a:t>With spark, datasets are distributed over a large number of machines in a file-system-like way. This set of machines ("cluster") behaves like a single file system.</a:t>
            </a:r>
          </a:p>
          <a:p>
            <a:pPr algn="l"/>
            <a:endParaRPr lang="en-GB" sz="2800" b="0" i="0" dirty="0">
              <a:solidFill>
                <a:srgbClr val="000000"/>
              </a:solidFill>
              <a:effectLst/>
              <a:latin typeface="Monserat"/>
            </a:endParaRPr>
          </a:p>
          <a:p>
            <a:pPr algn="l"/>
            <a:r>
              <a:rPr lang="en-GB" sz="2800" b="0" i="0" dirty="0">
                <a:solidFill>
                  <a:srgbClr val="000000"/>
                </a:solidFill>
                <a:effectLst/>
                <a:latin typeface="Monserat"/>
              </a:rPr>
              <a:t>Contrast this with a database where a schema is typically imposed on all datasets.</a:t>
            </a:r>
          </a:p>
          <a:p>
            <a:endParaRPr lang="en-GB" sz="2800" dirty="0">
              <a:latin typeface="Monserat"/>
            </a:endParaRPr>
          </a:p>
        </p:txBody>
      </p:sp>
    </p:spTree>
    <p:extLst>
      <p:ext uri="{BB962C8B-B14F-4D97-AF65-F5344CB8AC3E}">
        <p14:creationId xmlns:p14="http://schemas.microsoft.com/office/powerpoint/2010/main" val="25035227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36121D-6BAD-4892-8AE9-E3012C09F020}"/>
              </a:ext>
            </a:extLst>
          </p:cNvPr>
          <p:cNvSpPr>
            <a:spLocks noGrp="1"/>
          </p:cNvSpPr>
          <p:nvPr>
            <p:ph type="body" sz="quarter" idx="10"/>
          </p:nvPr>
        </p:nvSpPr>
        <p:spPr/>
        <p:txBody>
          <a:bodyPr/>
          <a:lstStyle/>
          <a:p>
            <a:r>
              <a:rPr lang="en-GB" dirty="0"/>
              <a:t>Relational  system</a:t>
            </a:r>
          </a:p>
        </p:txBody>
      </p:sp>
      <p:sp>
        <p:nvSpPr>
          <p:cNvPr id="3" name="Text Placeholder 2">
            <a:extLst>
              <a:ext uri="{FF2B5EF4-FFF2-40B4-BE49-F238E27FC236}">
                <a16:creationId xmlns:a16="http://schemas.microsoft.com/office/drawing/2014/main" id="{BB2C27E9-4674-4108-854D-218FA7DDB637}"/>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7921EDC5-FFC4-4B58-B441-656EF1612921}"/>
              </a:ext>
            </a:extLst>
          </p:cNvPr>
          <p:cNvPicPr>
            <a:picLocks noChangeAspect="1"/>
          </p:cNvPicPr>
          <p:nvPr/>
        </p:nvPicPr>
        <p:blipFill>
          <a:blip r:embed="rId2"/>
          <a:stretch>
            <a:fillRect/>
          </a:stretch>
        </p:blipFill>
        <p:spPr>
          <a:xfrm>
            <a:off x="5037138" y="1349985"/>
            <a:ext cx="6636287" cy="4245272"/>
          </a:xfrm>
          <a:prstGeom prst="rect">
            <a:avLst/>
          </a:prstGeom>
        </p:spPr>
      </p:pic>
    </p:spTree>
    <p:extLst>
      <p:ext uri="{BB962C8B-B14F-4D97-AF65-F5344CB8AC3E}">
        <p14:creationId xmlns:p14="http://schemas.microsoft.com/office/powerpoint/2010/main" val="64087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A5C17C-40BC-4F67-96BD-DB95AB4101CA}"/>
              </a:ext>
            </a:extLst>
          </p:cNvPr>
          <p:cNvSpPr txBox="1">
            <a:spLocks/>
          </p:cNvSpPr>
          <p:nvPr/>
        </p:nvSpPr>
        <p:spPr>
          <a:xfrm>
            <a:off x="0" y="-1"/>
            <a:ext cx="12192000" cy="3429001"/>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5400" b="1" i="0" u="none" strike="noStrike" kern="1200" cap="none" spc="0" normalizeH="0" baseline="0" noProof="0" dirty="0">
                <a:ln>
                  <a:noFill/>
                </a:ln>
                <a:solidFill>
                  <a:schemeClr val="bg1"/>
                </a:solidFill>
                <a:effectLst/>
                <a:uLnTx/>
                <a:uFillTx/>
                <a:latin typeface="+mj-lt"/>
                <a:ea typeface="+mn-ea"/>
                <a:cs typeface="+mn-cs"/>
              </a:rPr>
              <a:t>YOUR</a:t>
            </a:r>
            <a:br>
              <a:rPr lang="en-GB" sz="5400" b="1" dirty="0">
                <a:solidFill>
                  <a:schemeClr val="bg1"/>
                </a:solidFill>
                <a:latin typeface="+mj-lt"/>
              </a:rPr>
            </a:br>
            <a:r>
              <a:rPr kumimoji="0" lang="en-GB" sz="5400" b="1" i="0" u="none" strike="noStrike" kern="1200" cap="none" spc="0" normalizeH="0" noProof="0" dirty="0">
                <a:ln>
                  <a:noFill/>
                </a:ln>
                <a:solidFill>
                  <a:schemeClr val="bg1"/>
                </a:solidFill>
                <a:effectLst/>
                <a:uLnTx/>
                <a:uFillTx/>
                <a:latin typeface="+mj-lt"/>
                <a:ea typeface="+mn-ea"/>
                <a:cs typeface="+mn-cs"/>
              </a:rPr>
              <a:t>EXPERIENCE </a:t>
            </a:r>
            <a:endParaRPr kumimoji="0" lang="en-GB" sz="5400" b="1" i="0" u="none" strike="noStrike" kern="1200" cap="none" spc="0" normalizeH="0" baseline="0" noProof="0" dirty="0">
              <a:ln>
                <a:noFill/>
              </a:ln>
              <a:solidFill>
                <a:schemeClr val="bg1"/>
              </a:solidFill>
              <a:effectLst/>
              <a:uLnTx/>
              <a:uFillTx/>
              <a:latin typeface="+mj-lt"/>
              <a:ea typeface="+mn-ea"/>
              <a:cs typeface="+mn-cs"/>
            </a:endParaRPr>
          </a:p>
        </p:txBody>
      </p:sp>
      <p:graphicFrame>
        <p:nvGraphicFramePr>
          <p:cNvPr id="7" name="Diagram 6"/>
          <p:cNvGraphicFramePr/>
          <p:nvPr/>
        </p:nvGraphicFramePr>
        <p:xfrm>
          <a:off x="302228" y="3729942"/>
          <a:ext cx="11619696" cy="2902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732" t="-5388" r="-9847" b="6180"/>
          <a:stretch/>
        </p:blipFill>
        <p:spPr>
          <a:xfrm>
            <a:off x="207270" y="295592"/>
            <a:ext cx="776377" cy="483079"/>
          </a:xfrm>
          <a:prstGeom prst="rect">
            <a:avLst/>
          </a:prstGeom>
        </p:spPr>
      </p:pic>
      <p:pic>
        <p:nvPicPr>
          <p:cNvPr id="3" name="Picture 2"/>
          <p:cNvPicPr>
            <a:picLocks noChangeAspect="1"/>
          </p:cNvPicPr>
          <p:nvPr/>
        </p:nvPicPr>
        <p:blipFill>
          <a:blip r:embed="rId9"/>
          <a:stretch>
            <a:fillRect/>
          </a:stretch>
        </p:blipFill>
        <p:spPr>
          <a:xfrm>
            <a:off x="8370435" y="778671"/>
            <a:ext cx="982133" cy="1501422"/>
          </a:xfrm>
          <a:prstGeom prst="rect">
            <a:avLst/>
          </a:prstGeom>
        </p:spPr>
      </p:pic>
    </p:spTree>
    <p:extLst>
      <p:ext uri="{BB962C8B-B14F-4D97-AF65-F5344CB8AC3E}">
        <p14:creationId xmlns:p14="http://schemas.microsoft.com/office/powerpoint/2010/main" val="19505503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54DA9-92D6-4B44-9C30-BDAB6A94F9E6}"/>
              </a:ext>
            </a:extLst>
          </p:cNvPr>
          <p:cNvSpPr>
            <a:spLocks noGrp="1"/>
          </p:cNvSpPr>
          <p:nvPr>
            <p:ph type="body" sz="quarter" idx="10"/>
          </p:nvPr>
        </p:nvSpPr>
        <p:spPr/>
        <p:txBody>
          <a:bodyPr/>
          <a:lstStyle/>
          <a:p>
            <a:r>
              <a:rPr lang="en-GB" dirty="0"/>
              <a:t>Multiple relational databases</a:t>
            </a:r>
          </a:p>
          <a:p>
            <a:r>
              <a:rPr lang="en-GB" dirty="0"/>
              <a:t>(1 of 2)</a:t>
            </a:r>
          </a:p>
        </p:txBody>
      </p:sp>
      <p:sp>
        <p:nvSpPr>
          <p:cNvPr id="3" name="Text Placeholder 2">
            <a:extLst>
              <a:ext uri="{FF2B5EF4-FFF2-40B4-BE49-F238E27FC236}">
                <a16:creationId xmlns:a16="http://schemas.microsoft.com/office/drawing/2014/main" id="{1EECB242-A74D-4D45-BC40-9E1F934AD83A}"/>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D844DCC4-D26C-4D25-8900-41D3DB4C0853}"/>
              </a:ext>
            </a:extLst>
          </p:cNvPr>
          <p:cNvPicPr>
            <a:picLocks noChangeAspect="1"/>
          </p:cNvPicPr>
          <p:nvPr/>
        </p:nvPicPr>
        <p:blipFill>
          <a:blip r:embed="rId2"/>
          <a:stretch>
            <a:fillRect/>
          </a:stretch>
        </p:blipFill>
        <p:spPr>
          <a:xfrm>
            <a:off x="4204449" y="808185"/>
            <a:ext cx="7602766" cy="4753696"/>
          </a:xfrm>
          <a:prstGeom prst="rect">
            <a:avLst/>
          </a:prstGeom>
        </p:spPr>
      </p:pic>
    </p:spTree>
    <p:extLst>
      <p:ext uri="{BB962C8B-B14F-4D97-AF65-F5344CB8AC3E}">
        <p14:creationId xmlns:p14="http://schemas.microsoft.com/office/powerpoint/2010/main" val="3731711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54DA9-92D6-4B44-9C30-BDAB6A94F9E6}"/>
              </a:ext>
            </a:extLst>
          </p:cNvPr>
          <p:cNvSpPr>
            <a:spLocks noGrp="1"/>
          </p:cNvSpPr>
          <p:nvPr>
            <p:ph type="body" sz="quarter" idx="10"/>
          </p:nvPr>
        </p:nvSpPr>
        <p:spPr/>
        <p:txBody>
          <a:bodyPr/>
          <a:lstStyle/>
          <a:p>
            <a:r>
              <a:rPr lang="en-GB" dirty="0"/>
              <a:t>Multiple relational databases</a:t>
            </a:r>
          </a:p>
          <a:p>
            <a:r>
              <a:rPr lang="en-GB" dirty="0"/>
              <a:t>(1 of 2)</a:t>
            </a:r>
          </a:p>
        </p:txBody>
      </p:sp>
      <p:sp>
        <p:nvSpPr>
          <p:cNvPr id="3" name="Text Placeholder 2">
            <a:extLst>
              <a:ext uri="{FF2B5EF4-FFF2-40B4-BE49-F238E27FC236}">
                <a16:creationId xmlns:a16="http://schemas.microsoft.com/office/drawing/2014/main" id="{1EECB242-A74D-4D45-BC40-9E1F934AD83A}"/>
              </a:ext>
            </a:extLst>
          </p:cNvPr>
          <p:cNvSpPr>
            <a:spLocks noGrp="1"/>
          </p:cNvSpPr>
          <p:nvPr>
            <p:ph type="body" sz="quarter" idx="15"/>
          </p:nvPr>
        </p:nvSpPr>
        <p:spPr/>
        <p:txBody>
          <a:bodyPr/>
          <a:lstStyle/>
          <a:p>
            <a:endParaRPr lang="en-GB"/>
          </a:p>
        </p:txBody>
      </p:sp>
      <p:pic>
        <p:nvPicPr>
          <p:cNvPr id="6" name="Picture 5">
            <a:extLst>
              <a:ext uri="{FF2B5EF4-FFF2-40B4-BE49-F238E27FC236}">
                <a16:creationId xmlns:a16="http://schemas.microsoft.com/office/drawing/2014/main" id="{E8898FD7-B9C4-4970-BA9C-93291E848F5B}"/>
              </a:ext>
            </a:extLst>
          </p:cNvPr>
          <p:cNvPicPr>
            <a:picLocks noChangeAspect="1"/>
          </p:cNvPicPr>
          <p:nvPr/>
        </p:nvPicPr>
        <p:blipFill>
          <a:blip r:embed="rId2"/>
          <a:stretch>
            <a:fillRect/>
          </a:stretch>
        </p:blipFill>
        <p:spPr>
          <a:xfrm>
            <a:off x="4090135" y="505176"/>
            <a:ext cx="7557579" cy="5527829"/>
          </a:xfrm>
          <a:prstGeom prst="rect">
            <a:avLst/>
          </a:prstGeom>
        </p:spPr>
      </p:pic>
    </p:spTree>
    <p:extLst>
      <p:ext uri="{BB962C8B-B14F-4D97-AF65-F5344CB8AC3E}">
        <p14:creationId xmlns:p14="http://schemas.microsoft.com/office/powerpoint/2010/main" val="257960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7E4458-0AFB-4E74-A621-C935931C1DC0}"/>
              </a:ext>
            </a:extLst>
          </p:cNvPr>
          <p:cNvSpPr>
            <a:spLocks noGrp="1"/>
          </p:cNvSpPr>
          <p:nvPr>
            <p:ph type="body" sz="quarter" idx="10"/>
          </p:nvPr>
        </p:nvSpPr>
        <p:spPr/>
        <p:txBody>
          <a:bodyPr>
            <a:normAutofit/>
          </a:bodyPr>
          <a:lstStyle/>
          <a:p>
            <a:r>
              <a:rPr lang="en-GB" sz="3200" dirty="0"/>
              <a:t>consistency</a:t>
            </a:r>
          </a:p>
        </p:txBody>
      </p:sp>
      <p:sp>
        <p:nvSpPr>
          <p:cNvPr id="3" name="Text Placeholder 2">
            <a:extLst>
              <a:ext uri="{FF2B5EF4-FFF2-40B4-BE49-F238E27FC236}">
                <a16:creationId xmlns:a16="http://schemas.microsoft.com/office/drawing/2014/main" id="{2F7ABE32-0C77-435B-922A-0AB684ED614D}"/>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9A07EB59-85E8-4AD7-894E-526E8A450F3A}"/>
              </a:ext>
            </a:extLst>
          </p:cNvPr>
          <p:cNvPicPr>
            <a:picLocks noChangeAspect="1"/>
          </p:cNvPicPr>
          <p:nvPr/>
        </p:nvPicPr>
        <p:blipFill>
          <a:blip r:embed="rId2"/>
          <a:stretch>
            <a:fillRect/>
          </a:stretch>
        </p:blipFill>
        <p:spPr>
          <a:xfrm>
            <a:off x="4127783" y="395671"/>
            <a:ext cx="7593451" cy="5537043"/>
          </a:xfrm>
          <a:prstGeom prst="rect">
            <a:avLst/>
          </a:prstGeom>
        </p:spPr>
      </p:pic>
    </p:spTree>
    <p:extLst>
      <p:ext uri="{BB962C8B-B14F-4D97-AF65-F5344CB8AC3E}">
        <p14:creationId xmlns:p14="http://schemas.microsoft.com/office/powerpoint/2010/main" val="40075131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274515-FE65-4118-A550-BF1CA839B154}"/>
              </a:ext>
            </a:extLst>
          </p:cNvPr>
          <p:cNvSpPr>
            <a:spLocks noGrp="1"/>
          </p:cNvSpPr>
          <p:nvPr>
            <p:ph type="body" sz="quarter" idx="10"/>
          </p:nvPr>
        </p:nvSpPr>
        <p:spPr/>
        <p:txBody>
          <a:bodyPr>
            <a:normAutofit/>
          </a:bodyPr>
          <a:lstStyle/>
          <a:p>
            <a:r>
              <a:rPr lang="en-GB" sz="3200" dirty="0"/>
              <a:t>Consistency vs availability</a:t>
            </a:r>
          </a:p>
        </p:txBody>
      </p:sp>
      <p:sp>
        <p:nvSpPr>
          <p:cNvPr id="3" name="Text Placeholder 2">
            <a:extLst>
              <a:ext uri="{FF2B5EF4-FFF2-40B4-BE49-F238E27FC236}">
                <a16:creationId xmlns:a16="http://schemas.microsoft.com/office/drawing/2014/main" id="{5AC5A620-7196-4E17-821D-A16E931BE7BC}"/>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A545ED39-13A1-486D-AB82-DF87005AE011}"/>
              </a:ext>
            </a:extLst>
          </p:cNvPr>
          <p:cNvPicPr>
            <a:picLocks noChangeAspect="1"/>
          </p:cNvPicPr>
          <p:nvPr/>
        </p:nvPicPr>
        <p:blipFill>
          <a:blip r:embed="rId2"/>
          <a:stretch>
            <a:fillRect/>
          </a:stretch>
        </p:blipFill>
        <p:spPr>
          <a:xfrm>
            <a:off x="4126450" y="617217"/>
            <a:ext cx="7270893" cy="4800120"/>
          </a:xfrm>
          <a:prstGeom prst="rect">
            <a:avLst/>
          </a:prstGeom>
        </p:spPr>
      </p:pic>
    </p:spTree>
    <p:extLst>
      <p:ext uri="{BB962C8B-B14F-4D97-AF65-F5344CB8AC3E}">
        <p14:creationId xmlns:p14="http://schemas.microsoft.com/office/powerpoint/2010/main" val="19178878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6DBF27-E0A6-4E80-A6A5-AD33C8A4C438}"/>
              </a:ext>
            </a:extLst>
          </p:cNvPr>
          <p:cNvSpPr>
            <a:spLocks noGrp="1"/>
          </p:cNvSpPr>
          <p:nvPr>
            <p:ph type="body" sz="quarter" idx="10"/>
          </p:nvPr>
        </p:nvSpPr>
        <p:spPr/>
        <p:txBody>
          <a:bodyPr/>
          <a:lstStyle/>
          <a:p>
            <a:r>
              <a:rPr lang="en-GB" dirty="0"/>
              <a:t>Relational databases in summary</a:t>
            </a:r>
          </a:p>
        </p:txBody>
      </p:sp>
      <p:sp>
        <p:nvSpPr>
          <p:cNvPr id="3" name="Text Placeholder 2">
            <a:extLst>
              <a:ext uri="{FF2B5EF4-FFF2-40B4-BE49-F238E27FC236}">
                <a16:creationId xmlns:a16="http://schemas.microsoft.com/office/drawing/2014/main" id="{DF46F94D-0E3E-409D-B026-F31149BEF9E1}"/>
              </a:ext>
            </a:extLst>
          </p:cNvPr>
          <p:cNvSpPr>
            <a:spLocks noGrp="1"/>
          </p:cNvSpPr>
          <p:nvPr>
            <p:ph type="body" sz="quarter" idx="15"/>
          </p:nvPr>
        </p:nvSpPr>
        <p:spPr/>
        <p:txBody>
          <a:bodyPr/>
          <a:lstStyle/>
          <a:p>
            <a:r>
              <a:rPr lang="en-GB" dirty="0"/>
              <a:t>Relational database management systems are:</a:t>
            </a:r>
          </a:p>
          <a:p>
            <a:endParaRPr lang="en-GB" dirty="0"/>
          </a:p>
          <a:p>
            <a:pPr marL="285750" indent="-285750">
              <a:buFontTx/>
              <a:buChar char="-"/>
            </a:pPr>
            <a:r>
              <a:rPr lang="en-GB" dirty="0"/>
              <a:t>Tabular</a:t>
            </a:r>
          </a:p>
          <a:p>
            <a:pPr marL="285750" indent="-285750">
              <a:buFontTx/>
              <a:buChar char="-"/>
            </a:pPr>
            <a:r>
              <a:rPr lang="en-GB" dirty="0"/>
              <a:t>Consistent</a:t>
            </a:r>
          </a:p>
          <a:p>
            <a:pPr marL="285750" indent="-285750">
              <a:buFontTx/>
              <a:buChar char="-"/>
            </a:pPr>
            <a:endParaRPr lang="en-GB" dirty="0"/>
          </a:p>
          <a:p>
            <a:pPr marL="285750" indent="-285750">
              <a:buFontTx/>
              <a:buChar char="-"/>
            </a:pPr>
            <a:endParaRPr lang="en-GB" dirty="0"/>
          </a:p>
          <a:p>
            <a:pPr marL="285750" indent="-285750">
              <a:buFontTx/>
              <a:buChar char="-"/>
            </a:pPr>
            <a:endParaRPr lang="en-GB" dirty="0"/>
          </a:p>
          <a:p>
            <a:endParaRPr lang="en-GB" dirty="0"/>
          </a:p>
          <a:p>
            <a:endParaRPr lang="en-GB" dirty="0"/>
          </a:p>
          <a:p>
            <a:r>
              <a:rPr lang="en-GB" dirty="0"/>
              <a:t>So what is a distributed file system and why would it be used?</a:t>
            </a:r>
          </a:p>
        </p:txBody>
      </p:sp>
    </p:spTree>
    <p:extLst>
      <p:ext uri="{BB962C8B-B14F-4D97-AF65-F5344CB8AC3E}">
        <p14:creationId xmlns:p14="http://schemas.microsoft.com/office/powerpoint/2010/main" val="1790185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D3FD3-F569-45FA-A78C-84F91EBA0D45}"/>
              </a:ext>
            </a:extLst>
          </p:cNvPr>
          <p:cNvSpPr>
            <a:spLocks noGrp="1"/>
          </p:cNvSpPr>
          <p:nvPr>
            <p:ph type="body" sz="quarter" idx="10"/>
          </p:nvPr>
        </p:nvSpPr>
        <p:spPr/>
        <p:txBody>
          <a:bodyPr>
            <a:normAutofit/>
          </a:bodyPr>
          <a:lstStyle/>
          <a:p>
            <a:r>
              <a:rPr lang="en-GB" sz="3200" dirty="0"/>
              <a:t>Distributed file system</a:t>
            </a:r>
          </a:p>
        </p:txBody>
      </p:sp>
      <p:sp>
        <p:nvSpPr>
          <p:cNvPr id="3" name="Text Placeholder 2">
            <a:extLst>
              <a:ext uri="{FF2B5EF4-FFF2-40B4-BE49-F238E27FC236}">
                <a16:creationId xmlns:a16="http://schemas.microsoft.com/office/drawing/2014/main" id="{B0EEB95B-C856-4DA1-85B2-E0CE39BD8D98}"/>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38C54CDB-A6B8-4D21-B3CF-CC34EF032D6A}"/>
              </a:ext>
            </a:extLst>
          </p:cNvPr>
          <p:cNvPicPr>
            <a:picLocks noChangeAspect="1"/>
          </p:cNvPicPr>
          <p:nvPr/>
        </p:nvPicPr>
        <p:blipFill>
          <a:blip r:embed="rId2"/>
          <a:stretch>
            <a:fillRect/>
          </a:stretch>
        </p:blipFill>
        <p:spPr>
          <a:xfrm>
            <a:off x="4077454" y="395671"/>
            <a:ext cx="7472289" cy="5912228"/>
          </a:xfrm>
          <a:prstGeom prst="rect">
            <a:avLst/>
          </a:prstGeom>
        </p:spPr>
      </p:pic>
    </p:spTree>
    <p:extLst>
      <p:ext uri="{BB962C8B-B14F-4D97-AF65-F5344CB8AC3E}">
        <p14:creationId xmlns:p14="http://schemas.microsoft.com/office/powerpoint/2010/main" val="29827061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2A0BA8-E8C5-4527-BCC6-AFC63D62A4BE}"/>
              </a:ext>
            </a:extLst>
          </p:cNvPr>
          <p:cNvSpPr>
            <a:spLocks noGrp="1"/>
          </p:cNvSpPr>
          <p:nvPr>
            <p:ph type="body" sz="quarter" idx="10"/>
          </p:nvPr>
        </p:nvSpPr>
        <p:spPr/>
        <p:txBody>
          <a:bodyPr>
            <a:normAutofit/>
          </a:bodyPr>
          <a:lstStyle/>
          <a:p>
            <a:r>
              <a:rPr lang="en-GB" sz="2800" dirty="0"/>
              <a:t>Why distribute computation?</a:t>
            </a:r>
          </a:p>
        </p:txBody>
      </p:sp>
      <p:sp>
        <p:nvSpPr>
          <p:cNvPr id="3" name="Text Placeholder 2">
            <a:extLst>
              <a:ext uri="{FF2B5EF4-FFF2-40B4-BE49-F238E27FC236}">
                <a16:creationId xmlns:a16="http://schemas.microsoft.com/office/drawing/2014/main" id="{91389746-8F5A-48FB-A115-B4C72077D3FB}"/>
              </a:ext>
            </a:extLst>
          </p:cNvPr>
          <p:cNvSpPr>
            <a:spLocks noGrp="1"/>
          </p:cNvSpPr>
          <p:nvPr>
            <p:ph type="body" sz="quarter" idx="15"/>
          </p:nvPr>
        </p:nvSpPr>
        <p:spPr/>
        <p:txBody>
          <a:bodyPr>
            <a:normAutofit/>
          </a:bodyPr>
          <a:lstStyle/>
          <a:p>
            <a:pPr algn="l" rtl="0"/>
            <a:r>
              <a:rPr lang="en-GB" b="0" i="0" dirty="0">
                <a:solidFill>
                  <a:srgbClr val="000000"/>
                </a:solidFill>
                <a:effectLst/>
                <a:latin typeface="Helvetica Neue"/>
              </a:rPr>
              <a:t>When the data does not fit on a single machine.</a:t>
            </a:r>
          </a:p>
          <a:p>
            <a:pPr algn="l" rtl="0"/>
            <a:r>
              <a:rPr lang="en-GB" b="0" i="0" dirty="0">
                <a:solidFill>
                  <a:srgbClr val="000000"/>
                </a:solidFill>
                <a:effectLst/>
                <a:latin typeface="Helvetica Neue"/>
              </a:rPr>
              <a:t>Two situations:</a:t>
            </a:r>
          </a:p>
          <a:p>
            <a:pPr algn="l" rtl="0">
              <a:buFont typeface="+mj-lt"/>
              <a:buAutoNum type="arabicPeriod"/>
            </a:pPr>
            <a:r>
              <a:rPr lang="en-GB" b="0" i="0" dirty="0">
                <a:solidFill>
                  <a:srgbClr val="000000"/>
                </a:solidFill>
                <a:effectLst/>
                <a:latin typeface="Helvetica Neue"/>
              </a:rPr>
              <a:t>doesn't fit into RAM and needs to</a:t>
            </a:r>
          </a:p>
          <a:p>
            <a:pPr marL="742950" lvl="1" indent="-285750" algn="l" rtl="0">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image processing</a:t>
            </a:r>
          </a:p>
          <a:p>
            <a:pPr algn="l" rtl="0">
              <a:buFont typeface="+mj-lt"/>
              <a:buAutoNum type="arabicPeriod"/>
            </a:pPr>
            <a:r>
              <a:rPr lang="en-GB" b="0" i="0" dirty="0">
                <a:solidFill>
                  <a:srgbClr val="000000"/>
                </a:solidFill>
                <a:effectLst/>
                <a:latin typeface="Helvetica Neue"/>
              </a:rPr>
              <a:t>doesn't fit into solid disk</a:t>
            </a:r>
          </a:p>
          <a:p>
            <a:pPr marL="742950" lvl="1" indent="-285750" algn="l" rtl="0">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massive datasets</a:t>
            </a:r>
          </a:p>
          <a:p>
            <a:pPr algn="l" rtl="0">
              <a:buFont typeface="Arial" panose="020B0604020202020204" pitchFamily="34" charset="0"/>
              <a:buChar char="•"/>
            </a:pPr>
            <a:r>
              <a:rPr lang="en-GB" b="0" i="0" dirty="0">
                <a:solidFill>
                  <a:srgbClr val="000000"/>
                </a:solidFill>
                <a:effectLst/>
                <a:latin typeface="Helvetica Neue"/>
              </a:rPr>
              <a:t>RAM</a:t>
            </a:r>
          </a:p>
          <a:p>
            <a:pPr marL="742950" lvl="1" indent="-285750" algn="l" rtl="0">
              <a:buFont typeface="Arial" panose="020B0604020202020204" pitchFamily="34" charset="0"/>
              <a:buChar char="•"/>
            </a:pPr>
            <a:r>
              <a:rPr lang="en-GB" b="0" i="0" dirty="0">
                <a:solidFill>
                  <a:srgbClr val="000000"/>
                </a:solidFill>
                <a:effectLst/>
                <a:latin typeface="Helvetica Neue"/>
              </a:rPr>
              <a:t>apple.com Mac Pro, 2TB</a:t>
            </a:r>
          </a:p>
          <a:p>
            <a:pPr marL="742950" lvl="1" indent="-285750" algn="l" rtl="0">
              <a:buFont typeface="Arial" panose="020B0604020202020204" pitchFamily="34" charset="0"/>
              <a:buChar char="•"/>
            </a:pPr>
            <a:r>
              <a:rPr lang="en-GB" b="0" i="0" dirty="0">
                <a:solidFill>
                  <a:srgbClr val="000000"/>
                </a:solidFill>
                <a:effectLst/>
                <a:latin typeface="Helvetica Neue"/>
              </a:rPr>
              <a:t>amazon.com buy 256gb *4 = 1TB</a:t>
            </a:r>
          </a:p>
          <a:p>
            <a:pPr algn="l" rtl="0">
              <a:buFont typeface="Arial" panose="020B0604020202020204" pitchFamily="34" charset="0"/>
              <a:buChar char="•"/>
            </a:pPr>
            <a:r>
              <a:rPr lang="en-GB" b="0" i="0" dirty="0">
                <a:solidFill>
                  <a:srgbClr val="000000"/>
                </a:solidFill>
                <a:effectLst/>
                <a:latin typeface="Helvetica Neue"/>
              </a:rPr>
              <a:t>Hard/Solid disks</a:t>
            </a:r>
          </a:p>
          <a:p>
            <a:pPr marL="742950" lvl="1" indent="-285750" algn="l" rtl="0">
              <a:buFont typeface="Arial" panose="020B0604020202020204" pitchFamily="34" charset="0"/>
              <a:buChar char="•"/>
            </a:pPr>
            <a:r>
              <a:rPr lang="en-GB" b="0" i="0" dirty="0">
                <a:solidFill>
                  <a:srgbClr val="000000"/>
                </a:solidFill>
                <a:effectLst/>
                <a:latin typeface="Helvetica Neue"/>
              </a:rPr>
              <a:t>Seagate 16TB </a:t>
            </a:r>
            <a:r>
              <a:rPr lang="en-GB" b="0" i="0" dirty="0" err="1">
                <a:solidFill>
                  <a:srgbClr val="000000"/>
                </a:solidFill>
                <a:effectLst/>
                <a:latin typeface="Helvetica Neue"/>
              </a:rPr>
              <a:t>IronWolf</a:t>
            </a:r>
            <a:r>
              <a:rPr lang="en-GB" b="0" i="0" dirty="0">
                <a:solidFill>
                  <a:srgbClr val="000000"/>
                </a:solidFill>
                <a:effectLst/>
                <a:latin typeface="Helvetica Neue"/>
              </a:rPr>
              <a:t> -- a single 16TB disk</a:t>
            </a:r>
          </a:p>
          <a:p>
            <a:pPr marL="742950" lvl="1" indent="-285750" algn="l" rtl="0">
              <a:buFont typeface="Arial" panose="020B0604020202020204" pitchFamily="34" charset="0"/>
              <a:buChar char="•"/>
            </a:pPr>
            <a:r>
              <a:rPr lang="en-GB" b="0" i="0" dirty="0">
                <a:solidFill>
                  <a:srgbClr val="000000"/>
                </a:solidFill>
                <a:effectLst/>
                <a:latin typeface="Helvetica Neue"/>
              </a:rPr>
              <a:t>easily have many disks, so, 1PB</a:t>
            </a:r>
          </a:p>
          <a:p>
            <a:pPr algn="l" rtl="0"/>
            <a:r>
              <a:rPr lang="en-GB" b="0" i="0" dirty="0">
                <a:solidFill>
                  <a:srgbClr val="000000"/>
                </a:solidFill>
                <a:effectLst/>
                <a:latin typeface="Helvetica Neue"/>
              </a:rPr>
              <a:t>NB. These numbers are </a:t>
            </a:r>
            <a:r>
              <a:rPr lang="en-GB" b="1" i="0" dirty="0">
                <a:solidFill>
                  <a:srgbClr val="000000"/>
                </a:solidFill>
                <a:effectLst/>
                <a:latin typeface="Helvetica Neue"/>
              </a:rPr>
              <a:t>different</a:t>
            </a:r>
            <a:r>
              <a:rPr lang="en-GB" b="0" i="0" dirty="0">
                <a:solidFill>
                  <a:srgbClr val="000000"/>
                </a:solidFill>
                <a:effectLst/>
                <a:latin typeface="Helvetica Neue"/>
              </a:rPr>
              <a:t> today, than </a:t>
            </a:r>
            <a:r>
              <a:rPr lang="en-GB" b="1" i="0" dirty="0">
                <a:solidFill>
                  <a:srgbClr val="000000"/>
                </a:solidFill>
                <a:effectLst/>
                <a:latin typeface="Helvetica Neue"/>
              </a:rPr>
              <a:t>ten years ago</a:t>
            </a:r>
            <a:r>
              <a:rPr lang="en-GB" b="0" i="0" dirty="0">
                <a:solidFill>
                  <a:srgbClr val="000000"/>
                </a:solidFill>
                <a:effectLst/>
                <a:latin typeface="Helvetica Neue"/>
              </a:rPr>
              <a:t>. </a:t>
            </a:r>
            <a:r>
              <a:rPr lang="en-GB" b="0" i="0" dirty="0" err="1">
                <a:solidFill>
                  <a:srgbClr val="000000"/>
                </a:solidFill>
                <a:effectLst/>
                <a:latin typeface="Helvetica Neue"/>
              </a:rPr>
              <a:t>eg.</a:t>
            </a:r>
            <a:r>
              <a:rPr lang="en-GB" b="0" i="0" dirty="0">
                <a:solidFill>
                  <a:srgbClr val="000000"/>
                </a:solidFill>
                <a:effectLst/>
                <a:latin typeface="Helvetica Neue"/>
              </a:rPr>
              <a:t>, 100GB+</a:t>
            </a:r>
          </a:p>
        </p:txBody>
      </p:sp>
    </p:spTree>
    <p:extLst>
      <p:ext uri="{BB962C8B-B14F-4D97-AF65-F5344CB8AC3E}">
        <p14:creationId xmlns:p14="http://schemas.microsoft.com/office/powerpoint/2010/main" val="30374226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2FBC3C-126E-4466-9214-85C2BD7AD5BE}"/>
              </a:ext>
            </a:extLst>
          </p:cNvPr>
          <p:cNvSpPr>
            <a:spLocks noGrp="1"/>
          </p:cNvSpPr>
          <p:nvPr>
            <p:ph type="body" sz="quarter" idx="10"/>
          </p:nvPr>
        </p:nvSpPr>
        <p:spPr/>
        <p:txBody>
          <a:bodyPr>
            <a:normAutofit/>
          </a:bodyPr>
          <a:lstStyle/>
          <a:p>
            <a:r>
              <a:rPr lang="en-GB" sz="3200" dirty="0"/>
              <a:t>The need for distributed file systems</a:t>
            </a:r>
          </a:p>
        </p:txBody>
      </p:sp>
      <p:pic>
        <p:nvPicPr>
          <p:cNvPr id="5" name="Picture 4">
            <a:extLst>
              <a:ext uri="{FF2B5EF4-FFF2-40B4-BE49-F238E27FC236}">
                <a16:creationId xmlns:a16="http://schemas.microsoft.com/office/drawing/2014/main" id="{CB4EC3C1-D32E-459A-8191-9580A7C022A7}"/>
              </a:ext>
            </a:extLst>
          </p:cNvPr>
          <p:cNvPicPr>
            <a:picLocks noChangeAspect="1"/>
          </p:cNvPicPr>
          <p:nvPr/>
        </p:nvPicPr>
        <p:blipFill>
          <a:blip r:embed="rId2"/>
          <a:stretch>
            <a:fillRect/>
          </a:stretch>
        </p:blipFill>
        <p:spPr>
          <a:xfrm>
            <a:off x="4277228" y="1556591"/>
            <a:ext cx="7529987" cy="2982752"/>
          </a:xfrm>
          <a:prstGeom prst="rect">
            <a:avLst/>
          </a:prstGeom>
        </p:spPr>
      </p:pic>
    </p:spTree>
    <p:extLst>
      <p:ext uri="{BB962C8B-B14F-4D97-AF65-F5344CB8AC3E}">
        <p14:creationId xmlns:p14="http://schemas.microsoft.com/office/powerpoint/2010/main" val="11980951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C469AF-6972-490C-9C77-A45A024C99DF}"/>
              </a:ext>
            </a:extLst>
          </p:cNvPr>
          <p:cNvSpPr>
            <a:spLocks noGrp="1"/>
          </p:cNvSpPr>
          <p:nvPr>
            <p:ph type="body" sz="quarter" idx="10"/>
          </p:nvPr>
        </p:nvSpPr>
        <p:spPr/>
        <p:txBody>
          <a:bodyPr>
            <a:normAutofit/>
          </a:bodyPr>
          <a:lstStyle/>
          <a:p>
            <a:r>
              <a:rPr lang="en-GB" sz="2800" dirty="0"/>
              <a:t>Why should I not distribute computation?</a:t>
            </a:r>
          </a:p>
        </p:txBody>
      </p:sp>
      <p:sp>
        <p:nvSpPr>
          <p:cNvPr id="3" name="Text Placeholder 2">
            <a:extLst>
              <a:ext uri="{FF2B5EF4-FFF2-40B4-BE49-F238E27FC236}">
                <a16:creationId xmlns:a16="http://schemas.microsoft.com/office/drawing/2014/main" id="{0C4FA501-3BA6-4FD5-A0EC-1886611427CB}"/>
              </a:ext>
            </a:extLst>
          </p:cNvPr>
          <p:cNvSpPr>
            <a:spLocks noGrp="1"/>
          </p:cNvSpPr>
          <p:nvPr>
            <p:ph type="body" sz="quarter" idx="15"/>
          </p:nvPr>
        </p:nvSpPr>
        <p:spPr/>
        <p:txBody>
          <a:bodyPr/>
          <a:lstStyle/>
          <a:p>
            <a:pPr algn="l"/>
            <a:r>
              <a:rPr lang="en-GB" b="0" i="0" dirty="0">
                <a:solidFill>
                  <a:srgbClr val="000000"/>
                </a:solidFill>
                <a:effectLst/>
                <a:latin typeface="Helvetica Neue"/>
              </a:rPr>
              <a:t>If a query </a:t>
            </a:r>
            <a:r>
              <a:rPr lang="en-GB" b="1" i="0" dirty="0">
                <a:solidFill>
                  <a:srgbClr val="000000"/>
                </a:solidFill>
                <a:effectLst/>
                <a:latin typeface="Helvetica Neue"/>
              </a:rPr>
              <a:t>can</a:t>
            </a:r>
            <a:r>
              <a:rPr lang="en-GB" b="0" i="0" dirty="0">
                <a:solidFill>
                  <a:srgbClr val="000000"/>
                </a:solidFill>
                <a:effectLst/>
                <a:latin typeface="Helvetica Neue"/>
              </a:rPr>
              <a:t> be performed on a single machine, it is almost always faster to do so.</a:t>
            </a:r>
          </a:p>
          <a:p>
            <a:pPr algn="l"/>
            <a:r>
              <a:rPr lang="en-GB" b="0" i="0" dirty="0">
                <a:solidFill>
                  <a:srgbClr val="000000"/>
                </a:solidFill>
                <a:effectLst/>
                <a:latin typeface="Helvetica Neue"/>
              </a:rPr>
              <a:t>When dealing with distributed querying, you require machines to synchronize over a network -- and to </a:t>
            </a:r>
            <a:r>
              <a:rPr lang="en-GB" b="0" i="0" dirty="0" err="1">
                <a:solidFill>
                  <a:srgbClr val="000000"/>
                </a:solidFill>
                <a:effectLst/>
                <a:latin typeface="Helvetica Neue"/>
              </a:rPr>
              <a:t>cooridinate</a:t>
            </a:r>
            <a:r>
              <a:rPr lang="en-GB" b="0" i="0" dirty="0">
                <a:solidFill>
                  <a:srgbClr val="000000"/>
                </a:solidFill>
                <a:effectLst/>
                <a:latin typeface="Helvetica Neue"/>
              </a:rPr>
              <a:t>, etc., and this typically imposes high initial costs / query.</a:t>
            </a:r>
          </a:p>
          <a:p>
            <a:pPr algn="l"/>
            <a:r>
              <a:rPr lang="en-GB" b="0" i="0" dirty="0">
                <a:solidFill>
                  <a:srgbClr val="000000"/>
                </a:solidFill>
                <a:effectLst/>
                <a:latin typeface="Helvetica Neue"/>
              </a:rPr>
              <a:t>NB. </a:t>
            </a:r>
            <a:r>
              <a:rPr lang="en-GB" b="0" i="1" dirty="0">
                <a:solidFill>
                  <a:srgbClr val="000000"/>
                </a:solidFill>
                <a:effectLst/>
                <a:latin typeface="Helvetica Neue"/>
              </a:rPr>
              <a:t>always</a:t>
            </a:r>
            <a:r>
              <a:rPr lang="en-GB" b="0" i="0" dirty="0">
                <a:solidFill>
                  <a:srgbClr val="000000"/>
                </a:solidFill>
                <a:effectLst/>
                <a:latin typeface="Helvetica Neue"/>
              </a:rPr>
              <a:t> prototype systems first, and experiment with query performance before selecting complicated solutions.</a:t>
            </a:r>
          </a:p>
          <a:p>
            <a:endParaRPr lang="en-GB" dirty="0"/>
          </a:p>
        </p:txBody>
      </p:sp>
    </p:spTree>
    <p:extLst>
      <p:ext uri="{BB962C8B-B14F-4D97-AF65-F5344CB8AC3E}">
        <p14:creationId xmlns:p14="http://schemas.microsoft.com/office/powerpoint/2010/main" val="4324490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0FDB20-20A6-4ACA-B66D-630844F693B2}"/>
              </a:ext>
            </a:extLst>
          </p:cNvPr>
          <p:cNvSpPr>
            <a:spLocks noGrp="1"/>
          </p:cNvSpPr>
          <p:nvPr>
            <p:ph type="body" sz="quarter" idx="10"/>
          </p:nvPr>
        </p:nvSpPr>
        <p:spPr/>
        <p:txBody>
          <a:bodyPr>
            <a:normAutofit/>
          </a:bodyPr>
          <a:lstStyle/>
          <a:p>
            <a:r>
              <a:rPr lang="en-GB" sz="3200" dirty="0"/>
              <a:t>Challenges</a:t>
            </a:r>
          </a:p>
          <a:p>
            <a:r>
              <a:rPr lang="en-GB" sz="3200" dirty="0"/>
              <a:t>For Dist. fs</a:t>
            </a:r>
          </a:p>
        </p:txBody>
      </p:sp>
      <p:pic>
        <p:nvPicPr>
          <p:cNvPr id="5" name="Picture 4">
            <a:extLst>
              <a:ext uri="{FF2B5EF4-FFF2-40B4-BE49-F238E27FC236}">
                <a16:creationId xmlns:a16="http://schemas.microsoft.com/office/drawing/2014/main" id="{786645DC-FA34-44EF-85A4-4C9F8A904060}"/>
              </a:ext>
            </a:extLst>
          </p:cNvPr>
          <p:cNvPicPr>
            <a:picLocks noChangeAspect="1"/>
          </p:cNvPicPr>
          <p:nvPr/>
        </p:nvPicPr>
        <p:blipFill>
          <a:blip r:embed="rId2"/>
          <a:stretch>
            <a:fillRect/>
          </a:stretch>
        </p:blipFill>
        <p:spPr>
          <a:xfrm>
            <a:off x="4188244" y="536488"/>
            <a:ext cx="7618971" cy="4775740"/>
          </a:xfrm>
          <a:prstGeom prst="rect">
            <a:avLst/>
          </a:prstGeom>
        </p:spPr>
      </p:pic>
    </p:spTree>
    <p:extLst>
      <p:ext uri="{BB962C8B-B14F-4D97-AF65-F5344CB8AC3E}">
        <p14:creationId xmlns:p14="http://schemas.microsoft.com/office/powerpoint/2010/main" val="72136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560FC50-5B82-4A14-9140-AE9DEB0E78EA}"/>
              </a:ext>
            </a:extLst>
          </p:cNvPr>
          <p:cNvGraphicFramePr>
            <a:graphicFrameLocks noGrp="1"/>
          </p:cNvGraphicFramePr>
          <p:nvPr/>
        </p:nvGraphicFramePr>
        <p:xfrm>
          <a:off x="293414" y="333375"/>
          <a:ext cx="11605172" cy="6200220"/>
        </p:xfrm>
        <a:graphic>
          <a:graphicData uri="http://schemas.openxmlformats.org/drawingml/2006/table">
            <a:tbl>
              <a:tblPr firstRow="1" bandRow="1">
                <a:tableStyleId>{F5AB1C69-6EDB-4FF4-983F-18BD219EF322}</a:tableStyleId>
              </a:tblPr>
              <a:tblGrid>
                <a:gridCol w="498099">
                  <a:extLst>
                    <a:ext uri="{9D8B030D-6E8A-4147-A177-3AD203B41FA5}">
                      <a16:colId xmlns:a16="http://schemas.microsoft.com/office/drawing/2014/main" val="2578433606"/>
                    </a:ext>
                  </a:extLst>
                </a:gridCol>
                <a:gridCol w="11107073">
                  <a:extLst>
                    <a:ext uri="{9D8B030D-6E8A-4147-A177-3AD203B41FA5}">
                      <a16:colId xmlns:a16="http://schemas.microsoft.com/office/drawing/2014/main" val="3594654811"/>
                    </a:ext>
                  </a:extLst>
                </a:gridCol>
              </a:tblGrid>
              <a:tr h="4769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t>What are your Objectives for</a:t>
                      </a:r>
                      <a:r>
                        <a:rPr lang="en-GB" sz="2400" baseline="0" dirty="0"/>
                        <a:t> the event</a:t>
                      </a:r>
                      <a:r>
                        <a:rPr lang="en-GB" sz="2400" dirty="0"/>
                        <a:t>?</a:t>
                      </a:r>
                      <a:endParaRPr lang="en-GB" sz="2400" b="1" dirty="0">
                        <a:solidFill>
                          <a:schemeClr val="bg1"/>
                        </a:solidFill>
                        <a:latin typeface="Montserrat" panose="020B0604020202020204" charset="0"/>
                      </a:endParaRPr>
                    </a:p>
                  </a:txBody>
                  <a:tcPr/>
                </a:tc>
                <a:tc hMerge="1">
                  <a:txBody>
                    <a:bodyPr/>
                    <a:lstStyle/>
                    <a:p>
                      <a:endParaRPr lang="en-GB" dirty="0"/>
                    </a:p>
                  </a:txBody>
                  <a:tcPr/>
                </a:tc>
                <a:extLst>
                  <a:ext uri="{0D108BD9-81ED-4DB2-BD59-A6C34878D82A}">
                    <a16:rowId xmlns:a16="http://schemas.microsoft.com/office/drawing/2014/main" val="3495015216"/>
                  </a:ext>
                </a:extLst>
              </a:tr>
              <a:tr h="476940">
                <a:tc>
                  <a:txBody>
                    <a:bodyPr/>
                    <a:lstStyle/>
                    <a:p>
                      <a:r>
                        <a:rPr lang="en-GB" sz="1800" dirty="0"/>
                        <a:t>1</a:t>
                      </a:r>
                      <a:endParaRPr lang="en-GB" sz="1800" b="1" dirty="0"/>
                    </a:p>
                  </a:txBody>
                  <a:tcPr/>
                </a:tc>
                <a:tc>
                  <a:txBody>
                    <a:bodyPr/>
                    <a:lstStyle/>
                    <a:p>
                      <a:endParaRPr lang="en-GB" sz="1800" dirty="0"/>
                    </a:p>
                  </a:txBody>
                  <a:tcPr/>
                </a:tc>
                <a:extLst>
                  <a:ext uri="{0D108BD9-81ED-4DB2-BD59-A6C34878D82A}">
                    <a16:rowId xmlns:a16="http://schemas.microsoft.com/office/drawing/2014/main" val="266827510"/>
                  </a:ext>
                </a:extLst>
              </a:tr>
              <a:tr h="476940">
                <a:tc>
                  <a:txBody>
                    <a:bodyPr/>
                    <a:lstStyle/>
                    <a:p>
                      <a:r>
                        <a:rPr lang="en-GB" sz="1800" dirty="0"/>
                        <a:t>2</a:t>
                      </a:r>
                      <a:endParaRPr lang="en-GB" sz="1800" b="1" dirty="0"/>
                    </a:p>
                  </a:txBody>
                  <a:tcPr/>
                </a:tc>
                <a:tc>
                  <a:txBody>
                    <a:bodyPr/>
                    <a:lstStyle/>
                    <a:p>
                      <a:endParaRPr lang="en-GB" sz="1800" dirty="0"/>
                    </a:p>
                  </a:txBody>
                  <a:tcPr/>
                </a:tc>
                <a:extLst>
                  <a:ext uri="{0D108BD9-81ED-4DB2-BD59-A6C34878D82A}">
                    <a16:rowId xmlns:a16="http://schemas.microsoft.com/office/drawing/2014/main" val="2802218103"/>
                  </a:ext>
                </a:extLst>
              </a:tr>
              <a:tr h="476940">
                <a:tc>
                  <a:txBody>
                    <a:bodyPr/>
                    <a:lstStyle/>
                    <a:p>
                      <a:r>
                        <a:rPr lang="en-GB" sz="1800" dirty="0"/>
                        <a:t>3</a:t>
                      </a:r>
                      <a:endParaRPr lang="en-GB" sz="1800" b="1" dirty="0"/>
                    </a:p>
                  </a:txBody>
                  <a:tcPr/>
                </a:tc>
                <a:tc>
                  <a:txBody>
                    <a:bodyPr/>
                    <a:lstStyle/>
                    <a:p>
                      <a:endParaRPr lang="en-GB" sz="1800" dirty="0"/>
                    </a:p>
                  </a:txBody>
                  <a:tcPr/>
                </a:tc>
                <a:extLst>
                  <a:ext uri="{0D108BD9-81ED-4DB2-BD59-A6C34878D82A}">
                    <a16:rowId xmlns:a16="http://schemas.microsoft.com/office/drawing/2014/main" val="4007160623"/>
                  </a:ext>
                </a:extLst>
              </a:tr>
              <a:tr h="476940">
                <a:tc>
                  <a:txBody>
                    <a:bodyPr/>
                    <a:lstStyle/>
                    <a:p>
                      <a:r>
                        <a:rPr lang="en-GB" sz="1800" dirty="0"/>
                        <a:t>4</a:t>
                      </a:r>
                      <a:endParaRPr lang="en-GB" sz="1800" b="1" dirty="0"/>
                    </a:p>
                  </a:txBody>
                  <a:tcPr/>
                </a:tc>
                <a:tc>
                  <a:txBody>
                    <a:bodyPr/>
                    <a:lstStyle/>
                    <a:p>
                      <a:endParaRPr lang="en-GB" sz="1800" dirty="0"/>
                    </a:p>
                  </a:txBody>
                  <a:tcPr/>
                </a:tc>
                <a:extLst>
                  <a:ext uri="{0D108BD9-81ED-4DB2-BD59-A6C34878D82A}">
                    <a16:rowId xmlns:a16="http://schemas.microsoft.com/office/drawing/2014/main" val="2093434588"/>
                  </a:ext>
                </a:extLst>
              </a:tr>
              <a:tr h="476940">
                <a:tc>
                  <a:txBody>
                    <a:bodyPr/>
                    <a:lstStyle/>
                    <a:p>
                      <a:r>
                        <a:rPr lang="en-GB" sz="1800" dirty="0"/>
                        <a:t>5</a:t>
                      </a:r>
                      <a:endParaRPr lang="en-GB" sz="1800" b="1" dirty="0"/>
                    </a:p>
                  </a:txBody>
                  <a:tcPr/>
                </a:tc>
                <a:tc>
                  <a:txBody>
                    <a:bodyPr/>
                    <a:lstStyle/>
                    <a:p>
                      <a:endParaRPr lang="en-GB" sz="1800" dirty="0"/>
                    </a:p>
                  </a:txBody>
                  <a:tcPr/>
                </a:tc>
                <a:extLst>
                  <a:ext uri="{0D108BD9-81ED-4DB2-BD59-A6C34878D82A}">
                    <a16:rowId xmlns:a16="http://schemas.microsoft.com/office/drawing/2014/main" val="1488814468"/>
                  </a:ext>
                </a:extLst>
              </a:tr>
              <a:tr h="476940">
                <a:tc>
                  <a:txBody>
                    <a:bodyPr/>
                    <a:lstStyle/>
                    <a:p>
                      <a:r>
                        <a:rPr lang="en-GB" sz="1800" dirty="0"/>
                        <a:t>6</a:t>
                      </a:r>
                      <a:endParaRPr lang="en-GB" sz="1800" b="1" dirty="0"/>
                    </a:p>
                  </a:txBody>
                  <a:tcPr/>
                </a:tc>
                <a:tc>
                  <a:txBody>
                    <a:bodyPr/>
                    <a:lstStyle/>
                    <a:p>
                      <a:endParaRPr lang="en-GB" sz="1800" dirty="0"/>
                    </a:p>
                  </a:txBody>
                  <a:tcPr/>
                </a:tc>
                <a:extLst>
                  <a:ext uri="{0D108BD9-81ED-4DB2-BD59-A6C34878D82A}">
                    <a16:rowId xmlns:a16="http://schemas.microsoft.com/office/drawing/2014/main" val="3644377694"/>
                  </a:ext>
                </a:extLst>
              </a:tr>
              <a:tr h="476940">
                <a:tc>
                  <a:txBody>
                    <a:bodyPr/>
                    <a:lstStyle/>
                    <a:p>
                      <a:r>
                        <a:rPr lang="en-GB" sz="1800" dirty="0"/>
                        <a:t>7</a:t>
                      </a:r>
                      <a:endParaRPr lang="en-GB" sz="1800" b="1" dirty="0"/>
                    </a:p>
                  </a:txBody>
                  <a:tcPr/>
                </a:tc>
                <a:tc>
                  <a:txBody>
                    <a:bodyPr/>
                    <a:lstStyle/>
                    <a:p>
                      <a:endParaRPr lang="en-GB" sz="1800" dirty="0"/>
                    </a:p>
                  </a:txBody>
                  <a:tcPr/>
                </a:tc>
                <a:extLst>
                  <a:ext uri="{0D108BD9-81ED-4DB2-BD59-A6C34878D82A}">
                    <a16:rowId xmlns:a16="http://schemas.microsoft.com/office/drawing/2014/main" val="1145629055"/>
                  </a:ext>
                </a:extLst>
              </a:tr>
              <a:tr h="476940">
                <a:tc>
                  <a:txBody>
                    <a:bodyPr/>
                    <a:lstStyle/>
                    <a:p>
                      <a:r>
                        <a:rPr lang="en-GB" sz="1800" dirty="0"/>
                        <a:t>8</a:t>
                      </a:r>
                      <a:endParaRPr lang="en-GB" sz="1800" b="1" dirty="0"/>
                    </a:p>
                  </a:txBody>
                  <a:tcPr/>
                </a:tc>
                <a:tc>
                  <a:txBody>
                    <a:bodyPr/>
                    <a:lstStyle/>
                    <a:p>
                      <a:endParaRPr lang="en-GB" sz="1800" dirty="0"/>
                    </a:p>
                  </a:txBody>
                  <a:tcPr/>
                </a:tc>
                <a:extLst>
                  <a:ext uri="{0D108BD9-81ED-4DB2-BD59-A6C34878D82A}">
                    <a16:rowId xmlns:a16="http://schemas.microsoft.com/office/drawing/2014/main" val="2674747808"/>
                  </a:ext>
                </a:extLst>
              </a:tr>
              <a:tr h="476940">
                <a:tc>
                  <a:txBody>
                    <a:bodyPr/>
                    <a:lstStyle/>
                    <a:p>
                      <a:r>
                        <a:rPr lang="en-GB" sz="1800" dirty="0"/>
                        <a:t>9</a:t>
                      </a:r>
                      <a:endParaRPr lang="en-GB" sz="1800" b="1" dirty="0"/>
                    </a:p>
                  </a:txBody>
                  <a:tcPr/>
                </a:tc>
                <a:tc>
                  <a:txBody>
                    <a:bodyPr/>
                    <a:lstStyle/>
                    <a:p>
                      <a:endParaRPr lang="en-GB" sz="1800" dirty="0"/>
                    </a:p>
                  </a:txBody>
                  <a:tcPr/>
                </a:tc>
                <a:extLst>
                  <a:ext uri="{0D108BD9-81ED-4DB2-BD59-A6C34878D82A}">
                    <a16:rowId xmlns:a16="http://schemas.microsoft.com/office/drawing/2014/main" val="775667118"/>
                  </a:ext>
                </a:extLst>
              </a:tr>
              <a:tr h="476940">
                <a:tc>
                  <a:txBody>
                    <a:bodyPr/>
                    <a:lstStyle/>
                    <a:p>
                      <a:r>
                        <a:rPr lang="en-GB" sz="1800" dirty="0"/>
                        <a:t>10</a:t>
                      </a:r>
                      <a:endParaRPr lang="en-GB" sz="1800" b="1" dirty="0"/>
                    </a:p>
                  </a:txBody>
                  <a:tcPr/>
                </a:tc>
                <a:tc>
                  <a:txBody>
                    <a:bodyPr/>
                    <a:lstStyle/>
                    <a:p>
                      <a:endParaRPr lang="en-GB" sz="1800" dirty="0"/>
                    </a:p>
                  </a:txBody>
                  <a:tcPr/>
                </a:tc>
                <a:extLst>
                  <a:ext uri="{0D108BD9-81ED-4DB2-BD59-A6C34878D82A}">
                    <a16:rowId xmlns:a16="http://schemas.microsoft.com/office/drawing/2014/main" val="66523568"/>
                  </a:ext>
                </a:extLst>
              </a:tr>
              <a:tr h="476940">
                <a:tc>
                  <a:txBody>
                    <a:bodyPr/>
                    <a:lstStyle/>
                    <a:p>
                      <a:r>
                        <a:rPr lang="en-GB" sz="1800" dirty="0"/>
                        <a:t>11</a:t>
                      </a:r>
                      <a:endParaRPr lang="en-GB" sz="1800" b="1" dirty="0"/>
                    </a:p>
                  </a:txBody>
                  <a:tcPr/>
                </a:tc>
                <a:tc>
                  <a:txBody>
                    <a:bodyPr/>
                    <a:lstStyle/>
                    <a:p>
                      <a:endParaRPr lang="en-GB" sz="1800" dirty="0"/>
                    </a:p>
                  </a:txBody>
                  <a:tcPr/>
                </a:tc>
                <a:extLst>
                  <a:ext uri="{0D108BD9-81ED-4DB2-BD59-A6C34878D82A}">
                    <a16:rowId xmlns:a16="http://schemas.microsoft.com/office/drawing/2014/main" val="3552383986"/>
                  </a:ext>
                </a:extLst>
              </a:tr>
              <a:tr h="476940">
                <a:tc>
                  <a:txBody>
                    <a:bodyPr/>
                    <a:lstStyle/>
                    <a:p>
                      <a:r>
                        <a:rPr lang="en-GB" sz="1800" dirty="0"/>
                        <a:t>12</a:t>
                      </a:r>
                      <a:endParaRPr lang="en-GB" sz="1800" b="1" dirty="0"/>
                    </a:p>
                  </a:txBody>
                  <a:tcPr/>
                </a:tc>
                <a:tc>
                  <a:txBody>
                    <a:bodyPr/>
                    <a:lstStyle/>
                    <a:p>
                      <a:endParaRPr lang="en-GB" sz="1800" dirty="0"/>
                    </a:p>
                  </a:txBody>
                  <a:tcPr/>
                </a:tc>
                <a:extLst>
                  <a:ext uri="{0D108BD9-81ED-4DB2-BD59-A6C34878D82A}">
                    <a16:rowId xmlns:a16="http://schemas.microsoft.com/office/drawing/2014/main" val="4252266027"/>
                  </a:ext>
                </a:extLst>
              </a:tr>
            </a:tbl>
          </a:graphicData>
        </a:graphic>
      </p:graphicFrame>
    </p:spTree>
    <p:extLst>
      <p:ext uri="{BB962C8B-B14F-4D97-AF65-F5344CB8AC3E}">
        <p14:creationId xmlns:p14="http://schemas.microsoft.com/office/powerpoint/2010/main" val="13838566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0D0CCE-C5FE-44A3-AAE4-9817B709A74C}"/>
              </a:ext>
            </a:extLst>
          </p:cNvPr>
          <p:cNvSpPr>
            <a:spLocks noGrp="1"/>
          </p:cNvSpPr>
          <p:nvPr>
            <p:ph type="body" sz="quarter" idx="10"/>
          </p:nvPr>
        </p:nvSpPr>
        <p:spPr/>
        <p:txBody>
          <a:bodyPr>
            <a:normAutofit/>
          </a:bodyPr>
          <a:lstStyle/>
          <a:p>
            <a:r>
              <a:rPr lang="en-GB" sz="3200" dirty="0"/>
              <a:t>Need consistency eventually</a:t>
            </a:r>
          </a:p>
        </p:txBody>
      </p:sp>
      <p:sp>
        <p:nvSpPr>
          <p:cNvPr id="3" name="Text Placeholder 2">
            <a:extLst>
              <a:ext uri="{FF2B5EF4-FFF2-40B4-BE49-F238E27FC236}">
                <a16:creationId xmlns:a16="http://schemas.microsoft.com/office/drawing/2014/main" id="{56039FD0-4B44-4266-B51E-37777595C7E9}"/>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7B48A50F-5C0D-489E-936C-72032A581F27}"/>
              </a:ext>
            </a:extLst>
          </p:cNvPr>
          <p:cNvPicPr>
            <a:picLocks noChangeAspect="1"/>
          </p:cNvPicPr>
          <p:nvPr/>
        </p:nvPicPr>
        <p:blipFill>
          <a:blip r:embed="rId2"/>
          <a:stretch>
            <a:fillRect/>
          </a:stretch>
        </p:blipFill>
        <p:spPr>
          <a:xfrm>
            <a:off x="4137762" y="344611"/>
            <a:ext cx="7741627" cy="5609875"/>
          </a:xfrm>
          <a:prstGeom prst="rect">
            <a:avLst/>
          </a:prstGeom>
        </p:spPr>
      </p:pic>
    </p:spTree>
    <p:extLst>
      <p:ext uri="{BB962C8B-B14F-4D97-AF65-F5344CB8AC3E}">
        <p14:creationId xmlns:p14="http://schemas.microsoft.com/office/powerpoint/2010/main" val="16227759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0A9D34-8608-4FD6-9D21-6A0E878B356A}"/>
              </a:ext>
            </a:extLst>
          </p:cNvPr>
          <p:cNvSpPr>
            <a:spLocks noGrp="1"/>
          </p:cNvSpPr>
          <p:nvPr>
            <p:ph type="body" sz="quarter" idx="10"/>
          </p:nvPr>
        </p:nvSpPr>
        <p:spPr/>
        <p:txBody>
          <a:bodyPr>
            <a:normAutofit/>
          </a:bodyPr>
          <a:lstStyle/>
          <a:p>
            <a:r>
              <a:rPr lang="en-GB" sz="3200" dirty="0"/>
              <a:t>Consistency example</a:t>
            </a:r>
          </a:p>
        </p:txBody>
      </p:sp>
      <p:pic>
        <p:nvPicPr>
          <p:cNvPr id="5" name="Picture 4">
            <a:extLst>
              <a:ext uri="{FF2B5EF4-FFF2-40B4-BE49-F238E27FC236}">
                <a16:creationId xmlns:a16="http://schemas.microsoft.com/office/drawing/2014/main" id="{40B48D5B-0E91-42DC-8447-B658573581AB}"/>
              </a:ext>
            </a:extLst>
          </p:cNvPr>
          <p:cNvPicPr>
            <a:picLocks noChangeAspect="1"/>
          </p:cNvPicPr>
          <p:nvPr/>
        </p:nvPicPr>
        <p:blipFill>
          <a:blip r:embed="rId2"/>
          <a:stretch>
            <a:fillRect/>
          </a:stretch>
        </p:blipFill>
        <p:spPr>
          <a:xfrm>
            <a:off x="4111452" y="549150"/>
            <a:ext cx="8031013" cy="5797221"/>
          </a:xfrm>
          <a:prstGeom prst="rect">
            <a:avLst/>
          </a:prstGeom>
        </p:spPr>
      </p:pic>
    </p:spTree>
    <p:extLst>
      <p:ext uri="{BB962C8B-B14F-4D97-AF65-F5344CB8AC3E}">
        <p14:creationId xmlns:p14="http://schemas.microsoft.com/office/powerpoint/2010/main" val="1778844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5904D2-62F6-4190-AFF2-92F9DBA0C59B}"/>
              </a:ext>
            </a:extLst>
          </p:cNvPr>
          <p:cNvSpPr>
            <a:spLocks noGrp="1"/>
          </p:cNvSpPr>
          <p:nvPr>
            <p:ph type="body" sz="quarter" idx="10"/>
          </p:nvPr>
        </p:nvSpPr>
        <p:spPr/>
        <p:txBody>
          <a:bodyPr>
            <a:normAutofit/>
          </a:bodyPr>
          <a:lstStyle/>
          <a:p>
            <a:r>
              <a:rPr lang="en-GB" sz="3200" dirty="0"/>
              <a:t>Introducing spark</a:t>
            </a:r>
          </a:p>
        </p:txBody>
      </p:sp>
      <p:sp>
        <p:nvSpPr>
          <p:cNvPr id="3" name="Text Placeholder 2">
            <a:extLst>
              <a:ext uri="{FF2B5EF4-FFF2-40B4-BE49-F238E27FC236}">
                <a16:creationId xmlns:a16="http://schemas.microsoft.com/office/drawing/2014/main" id="{2892E9E3-354C-455C-AEA6-CA7BBE43F762}"/>
              </a:ext>
            </a:extLst>
          </p:cNvPr>
          <p:cNvSpPr>
            <a:spLocks noGrp="1"/>
          </p:cNvSpPr>
          <p:nvPr>
            <p:ph type="body" sz="quarter" idx="15"/>
          </p:nvPr>
        </p:nvSpPr>
        <p:spPr/>
        <p:txBody>
          <a:bodyPr>
            <a:normAutofit lnSpcReduction="10000"/>
          </a:bodyPr>
          <a:lstStyle/>
          <a:p>
            <a:r>
              <a:rPr lang="en-GB" dirty="0"/>
              <a:t>What is Spark?</a:t>
            </a:r>
          </a:p>
          <a:p>
            <a:pPr algn="l">
              <a:buFont typeface="Arial" panose="020B0604020202020204" pitchFamily="34" charset="0"/>
              <a:buChar char="•"/>
            </a:pPr>
            <a:r>
              <a:rPr lang="en-GB" b="0" i="0" dirty="0">
                <a:solidFill>
                  <a:srgbClr val="000000"/>
                </a:solidFill>
                <a:effectLst/>
                <a:latin typeface="Helvetica Neue"/>
              </a:rPr>
              <a:t>a system</a:t>
            </a:r>
          </a:p>
          <a:p>
            <a:pPr marL="742950" lvl="1" indent="-285750" algn="l">
              <a:buFont typeface="Arial" panose="020B0604020202020204" pitchFamily="34" charset="0"/>
              <a:buChar char="•"/>
            </a:pPr>
            <a:r>
              <a:rPr lang="en-GB" b="0" i="0" dirty="0">
                <a:solidFill>
                  <a:srgbClr val="000000"/>
                </a:solidFill>
                <a:effectLst/>
                <a:latin typeface="Helvetica Neue"/>
              </a:rPr>
              <a:t>a means of distributing data across a large number of </a:t>
            </a:r>
            <a:r>
              <a:rPr lang="en-GB" b="0" i="0" dirty="0" err="1">
                <a:solidFill>
                  <a:srgbClr val="000000"/>
                </a:solidFill>
                <a:effectLst/>
                <a:latin typeface="Helvetica Neue"/>
              </a:rPr>
              <a:t>machiens</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a means of querying across these</a:t>
            </a:r>
          </a:p>
          <a:p>
            <a:pPr marL="1143000" lvl="2" indent="-228600" algn="l">
              <a:buFont typeface="Arial" panose="020B0604020202020204" pitchFamily="34" charset="0"/>
              <a:buChar char="•"/>
            </a:pPr>
            <a:r>
              <a:rPr lang="en-GB" b="0" i="0" dirty="0">
                <a:solidFill>
                  <a:srgbClr val="000000"/>
                </a:solidFill>
                <a:effectLst/>
                <a:latin typeface="Helvetica Neue"/>
              </a:rPr>
              <a:t>assuming no underlying data structure</a:t>
            </a:r>
          </a:p>
          <a:p>
            <a:pPr algn="l">
              <a:buFont typeface="Arial" panose="020B0604020202020204" pitchFamily="34" charset="0"/>
              <a:buChar char="•"/>
            </a:pPr>
            <a:r>
              <a:rPr lang="en-GB" b="0" i="0" dirty="0">
                <a:solidFill>
                  <a:srgbClr val="000000"/>
                </a:solidFill>
                <a:effectLst/>
                <a:latin typeface="Helvetica Neue"/>
              </a:rPr>
              <a:t>a library, </a:t>
            </a:r>
            <a:r>
              <a:rPr lang="en-GB" b="0" i="0" dirty="0" err="1">
                <a:solidFill>
                  <a:srgbClr val="000000"/>
                </a:solidFill>
                <a:effectLst/>
                <a:latin typeface="Helvetica Neue"/>
              </a:rPr>
              <a:t>pyspark</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for using this system</a:t>
            </a:r>
          </a:p>
          <a:p>
            <a:pPr algn="l">
              <a:buFont typeface="Arial" panose="020B0604020202020204" pitchFamily="34" charset="0"/>
              <a:buChar char="•"/>
            </a:pPr>
            <a:r>
              <a:rPr lang="en-GB" b="0" i="0" dirty="0">
                <a:solidFill>
                  <a:srgbClr val="000000"/>
                </a:solidFill>
                <a:effectLst/>
                <a:latin typeface="Helvetica Neue"/>
              </a:rPr>
              <a:t>two programs which implement the system</a:t>
            </a:r>
          </a:p>
          <a:p>
            <a:pPr marL="742950" lvl="1" indent="-285750" algn="l">
              <a:buFont typeface="Arial" panose="020B0604020202020204" pitchFamily="34" charset="0"/>
              <a:buChar char="•"/>
            </a:pPr>
            <a:r>
              <a:rPr lang="en-GB" b="0" i="0" dirty="0">
                <a:solidFill>
                  <a:srgbClr val="000000"/>
                </a:solidFill>
                <a:effectLst/>
                <a:latin typeface="Helvetica Neue"/>
              </a:rPr>
              <a:t>executor program</a:t>
            </a:r>
          </a:p>
          <a:p>
            <a:pPr marL="1143000" lvl="2" indent="-228600" algn="l">
              <a:buFont typeface="Arial" panose="020B0604020202020204" pitchFamily="34" charset="0"/>
              <a:buChar char="•"/>
            </a:pPr>
            <a:r>
              <a:rPr lang="en-GB" b="0" i="0" dirty="0">
                <a:solidFill>
                  <a:srgbClr val="000000"/>
                </a:solidFill>
                <a:effectLst/>
                <a:latin typeface="Helvetica Neue"/>
              </a:rPr>
              <a:t>runs on all data machines</a:t>
            </a:r>
          </a:p>
          <a:p>
            <a:pPr marL="1143000" lvl="2" indent="-228600" algn="l">
              <a:buFont typeface="Arial" panose="020B0604020202020204" pitchFamily="34" charset="0"/>
              <a:buChar char="•"/>
            </a:pPr>
            <a:r>
              <a:rPr lang="en-GB" b="0" i="0" dirty="0">
                <a:solidFill>
                  <a:srgbClr val="000000"/>
                </a:solidFill>
                <a:effectLst/>
                <a:latin typeface="Helvetica Neue"/>
              </a:rPr>
              <a:t>program which runs queries</a:t>
            </a:r>
          </a:p>
          <a:p>
            <a:pPr marL="742950" lvl="1" indent="-285750" algn="l">
              <a:buFont typeface="Arial" panose="020B0604020202020204" pitchFamily="34" charset="0"/>
              <a:buChar char="•"/>
            </a:pPr>
            <a:r>
              <a:rPr lang="en-GB" b="0" i="0" dirty="0">
                <a:solidFill>
                  <a:srgbClr val="000000"/>
                </a:solidFill>
                <a:effectLst/>
                <a:latin typeface="Helvetica Neue"/>
              </a:rPr>
              <a:t>driver</a:t>
            </a:r>
          </a:p>
          <a:p>
            <a:pPr marL="1143000" lvl="2" indent="-228600" algn="l">
              <a:buFont typeface="Arial" panose="020B0604020202020204" pitchFamily="34" charset="0"/>
              <a:buChar char="•"/>
            </a:pPr>
            <a:r>
              <a:rPr lang="en-GB" b="0" i="0" dirty="0">
                <a:solidFill>
                  <a:srgbClr val="000000"/>
                </a:solidFill>
                <a:effectLst/>
                <a:latin typeface="Helvetica Neue"/>
              </a:rPr>
              <a:t>runs on developer machine (, laptop, etc.)</a:t>
            </a:r>
          </a:p>
          <a:p>
            <a:pPr marL="1143000" lvl="2" indent="-228600" algn="l">
              <a:buFont typeface="Arial" panose="020B0604020202020204" pitchFamily="34" charset="0"/>
              <a:buChar char="•"/>
            </a:pPr>
            <a:r>
              <a:rPr lang="en-GB" b="0" i="0" dirty="0">
                <a:solidFill>
                  <a:srgbClr val="000000"/>
                </a:solidFill>
                <a:effectLst/>
                <a:latin typeface="Helvetica Neue"/>
              </a:rPr>
              <a:t>sends queries out</a:t>
            </a:r>
          </a:p>
          <a:p>
            <a:pPr algn="l">
              <a:buFont typeface="Arial" panose="020B0604020202020204" pitchFamily="34" charset="0"/>
              <a:buChar char="•"/>
            </a:pP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41800868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815AC-39BF-49BE-BB98-7697A4F47A81}"/>
              </a:ext>
            </a:extLst>
          </p:cNvPr>
          <p:cNvSpPr>
            <a:spLocks noGrp="1"/>
          </p:cNvSpPr>
          <p:nvPr>
            <p:ph type="body" sz="quarter" idx="10"/>
          </p:nvPr>
        </p:nvSpPr>
        <p:spPr/>
        <p:txBody>
          <a:bodyPr/>
          <a:lstStyle/>
          <a:p>
            <a:r>
              <a:rPr lang="en-GB" dirty="0"/>
              <a:t>Querying a dist. fs</a:t>
            </a:r>
          </a:p>
        </p:txBody>
      </p:sp>
      <p:sp>
        <p:nvSpPr>
          <p:cNvPr id="3" name="Text Placeholder 2">
            <a:extLst>
              <a:ext uri="{FF2B5EF4-FFF2-40B4-BE49-F238E27FC236}">
                <a16:creationId xmlns:a16="http://schemas.microsoft.com/office/drawing/2014/main" id="{DF3336D1-C6C8-4877-920B-449452432D9F}"/>
              </a:ext>
            </a:extLst>
          </p:cNvPr>
          <p:cNvSpPr>
            <a:spLocks noGrp="1"/>
          </p:cNvSpPr>
          <p:nvPr>
            <p:ph type="body" sz="quarter" idx="15"/>
          </p:nvPr>
        </p:nvSpPr>
        <p:spPr>
          <a:xfrm>
            <a:off x="5037138" y="1382643"/>
            <a:ext cx="6770687" cy="5112343"/>
          </a:xfrm>
        </p:spPr>
        <p:txBody>
          <a:bodyPr/>
          <a:lstStyle/>
          <a:p>
            <a:endParaRPr lang="en-GB"/>
          </a:p>
        </p:txBody>
      </p:sp>
      <p:pic>
        <p:nvPicPr>
          <p:cNvPr id="5" name="Picture 4">
            <a:extLst>
              <a:ext uri="{FF2B5EF4-FFF2-40B4-BE49-F238E27FC236}">
                <a16:creationId xmlns:a16="http://schemas.microsoft.com/office/drawing/2014/main" id="{34E3232D-FC59-4C12-95A2-580912E1974D}"/>
              </a:ext>
            </a:extLst>
          </p:cNvPr>
          <p:cNvPicPr>
            <a:picLocks noChangeAspect="1"/>
          </p:cNvPicPr>
          <p:nvPr/>
        </p:nvPicPr>
        <p:blipFill>
          <a:blip r:embed="rId2"/>
          <a:stretch>
            <a:fillRect/>
          </a:stretch>
        </p:blipFill>
        <p:spPr>
          <a:xfrm>
            <a:off x="4111922" y="638960"/>
            <a:ext cx="7457039" cy="5823369"/>
          </a:xfrm>
          <a:prstGeom prst="rect">
            <a:avLst/>
          </a:prstGeom>
        </p:spPr>
      </p:pic>
    </p:spTree>
    <p:extLst>
      <p:ext uri="{BB962C8B-B14F-4D97-AF65-F5344CB8AC3E}">
        <p14:creationId xmlns:p14="http://schemas.microsoft.com/office/powerpoint/2010/main" val="38013508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815AC-39BF-49BE-BB98-7697A4F47A81}"/>
              </a:ext>
            </a:extLst>
          </p:cNvPr>
          <p:cNvSpPr>
            <a:spLocks noGrp="1"/>
          </p:cNvSpPr>
          <p:nvPr>
            <p:ph type="body" sz="quarter" idx="10"/>
          </p:nvPr>
        </p:nvSpPr>
        <p:spPr/>
        <p:txBody>
          <a:bodyPr/>
          <a:lstStyle/>
          <a:p>
            <a:r>
              <a:rPr lang="en-GB" dirty="0"/>
              <a:t>How does spark work?</a:t>
            </a:r>
          </a:p>
        </p:txBody>
      </p:sp>
      <p:sp>
        <p:nvSpPr>
          <p:cNvPr id="3" name="Text Placeholder 2">
            <a:extLst>
              <a:ext uri="{FF2B5EF4-FFF2-40B4-BE49-F238E27FC236}">
                <a16:creationId xmlns:a16="http://schemas.microsoft.com/office/drawing/2014/main" id="{DF3336D1-C6C8-4877-920B-449452432D9F}"/>
              </a:ext>
            </a:extLst>
          </p:cNvPr>
          <p:cNvSpPr>
            <a:spLocks noGrp="1"/>
          </p:cNvSpPr>
          <p:nvPr>
            <p:ph type="body" sz="quarter" idx="15"/>
          </p:nvPr>
        </p:nvSpPr>
        <p:spPr>
          <a:xfrm>
            <a:off x="5037138" y="1382643"/>
            <a:ext cx="6770687" cy="5112343"/>
          </a:xfrm>
        </p:spPr>
        <p:txBody>
          <a:bodyPr/>
          <a:lstStyle/>
          <a:p>
            <a:endParaRPr lang="en-GB"/>
          </a:p>
        </p:txBody>
      </p:sp>
      <p:pic>
        <p:nvPicPr>
          <p:cNvPr id="6" name="Picture 5">
            <a:extLst>
              <a:ext uri="{FF2B5EF4-FFF2-40B4-BE49-F238E27FC236}">
                <a16:creationId xmlns:a16="http://schemas.microsoft.com/office/drawing/2014/main" id="{20978F86-8115-49C1-B035-8CEFF62EC308}"/>
              </a:ext>
            </a:extLst>
          </p:cNvPr>
          <p:cNvPicPr>
            <a:picLocks noChangeAspect="1"/>
          </p:cNvPicPr>
          <p:nvPr/>
        </p:nvPicPr>
        <p:blipFill>
          <a:blip r:embed="rId2"/>
          <a:stretch>
            <a:fillRect/>
          </a:stretch>
        </p:blipFill>
        <p:spPr>
          <a:xfrm>
            <a:off x="4344600" y="870758"/>
            <a:ext cx="7272671" cy="5290555"/>
          </a:xfrm>
          <a:prstGeom prst="rect">
            <a:avLst/>
          </a:prstGeom>
        </p:spPr>
      </p:pic>
    </p:spTree>
    <p:extLst>
      <p:ext uri="{BB962C8B-B14F-4D97-AF65-F5344CB8AC3E}">
        <p14:creationId xmlns:p14="http://schemas.microsoft.com/office/powerpoint/2010/main" val="21739164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634E33-9548-45FB-82CB-587229F77901}"/>
              </a:ext>
            </a:extLst>
          </p:cNvPr>
          <p:cNvSpPr>
            <a:spLocks noGrp="1"/>
          </p:cNvSpPr>
          <p:nvPr>
            <p:ph type="body" sz="quarter" idx="15"/>
          </p:nvPr>
        </p:nvSpPr>
        <p:spPr>
          <a:xfrm>
            <a:off x="4669971" y="1349986"/>
            <a:ext cx="7137854" cy="5119407"/>
          </a:xfrm>
        </p:spPr>
        <p:txBody>
          <a:bodyPr/>
          <a:lstStyle/>
          <a:p>
            <a:r>
              <a:rPr lang="en-GB" dirty="0"/>
              <a:t>How to try Spark without installation</a:t>
            </a:r>
          </a:p>
          <a:p>
            <a:r>
              <a:rPr lang="en-GB" dirty="0"/>
              <a:t>Comparing Spark to traditional installations</a:t>
            </a:r>
          </a:p>
          <a:p>
            <a:endParaRPr lang="en-GB" dirty="0"/>
          </a:p>
          <a:p>
            <a:endParaRPr lang="en-GB" dirty="0"/>
          </a:p>
          <a:p>
            <a:r>
              <a:rPr lang="en-GB" dirty="0"/>
              <a:t>How is Spark used by your organisation?</a:t>
            </a:r>
          </a:p>
          <a:p>
            <a:pPr algn="l">
              <a:buFont typeface="Arial" panose="020B0604020202020204" pitchFamily="34" charset="0"/>
              <a:buChar char="•"/>
            </a:pPr>
            <a:r>
              <a:rPr lang="en-GB" b="0" i="0" dirty="0">
                <a:solidFill>
                  <a:srgbClr val="000000"/>
                </a:solidFill>
                <a:effectLst/>
                <a:latin typeface="Helvetica Neue"/>
              </a:rPr>
              <a:t>Problems</a:t>
            </a:r>
          </a:p>
          <a:p>
            <a:pPr marL="742950" lvl="1" indent="-285750" algn="l">
              <a:buFont typeface="Arial" panose="020B0604020202020204" pitchFamily="34" charset="0"/>
              <a:buChar char="•"/>
            </a:pPr>
            <a:r>
              <a:rPr lang="en-GB" b="0" i="0" dirty="0">
                <a:solidFill>
                  <a:srgbClr val="000000"/>
                </a:solidFill>
                <a:effectLst/>
                <a:latin typeface="Helvetica Neue"/>
              </a:rPr>
              <a:t>datasets in spark are much larger than your RAM</a:t>
            </a:r>
          </a:p>
          <a:p>
            <a:pPr marL="742950" lvl="1" indent="-285750" algn="l">
              <a:buFont typeface="Arial" panose="020B0604020202020204" pitchFamily="34" charset="0"/>
              <a:buChar char="•"/>
            </a:pPr>
            <a:r>
              <a:rPr lang="en-GB" b="0" i="0" dirty="0">
                <a:solidFill>
                  <a:srgbClr val="000000"/>
                </a:solidFill>
                <a:effectLst/>
                <a:latin typeface="Helvetica Neue"/>
              </a:rPr>
              <a:t>pulling in datasets into pandas/python</a:t>
            </a:r>
          </a:p>
          <a:p>
            <a:pPr marL="742950" lvl="1" indent="-285750" algn="l">
              <a:buFont typeface="Arial" panose="020B0604020202020204" pitchFamily="34" charset="0"/>
              <a:buChar char="•"/>
            </a:pPr>
            <a:r>
              <a:rPr lang="en-GB" b="0" i="0" dirty="0">
                <a:solidFill>
                  <a:srgbClr val="000000"/>
                </a:solidFill>
                <a:effectLst/>
                <a:latin typeface="Helvetica Neue"/>
              </a:rPr>
              <a:t>WARNING: pandas is for working on a single-machine,</a:t>
            </a:r>
          </a:p>
          <a:p>
            <a:pPr algn="l">
              <a:buFont typeface="Arial" panose="020B0604020202020204" pitchFamily="34" charset="0"/>
              <a:buChar char="•"/>
            </a:pPr>
            <a:r>
              <a:rPr lang="en-GB" b="0" i="0" dirty="0" err="1">
                <a:solidFill>
                  <a:srgbClr val="000000"/>
                </a:solidFill>
                <a:effectLst/>
                <a:latin typeface="Helvetica Neue"/>
              </a:rPr>
              <a:t>PySpark</a:t>
            </a:r>
            <a:r>
              <a:rPr lang="en-GB" b="0" i="0" dirty="0">
                <a:solidFill>
                  <a:srgbClr val="000000"/>
                </a:solidFill>
                <a:effectLst/>
                <a:latin typeface="Helvetica Neue"/>
              </a:rPr>
              <a:t> is sometimes offered </a:t>
            </a:r>
            <a:r>
              <a:rPr lang="en-GB" b="0" i="1" dirty="0">
                <a:solidFill>
                  <a:srgbClr val="000000"/>
                </a:solidFill>
                <a:effectLst/>
                <a:latin typeface="Helvetica Neue"/>
              </a:rPr>
              <a:t>versioned</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so that certain capabilities are disabled</a:t>
            </a:r>
          </a:p>
          <a:p>
            <a:pPr marL="742950" lvl="1" indent="-285750" algn="l">
              <a:buFont typeface="Arial" panose="020B0604020202020204" pitchFamily="34" charset="0"/>
              <a:buChar char="•"/>
            </a:pPr>
            <a:r>
              <a:rPr lang="en-GB" b="0" i="0" dirty="0">
                <a:solidFill>
                  <a:srgbClr val="000000"/>
                </a:solidFill>
                <a:effectLst/>
                <a:latin typeface="Helvetica Neue"/>
              </a:rPr>
              <a:t>&amp; official documentation </a:t>
            </a:r>
            <a:r>
              <a:rPr lang="en-GB" b="0" i="0" dirty="0" err="1">
                <a:solidFill>
                  <a:srgbClr val="000000"/>
                </a:solidFill>
                <a:effectLst/>
                <a:latin typeface="Helvetica Neue"/>
              </a:rPr>
              <a:t>therf</a:t>
            </a:r>
            <a:r>
              <a:rPr lang="en-GB" b="0" i="0" dirty="0">
                <a:solidFill>
                  <a:srgbClr val="000000"/>
                </a:solidFill>
                <a:effectLst/>
                <a:latin typeface="Helvetica Neue"/>
              </a:rPr>
              <a:t>. may not be reflective</a:t>
            </a:r>
          </a:p>
          <a:p>
            <a:endParaRPr lang="en-GB" dirty="0"/>
          </a:p>
        </p:txBody>
      </p:sp>
      <p:sp>
        <p:nvSpPr>
          <p:cNvPr id="3" name="Text Placeholder 2">
            <a:extLst>
              <a:ext uri="{FF2B5EF4-FFF2-40B4-BE49-F238E27FC236}">
                <a16:creationId xmlns:a16="http://schemas.microsoft.com/office/drawing/2014/main" id="{D5F1C7B5-C565-4314-91C8-689C8C128666}"/>
              </a:ext>
            </a:extLst>
          </p:cNvPr>
          <p:cNvSpPr>
            <a:spLocks noGrp="1"/>
          </p:cNvSpPr>
          <p:nvPr>
            <p:ph type="body" sz="quarter" idx="10"/>
          </p:nvPr>
        </p:nvSpPr>
        <p:spPr/>
        <p:txBody>
          <a:bodyPr/>
          <a:lstStyle/>
          <a:p>
            <a:r>
              <a:rPr lang="en-GB" dirty="0"/>
              <a:t>Spark</a:t>
            </a:r>
          </a:p>
          <a:p>
            <a:endParaRPr lang="en-GB" dirty="0"/>
          </a:p>
          <a:p>
            <a:r>
              <a:rPr lang="en-GB" dirty="0"/>
              <a:t>- Trainer discussion</a:t>
            </a:r>
          </a:p>
        </p:txBody>
      </p:sp>
      <p:pic>
        <p:nvPicPr>
          <p:cNvPr id="5" name="Picture 4">
            <a:extLst>
              <a:ext uri="{FF2B5EF4-FFF2-40B4-BE49-F238E27FC236}">
                <a16:creationId xmlns:a16="http://schemas.microsoft.com/office/drawing/2014/main" id="{027E1901-074B-40F4-8EFF-D92507A620A0}"/>
              </a:ext>
            </a:extLst>
          </p:cNvPr>
          <p:cNvPicPr>
            <a:picLocks noChangeAspect="1"/>
          </p:cNvPicPr>
          <p:nvPr/>
        </p:nvPicPr>
        <p:blipFill>
          <a:blip r:embed="rId2"/>
          <a:stretch>
            <a:fillRect/>
          </a:stretch>
        </p:blipFill>
        <p:spPr>
          <a:xfrm>
            <a:off x="985127" y="3429000"/>
            <a:ext cx="2065345" cy="424543"/>
          </a:xfrm>
          <a:prstGeom prst="rect">
            <a:avLst/>
          </a:prstGeom>
        </p:spPr>
      </p:pic>
    </p:spTree>
    <p:extLst>
      <p:ext uri="{BB962C8B-B14F-4D97-AF65-F5344CB8AC3E}">
        <p14:creationId xmlns:p14="http://schemas.microsoft.com/office/powerpoint/2010/main" val="3259963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169E1C-CD89-4440-87EE-7503683E6C6E}"/>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2833FC59-8E20-4A5E-B02A-AFF90B1B0B0D}"/>
              </a:ext>
            </a:extLst>
          </p:cNvPr>
          <p:cNvSpPr>
            <a:spLocks noGrp="1"/>
          </p:cNvSpPr>
          <p:nvPr>
            <p:ph type="body" sz="quarter" idx="10"/>
          </p:nvPr>
        </p:nvSpPr>
        <p:spPr/>
        <p:txBody>
          <a:bodyPr/>
          <a:lstStyle/>
          <a:p>
            <a:r>
              <a:rPr lang="en-GB" dirty="0"/>
              <a:t>Exercise</a:t>
            </a:r>
          </a:p>
          <a:p>
            <a:endParaRPr lang="en-GB" dirty="0"/>
          </a:p>
          <a:p>
            <a:r>
              <a:rPr lang="en-GB" dirty="0"/>
              <a:t>Estimated time: 25 minutes</a:t>
            </a:r>
          </a:p>
        </p:txBody>
      </p:sp>
      <p:pic>
        <p:nvPicPr>
          <p:cNvPr id="5" name="Picture 4">
            <a:extLst>
              <a:ext uri="{FF2B5EF4-FFF2-40B4-BE49-F238E27FC236}">
                <a16:creationId xmlns:a16="http://schemas.microsoft.com/office/drawing/2014/main" id="{BA7F5E6E-6AAB-4A44-9426-279E4C376226}"/>
              </a:ext>
            </a:extLst>
          </p:cNvPr>
          <p:cNvPicPr>
            <a:picLocks noChangeAspect="1"/>
          </p:cNvPicPr>
          <p:nvPr/>
        </p:nvPicPr>
        <p:blipFill>
          <a:blip r:embed="rId2"/>
          <a:stretch>
            <a:fillRect/>
          </a:stretch>
        </p:blipFill>
        <p:spPr>
          <a:xfrm>
            <a:off x="4672130" y="497019"/>
            <a:ext cx="5680183" cy="6032508"/>
          </a:xfrm>
          <a:prstGeom prst="rect">
            <a:avLst/>
          </a:prstGeom>
        </p:spPr>
      </p:pic>
    </p:spTree>
    <p:extLst>
      <p:ext uri="{BB962C8B-B14F-4D97-AF65-F5344CB8AC3E}">
        <p14:creationId xmlns:p14="http://schemas.microsoft.com/office/powerpoint/2010/main" val="3782233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815AC-39BF-49BE-BB98-7697A4F47A81}"/>
              </a:ext>
            </a:extLst>
          </p:cNvPr>
          <p:cNvSpPr>
            <a:spLocks noGrp="1"/>
          </p:cNvSpPr>
          <p:nvPr>
            <p:ph type="body" sz="quarter" idx="10"/>
          </p:nvPr>
        </p:nvSpPr>
        <p:spPr/>
        <p:txBody>
          <a:bodyPr/>
          <a:lstStyle/>
          <a:p>
            <a:r>
              <a:rPr lang="en-GB" dirty="0"/>
              <a:t>When do you need scale?</a:t>
            </a:r>
          </a:p>
        </p:txBody>
      </p:sp>
      <p:sp>
        <p:nvSpPr>
          <p:cNvPr id="3" name="Text Placeholder 2">
            <a:extLst>
              <a:ext uri="{FF2B5EF4-FFF2-40B4-BE49-F238E27FC236}">
                <a16:creationId xmlns:a16="http://schemas.microsoft.com/office/drawing/2014/main" id="{DF3336D1-C6C8-4877-920B-449452432D9F}"/>
              </a:ext>
            </a:extLst>
          </p:cNvPr>
          <p:cNvSpPr>
            <a:spLocks noGrp="1"/>
          </p:cNvSpPr>
          <p:nvPr>
            <p:ph type="body" sz="quarter" idx="15"/>
          </p:nvPr>
        </p:nvSpPr>
        <p:spPr>
          <a:xfrm>
            <a:off x="5037138" y="1382643"/>
            <a:ext cx="6770687" cy="5112343"/>
          </a:xfrm>
        </p:spPr>
        <p:txBody>
          <a:bodyPr/>
          <a:lstStyle/>
          <a:p>
            <a:endParaRPr lang="en-GB"/>
          </a:p>
        </p:txBody>
      </p:sp>
      <p:pic>
        <p:nvPicPr>
          <p:cNvPr id="5" name="Picture 4">
            <a:extLst>
              <a:ext uri="{FF2B5EF4-FFF2-40B4-BE49-F238E27FC236}">
                <a16:creationId xmlns:a16="http://schemas.microsoft.com/office/drawing/2014/main" id="{D1AAF0B0-FA0D-4359-A6E8-EFF1AA1F8FAA}"/>
              </a:ext>
            </a:extLst>
          </p:cNvPr>
          <p:cNvPicPr>
            <a:picLocks noChangeAspect="1"/>
          </p:cNvPicPr>
          <p:nvPr/>
        </p:nvPicPr>
        <p:blipFill>
          <a:blip r:embed="rId2"/>
          <a:stretch>
            <a:fillRect/>
          </a:stretch>
        </p:blipFill>
        <p:spPr>
          <a:xfrm>
            <a:off x="4194006" y="776672"/>
            <a:ext cx="7542155" cy="5449957"/>
          </a:xfrm>
          <a:prstGeom prst="rect">
            <a:avLst/>
          </a:prstGeom>
        </p:spPr>
      </p:pic>
    </p:spTree>
    <p:extLst>
      <p:ext uri="{BB962C8B-B14F-4D97-AF65-F5344CB8AC3E}">
        <p14:creationId xmlns:p14="http://schemas.microsoft.com/office/powerpoint/2010/main" val="21650900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168</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What’s the difference between relational DBMS and a distributed file system?</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Why are distributed file systems used and what challenges need to be considered?</a:t>
            </a: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If the default system should be a relational DBMS, when would you need to switch to a distributed file system?</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7966567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7</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173485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2560FC50-5B82-4A14-9140-AE9DEB0E78EA}"/>
              </a:ext>
            </a:extLst>
          </p:cNvPr>
          <p:cNvGraphicFramePr>
            <a:graphicFrameLocks noGrp="1"/>
          </p:cNvGraphicFramePr>
          <p:nvPr/>
        </p:nvGraphicFramePr>
        <p:xfrm>
          <a:off x="293414" y="333374"/>
          <a:ext cx="11605172" cy="6156326"/>
        </p:xfrm>
        <a:graphic>
          <a:graphicData uri="http://schemas.openxmlformats.org/drawingml/2006/table">
            <a:tbl>
              <a:tblPr firstRow="1" bandRow="1">
                <a:tableStyleId>{F5AB1C69-6EDB-4FF4-983F-18BD219EF322}</a:tableStyleId>
              </a:tblPr>
              <a:tblGrid>
                <a:gridCol w="456873">
                  <a:extLst>
                    <a:ext uri="{9D8B030D-6E8A-4147-A177-3AD203B41FA5}">
                      <a16:colId xmlns:a16="http://schemas.microsoft.com/office/drawing/2014/main" val="2578433606"/>
                    </a:ext>
                  </a:extLst>
                </a:gridCol>
                <a:gridCol w="5164376">
                  <a:extLst>
                    <a:ext uri="{9D8B030D-6E8A-4147-A177-3AD203B41FA5}">
                      <a16:colId xmlns:a16="http://schemas.microsoft.com/office/drawing/2014/main" val="3594654811"/>
                    </a:ext>
                  </a:extLst>
                </a:gridCol>
                <a:gridCol w="787079">
                  <a:extLst>
                    <a:ext uri="{9D8B030D-6E8A-4147-A177-3AD203B41FA5}">
                      <a16:colId xmlns:a16="http://schemas.microsoft.com/office/drawing/2014/main" val="20002"/>
                    </a:ext>
                  </a:extLst>
                </a:gridCol>
                <a:gridCol w="5196844">
                  <a:extLst>
                    <a:ext uri="{9D8B030D-6E8A-4147-A177-3AD203B41FA5}">
                      <a16:colId xmlns:a16="http://schemas.microsoft.com/office/drawing/2014/main" val="20003"/>
                    </a:ext>
                  </a:extLst>
                </a:gridCol>
              </a:tblGrid>
              <a:tr h="559666">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dirty="0"/>
                        <a:t>What are your Objectives for</a:t>
                      </a:r>
                      <a:r>
                        <a:rPr lang="en-GB" sz="2400" baseline="0" dirty="0"/>
                        <a:t> the event</a:t>
                      </a:r>
                      <a:r>
                        <a:rPr lang="en-GB" sz="2400" dirty="0"/>
                        <a:t>?</a:t>
                      </a:r>
                      <a:endParaRPr lang="en-GB" sz="2400" b="1" dirty="0">
                        <a:solidFill>
                          <a:schemeClr val="bg1"/>
                        </a:solidFill>
                        <a:latin typeface="Montserrat" panose="020B0604020202020204" charset="0"/>
                      </a:endParaRPr>
                    </a:p>
                  </a:txBody>
                  <a:tcPr/>
                </a:tc>
                <a:tc hMerge="1">
                  <a:txBody>
                    <a:bodyPr/>
                    <a:lstStyle/>
                    <a:p>
                      <a:endParaRPr lang="en-GB"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chemeClr val="bg1"/>
                        </a:solidFill>
                        <a:latin typeface="Montserrat" panose="020B0604020202020204" charset="0"/>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400" b="1" dirty="0">
                        <a:solidFill>
                          <a:schemeClr val="bg1"/>
                        </a:solidFill>
                        <a:latin typeface="Montserrat" panose="020B0604020202020204" charset="0"/>
                      </a:endParaRPr>
                    </a:p>
                  </a:txBody>
                  <a:tcPr/>
                </a:tc>
                <a:extLst>
                  <a:ext uri="{0D108BD9-81ED-4DB2-BD59-A6C34878D82A}">
                    <a16:rowId xmlns:a16="http://schemas.microsoft.com/office/drawing/2014/main" val="3495015216"/>
                  </a:ext>
                </a:extLst>
              </a:tr>
              <a:tr h="559666">
                <a:tc>
                  <a:txBody>
                    <a:bodyPr/>
                    <a:lstStyle/>
                    <a:p>
                      <a:r>
                        <a:rPr lang="en-GB" sz="1800" dirty="0"/>
                        <a:t>1</a:t>
                      </a:r>
                      <a:endParaRPr lang="en-GB" sz="1800" b="1" dirty="0"/>
                    </a:p>
                  </a:txBody>
                  <a:tcPr/>
                </a:tc>
                <a:tc>
                  <a:txBody>
                    <a:bodyPr/>
                    <a:lstStyle/>
                    <a:p>
                      <a:endParaRPr lang="en-GB" sz="1800" dirty="0"/>
                    </a:p>
                  </a:txBody>
                  <a:tcPr/>
                </a:tc>
                <a:tc>
                  <a:txBody>
                    <a:bodyPr/>
                    <a:lstStyle/>
                    <a:p>
                      <a:r>
                        <a:rPr lang="en-GB" dirty="0"/>
                        <a:t>11</a:t>
                      </a:r>
                    </a:p>
                  </a:txBody>
                  <a:tcPr/>
                </a:tc>
                <a:tc>
                  <a:txBody>
                    <a:bodyPr/>
                    <a:lstStyle/>
                    <a:p>
                      <a:endParaRPr lang="en-GB" sz="1800" dirty="0"/>
                    </a:p>
                  </a:txBody>
                  <a:tcPr/>
                </a:tc>
                <a:extLst>
                  <a:ext uri="{0D108BD9-81ED-4DB2-BD59-A6C34878D82A}">
                    <a16:rowId xmlns:a16="http://schemas.microsoft.com/office/drawing/2014/main" val="266827510"/>
                  </a:ext>
                </a:extLst>
              </a:tr>
              <a:tr h="559666">
                <a:tc>
                  <a:txBody>
                    <a:bodyPr/>
                    <a:lstStyle/>
                    <a:p>
                      <a:r>
                        <a:rPr lang="en-GB" sz="1800" dirty="0"/>
                        <a:t>2</a:t>
                      </a:r>
                      <a:endParaRPr lang="en-GB" sz="1800" b="1" dirty="0"/>
                    </a:p>
                  </a:txBody>
                  <a:tcPr/>
                </a:tc>
                <a:tc>
                  <a:txBody>
                    <a:bodyPr/>
                    <a:lstStyle/>
                    <a:p>
                      <a:endParaRPr lang="en-GB" sz="1800" dirty="0"/>
                    </a:p>
                  </a:txBody>
                  <a:tcPr/>
                </a:tc>
                <a:tc>
                  <a:txBody>
                    <a:bodyPr/>
                    <a:lstStyle/>
                    <a:p>
                      <a:r>
                        <a:rPr lang="en-GB" dirty="0"/>
                        <a:t>12</a:t>
                      </a:r>
                    </a:p>
                  </a:txBody>
                  <a:tcPr/>
                </a:tc>
                <a:tc>
                  <a:txBody>
                    <a:bodyPr/>
                    <a:lstStyle/>
                    <a:p>
                      <a:endParaRPr lang="en-GB" sz="1800" dirty="0"/>
                    </a:p>
                  </a:txBody>
                  <a:tcPr/>
                </a:tc>
                <a:extLst>
                  <a:ext uri="{0D108BD9-81ED-4DB2-BD59-A6C34878D82A}">
                    <a16:rowId xmlns:a16="http://schemas.microsoft.com/office/drawing/2014/main" val="2802218103"/>
                  </a:ext>
                </a:extLst>
              </a:tr>
              <a:tr h="559666">
                <a:tc>
                  <a:txBody>
                    <a:bodyPr/>
                    <a:lstStyle/>
                    <a:p>
                      <a:r>
                        <a:rPr lang="en-GB" sz="1800" dirty="0"/>
                        <a:t>3</a:t>
                      </a:r>
                      <a:endParaRPr lang="en-GB" sz="1800" b="1" dirty="0"/>
                    </a:p>
                  </a:txBody>
                  <a:tcPr/>
                </a:tc>
                <a:tc>
                  <a:txBody>
                    <a:bodyPr/>
                    <a:lstStyle/>
                    <a:p>
                      <a:endParaRPr lang="en-GB" sz="1800" dirty="0"/>
                    </a:p>
                  </a:txBody>
                  <a:tcPr/>
                </a:tc>
                <a:tc>
                  <a:txBody>
                    <a:bodyPr/>
                    <a:lstStyle/>
                    <a:p>
                      <a:r>
                        <a:rPr lang="en-GB" sz="1800" dirty="0"/>
                        <a:t>13</a:t>
                      </a:r>
                    </a:p>
                  </a:txBody>
                  <a:tcPr/>
                </a:tc>
                <a:tc>
                  <a:txBody>
                    <a:bodyPr/>
                    <a:lstStyle/>
                    <a:p>
                      <a:endParaRPr lang="en-GB" sz="1800" dirty="0"/>
                    </a:p>
                  </a:txBody>
                  <a:tcPr/>
                </a:tc>
                <a:extLst>
                  <a:ext uri="{0D108BD9-81ED-4DB2-BD59-A6C34878D82A}">
                    <a16:rowId xmlns:a16="http://schemas.microsoft.com/office/drawing/2014/main" val="4007160623"/>
                  </a:ext>
                </a:extLst>
              </a:tr>
              <a:tr h="559666">
                <a:tc>
                  <a:txBody>
                    <a:bodyPr/>
                    <a:lstStyle/>
                    <a:p>
                      <a:r>
                        <a:rPr lang="en-GB" sz="1800" dirty="0"/>
                        <a:t>4</a:t>
                      </a:r>
                      <a:endParaRPr lang="en-GB" sz="1800" b="1" dirty="0"/>
                    </a:p>
                  </a:txBody>
                  <a:tcPr/>
                </a:tc>
                <a:tc>
                  <a:txBody>
                    <a:bodyPr/>
                    <a:lstStyle/>
                    <a:p>
                      <a:endParaRPr lang="en-GB" sz="1800" dirty="0"/>
                    </a:p>
                  </a:txBody>
                  <a:tcPr/>
                </a:tc>
                <a:tc>
                  <a:txBody>
                    <a:bodyPr/>
                    <a:lstStyle/>
                    <a:p>
                      <a:r>
                        <a:rPr lang="en-GB" sz="1800" dirty="0"/>
                        <a:t>14</a:t>
                      </a:r>
                    </a:p>
                  </a:txBody>
                  <a:tcPr/>
                </a:tc>
                <a:tc>
                  <a:txBody>
                    <a:bodyPr/>
                    <a:lstStyle/>
                    <a:p>
                      <a:endParaRPr lang="en-GB" sz="1800" dirty="0"/>
                    </a:p>
                  </a:txBody>
                  <a:tcPr/>
                </a:tc>
                <a:extLst>
                  <a:ext uri="{0D108BD9-81ED-4DB2-BD59-A6C34878D82A}">
                    <a16:rowId xmlns:a16="http://schemas.microsoft.com/office/drawing/2014/main" val="2093434588"/>
                  </a:ext>
                </a:extLst>
              </a:tr>
              <a:tr h="559666">
                <a:tc>
                  <a:txBody>
                    <a:bodyPr/>
                    <a:lstStyle/>
                    <a:p>
                      <a:r>
                        <a:rPr lang="en-GB" sz="1800" dirty="0"/>
                        <a:t>5</a:t>
                      </a:r>
                      <a:endParaRPr lang="en-GB" sz="1800" b="1" dirty="0"/>
                    </a:p>
                  </a:txBody>
                  <a:tcPr/>
                </a:tc>
                <a:tc>
                  <a:txBody>
                    <a:bodyPr/>
                    <a:lstStyle/>
                    <a:p>
                      <a:endParaRPr lang="en-GB" sz="1800" dirty="0"/>
                    </a:p>
                  </a:txBody>
                  <a:tcPr/>
                </a:tc>
                <a:tc>
                  <a:txBody>
                    <a:bodyPr/>
                    <a:lstStyle/>
                    <a:p>
                      <a:r>
                        <a:rPr lang="en-GB" sz="1800" dirty="0"/>
                        <a:t>15</a:t>
                      </a:r>
                    </a:p>
                  </a:txBody>
                  <a:tcPr/>
                </a:tc>
                <a:tc>
                  <a:txBody>
                    <a:bodyPr/>
                    <a:lstStyle/>
                    <a:p>
                      <a:endParaRPr lang="en-GB" sz="1800" dirty="0"/>
                    </a:p>
                  </a:txBody>
                  <a:tcPr/>
                </a:tc>
                <a:extLst>
                  <a:ext uri="{0D108BD9-81ED-4DB2-BD59-A6C34878D82A}">
                    <a16:rowId xmlns:a16="http://schemas.microsoft.com/office/drawing/2014/main" val="1488814468"/>
                  </a:ext>
                </a:extLst>
              </a:tr>
              <a:tr h="559666">
                <a:tc>
                  <a:txBody>
                    <a:bodyPr/>
                    <a:lstStyle/>
                    <a:p>
                      <a:r>
                        <a:rPr lang="en-GB" sz="1800" dirty="0"/>
                        <a:t>6</a:t>
                      </a:r>
                      <a:endParaRPr lang="en-GB" sz="1800" b="1" dirty="0"/>
                    </a:p>
                  </a:txBody>
                  <a:tcPr/>
                </a:tc>
                <a:tc>
                  <a:txBody>
                    <a:bodyPr/>
                    <a:lstStyle/>
                    <a:p>
                      <a:endParaRPr lang="en-GB" sz="1800" dirty="0"/>
                    </a:p>
                  </a:txBody>
                  <a:tcPr/>
                </a:tc>
                <a:tc>
                  <a:txBody>
                    <a:bodyPr/>
                    <a:lstStyle/>
                    <a:p>
                      <a:r>
                        <a:rPr lang="en-GB" sz="1800" dirty="0"/>
                        <a:t>16</a:t>
                      </a:r>
                    </a:p>
                  </a:txBody>
                  <a:tcPr/>
                </a:tc>
                <a:tc>
                  <a:txBody>
                    <a:bodyPr/>
                    <a:lstStyle/>
                    <a:p>
                      <a:endParaRPr lang="en-GB" sz="1800" dirty="0"/>
                    </a:p>
                  </a:txBody>
                  <a:tcPr/>
                </a:tc>
                <a:extLst>
                  <a:ext uri="{0D108BD9-81ED-4DB2-BD59-A6C34878D82A}">
                    <a16:rowId xmlns:a16="http://schemas.microsoft.com/office/drawing/2014/main" val="3644377694"/>
                  </a:ext>
                </a:extLst>
              </a:tr>
              <a:tr h="559666">
                <a:tc>
                  <a:txBody>
                    <a:bodyPr/>
                    <a:lstStyle/>
                    <a:p>
                      <a:r>
                        <a:rPr lang="en-GB" sz="1800" dirty="0"/>
                        <a:t>7</a:t>
                      </a:r>
                      <a:endParaRPr lang="en-GB" sz="1800" b="1" dirty="0"/>
                    </a:p>
                  </a:txBody>
                  <a:tcPr/>
                </a:tc>
                <a:tc>
                  <a:txBody>
                    <a:bodyPr/>
                    <a:lstStyle/>
                    <a:p>
                      <a:endParaRPr lang="en-GB" sz="1800" dirty="0"/>
                    </a:p>
                  </a:txBody>
                  <a:tcPr/>
                </a:tc>
                <a:tc>
                  <a:txBody>
                    <a:bodyPr/>
                    <a:lstStyle/>
                    <a:p>
                      <a:r>
                        <a:rPr lang="en-GB" sz="1800" dirty="0"/>
                        <a:t>17</a:t>
                      </a:r>
                    </a:p>
                  </a:txBody>
                  <a:tcPr/>
                </a:tc>
                <a:tc>
                  <a:txBody>
                    <a:bodyPr/>
                    <a:lstStyle/>
                    <a:p>
                      <a:endParaRPr lang="en-GB" sz="1800" dirty="0"/>
                    </a:p>
                  </a:txBody>
                  <a:tcPr/>
                </a:tc>
                <a:extLst>
                  <a:ext uri="{0D108BD9-81ED-4DB2-BD59-A6C34878D82A}">
                    <a16:rowId xmlns:a16="http://schemas.microsoft.com/office/drawing/2014/main" val="1145629055"/>
                  </a:ext>
                </a:extLst>
              </a:tr>
              <a:tr h="559666">
                <a:tc>
                  <a:txBody>
                    <a:bodyPr/>
                    <a:lstStyle/>
                    <a:p>
                      <a:r>
                        <a:rPr lang="en-GB" sz="1800" dirty="0"/>
                        <a:t>8</a:t>
                      </a:r>
                      <a:endParaRPr lang="en-GB" sz="1800" b="1" dirty="0"/>
                    </a:p>
                  </a:txBody>
                  <a:tcPr/>
                </a:tc>
                <a:tc>
                  <a:txBody>
                    <a:bodyPr/>
                    <a:lstStyle/>
                    <a:p>
                      <a:endParaRPr lang="en-GB" sz="1800" dirty="0"/>
                    </a:p>
                  </a:txBody>
                  <a:tcPr/>
                </a:tc>
                <a:tc>
                  <a:txBody>
                    <a:bodyPr/>
                    <a:lstStyle/>
                    <a:p>
                      <a:r>
                        <a:rPr lang="en-GB" sz="1800" dirty="0"/>
                        <a:t>18</a:t>
                      </a:r>
                    </a:p>
                  </a:txBody>
                  <a:tcPr/>
                </a:tc>
                <a:tc>
                  <a:txBody>
                    <a:bodyPr/>
                    <a:lstStyle/>
                    <a:p>
                      <a:endParaRPr lang="en-GB" sz="1800" dirty="0"/>
                    </a:p>
                  </a:txBody>
                  <a:tcPr/>
                </a:tc>
                <a:extLst>
                  <a:ext uri="{0D108BD9-81ED-4DB2-BD59-A6C34878D82A}">
                    <a16:rowId xmlns:a16="http://schemas.microsoft.com/office/drawing/2014/main" val="2674747808"/>
                  </a:ext>
                </a:extLst>
              </a:tr>
              <a:tr h="559666">
                <a:tc>
                  <a:txBody>
                    <a:bodyPr/>
                    <a:lstStyle/>
                    <a:p>
                      <a:r>
                        <a:rPr lang="en-GB" sz="1800" dirty="0"/>
                        <a:t>9</a:t>
                      </a:r>
                      <a:endParaRPr lang="en-GB" sz="1800" b="1" dirty="0"/>
                    </a:p>
                  </a:txBody>
                  <a:tcPr/>
                </a:tc>
                <a:tc>
                  <a:txBody>
                    <a:bodyPr/>
                    <a:lstStyle/>
                    <a:p>
                      <a:endParaRPr lang="en-GB" sz="1800" dirty="0"/>
                    </a:p>
                  </a:txBody>
                  <a:tcPr/>
                </a:tc>
                <a:tc>
                  <a:txBody>
                    <a:bodyPr/>
                    <a:lstStyle/>
                    <a:p>
                      <a:r>
                        <a:rPr lang="en-GB" sz="1800" dirty="0"/>
                        <a:t>19</a:t>
                      </a:r>
                    </a:p>
                  </a:txBody>
                  <a:tcPr/>
                </a:tc>
                <a:tc>
                  <a:txBody>
                    <a:bodyPr/>
                    <a:lstStyle/>
                    <a:p>
                      <a:endParaRPr lang="en-GB" sz="1800" dirty="0"/>
                    </a:p>
                  </a:txBody>
                  <a:tcPr/>
                </a:tc>
                <a:extLst>
                  <a:ext uri="{0D108BD9-81ED-4DB2-BD59-A6C34878D82A}">
                    <a16:rowId xmlns:a16="http://schemas.microsoft.com/office/drawing/2014/main" val="775667118"/>
                  </a:ext>
                </a:extLst>
              </a:tr>
              <a:tr h="559666">
                <a:tc>
                  <a:txBody>
                    <a:bodyPr/>
                    <a:lstStyle/>
                    <a:p>
                      <a:r>
                        <a:rPr lang="en-GB" sz="1800" dirty="0"/>
                        <a:t>10</a:t>
                      </a:r>
                      <a:endParaRPr lang="en-GB" sz="1800" b="1" dirty="0"/>
                    </a:p>
                  </a:txBody>
                  <a:tcPr/>
                </a:tc>
                <a:tc>
                  <a:txBody>
                    <a:bodyPr/>
                    <a:lstStyle/>
                    <a:p>
                      <a:endParaRPr lang="en-GB" sz="1800" dirty="0"/>
                    </a:p>
                  </a:txBody>
                  <a:tcPr/>
                </a:tc>
                <a:tc>
                  <a:txBody>
                    <a:bodyPr/>
                    <a:lstStyle/>
                    <a:p>
                      <a:r>
                        <a:rPr lang="en-GB" sz="1800" dirty="0"/>
                        <a:t>20</a:t>
                      </a:r>
                    </a:p>
                  </a:txBody>
                  <a:tcPr/>
                </a:tc>
                <a:tc>
                  <a:txBody>
                    <a:bodyPr/>
                    <a:lstStyle/>
                    <a:p>
                      <a:endParaRPr lang="en-GB" sz="1800" dirty="0"/>
                    </a:p>
                  </a:txBody>
                  <a:tcPr/>
                </a:tc>
                <a:extLst>
                  <a:ext uri="{0D108BD9-81ED-4DB2-BD59-A6C34878D82A}">
                    <a16:rowId xmlns:a16="http://schemas.microsoft.com/office/drawing/2014/main" val="66523568"/>
                  </a:ext>
                </a:extLst>
              </a:tr>
            </a:tbl>
          </a:graphicData>
        </a:graphic>
      </p:graphicFrame>
    </p:spTree>
    <p:extLst>
      <p:ext uri="{BB962C8B-B14F-4D97-AF65-F5344CB8AC3E}">
        <p14:creationId xmlns:p14="http://schemas.microsoft.com/office/powerpoint/2010/main" val="34568292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338885487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8: event systems</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171</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event systems and logs</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what these are, what benefits they bring, and how to implement them.</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It is assumed you have used Python previously.</a:t>
            </a:r>
          </a:p>
          <a:p>
            <a:pPr algn="l">
              <a:buFont typeface="Arial" panose="020B0604020202020204" pitchFamily="34" charset="0"/>
              <a:buChar char="•"/>
            </a:pPr>
            <a:r>
              <a:rPr lang="en-GB" dirty="0">
                <a:solidFill>
                  <a:srgbClr val="000000"/>
                </a:solidFill>
                <a:latin typeface="Helvetica Neue"/>
              </a:rPr>
              <a:t>It is assumed you have worked with data previously and are familiar with non-relational database storage concepts.</a:t>
            </a: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5922607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0815AC-39BF-49BE-BB98-7697A4F47A81}"/>
              </a:ext>
            </a:extLst>
          </p:cNvPr>
          <p:cNvSpPr>
            <a:spLocks noGrp="1"/>
          </p:cNvSpPr>
          <p:nvPr>
            <p:ph type="body" sz="quarter" idx="10"/>
          </p:nvPr>
        </p:nvSpPr>
        <p:spPr/>
        <p:txBody>
          <a:bodyPr/>
          <a:lstStyle/>
          <a:p>
            <a:r>
              <a:rPr lang="en-GB" dirty="0"/>
              <a:t>Intro to event </a:t>
            </a:r>
            <a:r>
              <a:rPr lang="en-GB" dirty="0" err="1"/>
              <a:t>systemts</a:t>
            </a:r>
            <a:endParaRPr lang="en-GB" dirty="0"/>
          </a:p>
        </p:txBody>
      </p:sp>
      <p:sp>
        <p:nvSpPr>
          <p:cNvPr id="3" name="Text Placeholder 2">
            <a:extLst>
              <a:ext uri="{FF2B5EF4-FFF2-40B4-BE49-F238E27FC236}">
                <a16:creationId xmlns:a16="http://schemas.microsoft.com/office/drawing/2014/main" id="{DF3336D1-C6C8-4877-920B-449452432D9F}"/>
              </a:ext>
            </a:extLst>
          </p:cNvPr>
          <p:cNvSpPr>
            <a:spLocks noGrp="1"/>
          </p:cNvSpPr>
          <p:nvPr>
            <p:ph type="body" sz="quarter" idx="15"/>
          </p:nvPr>
        </p:nvSpPr>
        <p:spPr>
          <a:xfrm>
            <a:off x="5037138" y="1382643"/>
            <a:ext cx="6770687" cy="5112343"/>
          </a:xfrm>
        </p:spPr>
        <p:txBody>
          <a:bodyPr/>
          <a:lstStyle/>
          <a:p>
            <a:r>
              <a:rPr lang="en-GB" dirty="0"/>
              <a:t>Starter: Responsive Systems – what do you think?</a:t>
            </a:r>
          </a:p>
          <a:p>
            <a:endParaRPr lang="en-GB" dirty="0"/>
          </a:p>
          <a:p>
            <a:r>
              <a:rPr lang="en-GB" dirty="0"/>
              <a:t>- How do I design a data system to be responsive?</a:t>
            </a:r>
          </a:p>
        </p:txBody>
      </p:sp>
    </p:spTree>
    <p:extLst>
      <p:ext uri="{BB962C8B-B14F-4D97-AF65-F5344CB8AC3E}">
        <p14:creationId xmlns:p14="http://schemas.microsoft.com/office/powerpoint/2010/main" val="25203817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464071-13DB-4DF4-8D89-40068B719CEF}"/>
              </a:ext>
            </a:extLst>
          </p:cNvPr>
          <p:cNvSpPr>
            <a:spLocks noGrp="1"/>
          </p:cNvSpPr>
          <p:nvPr>
            <p:ph type="body" sz="quarter" idx="10"/>
          </p:nvPr>
        </p:nvSpPr>
        <p:spPr/>
        <p:txBody>
          <a:bodyPr/>
          <a:lstStyle/>
          <a:p>
            <a:r>
              <a:rPr lang="en-GB" dirty="0"/>
              <a:t>Event and streaming basics</a:t>
            </a:r>
          </a:p>
        </p:txBody>
      </p:sp>
      <p:sp>
        <p:nvSpPr>
          <p:cNvPr id="3" name="Text Placeholder 2">
            <a:extLst>
              <a:ext uri="{FF2B5EF4-FFF2-40B4-BE49-F238E27FC236}">
                <a16:creationId xmlns:a16="http://schemas.microsoft.com/office/drawing/2014/main" id="{1F4469C1-3126-4F78-B181-BEE026541C8A}"/>
              </a:ext>
            </a:extLst>
          </p:cNvPr>
          <p:cNvSpPr>
            <a:spLocks noGrp="1"/>
          </p:cNvSpPr>
          <p:nvPr>
            <p:ph type="body" sz="quarter" idx="15"/>
          </p:nvPr>
        </p:nvSpPr>
        <p:spPr>
          <a:xfrm>
            <a:off x="4978141" y="435586"/>
            <a:ext cx="6770687" cy="5949172"/>
          </a:xfrm>
        </p:spPr>
        <p:txBody>
          <a:bodyPr>
            <a:normAutofit lnSpcReduction="10000"/>
          </a:bodyPr>
          <a:lstStyle/>
          <a:p>
            <a:r>
              <a:rPr lang="en-GB" dirty="0"/>
              <a:t>What is an Event?</a:t>
            </a:r>
          </a:p>
          <a:p>
            <a:pPr algn="l"/>
            <a:r>
              <a:rPr lang="en-GB" b="0" i="0" dirty="0">
                <a:solidFill>
                  <a:srgbClr val="000000"/>
                </a:solidFill>
                <a:effectLst/>
                <a:latin typeface="Helvetica Neue"/>
              </a:rPr>
              <a:t>Any "row" (observation, case, example)... which has the following properties:</a:t>
            </a:r>
          </a:p>
          <a:p>
            <a:pPr algn="l">
              <a:buFont typeface="Arial" panose="020B0604020202020204" pitchFamily="34" charset="0"/>
              <a:buChar char="•"/>
            </a:pPr>
            <a:r>
              <a:rPr lang="en-GB" b="0" i="0" dirty="0">
                <a:solidFill>
                  <a:srgbClr val="000000"/>
                </a:solidFill>
                <a:effectLst/>
                <a:latin typeface="Helvetica Neue"/>
              </a:rPr>
              <a:t>subject</a:t>
            </a:r>
          </a:p>
          <a:p>
            <a:pPr algn="l">
              <a:buFont typeface="Arial" panose="020B0604020202020204" pitchFamily="34" charset="0"/>
              <a:buChar char="•"/>
            </a:pPr>
            <a:r>
              <a:rPr lang="en-GB" b="0" i="0" dirty="0">
                <a:solidFill>
                  <a:srgbClr val="000000"/>
                </a:solidFill>
                <a:effectLst/>
                <a:latin typeface="Helvetica Neue"/>
              </a:rPr>
              <a:t>verb</a:t>
            </a:r>
          </a:p>
          <a:p>
            <a:pPr algn="l">
              <a:buFont typeface="Arial" panose="020B0604020202020204" pitchFamily="34" charset="0"/>
              <a:buChar char="•"/>
            </a:pPr>
            <a:r>
              <a:rPr lang="en-GB" b="0" i="0" dirty="0">
                <a:solidFill>
                  <a:srgbClr val="000000"/>
                </a:solidFill>
                <a:effectLst/>
                <a:latin typeface="Helvetica Neue"/>
              </a:rPr>
              <a:t>object</a:t>
            </a:r>
          </a:p>
          <a:p>
            <a:pPr algn="l">
              <a:buFont typeface="Arial" panose="020B0604020202020204" pitchFamily="34" charset="0"/>
              <a:buChar char="•"/>
            </a:pPr>
            <a:r>
              <a:rPr lang="en-GB" b="0" i="0" dirty="0">
                <a:solidFill>
                  <a:srgbClr val="000000"/>
                </a:solidFill>
                <a:effectLst/>
                <a:latin typeface="Helvetica Neue"/>
              </a:rPr>
              <a:t>Context</a:t>
            </a:r>
          </a:p>
          <a:p>
            <a:pPr algn="l">
              <a:buFont typeface="Arial" panose="020B0604020202020204" pitchFamily="34" charset="0"/>
              <a:buChar char="•"/>
            </a:pPr>
            <a:endParaRPr lang="en-GB" b="0" dirty="0">
              <a:solidFill>
                <a:srgbClr val="000000"/>
              </a:solidFill>
              <a:latin typeface="Helvetica Neue"/>
            </a:endParaRPr>
          </a:p>
          <a:p>
            <a:pPr algn="l">
              <a:buFont typeface="Arial" panose="020B0604020202020204" pitchFamily="34" charset="0"/>
              <a:buChar char="•"/>
            </a:pPr>
            <a:endParaRPr lang="en-GB" b="0" dirty="0">
              <a:solidFill>
                <a:srgbClr val="000000"/>
              </a:solidFill>
              <a:latin typeface="Helvetica Neue"/>
            </a:endParaRPr>
          </a:p>
          <a:p>
            <a:pPr algn="l"/>
            <a:endParaRPr lang="en-GB" b="0" dirty="0">
              <a:solidFill>
                <a:srgbClr val="000000"/>
              </a:solidFill>
              <a:latin typeface="Helvetica Neue"/>
            </a:endParaRPr>
          </a:p>
          <a:p>
            <a:pPr algn="l"/>
            <a:endParaRPr lang="en-GB" b="0" dirty="0">
              <a:solidFill>
                <a:srgbClr val="000000"/>
              </a:solidFill>
              <a:latin typeface="Helvetica Neue"/>
            </a:endParaRPr>
          </a:p>
          <a:p>
            <a:pPr algn="l"/>
            <a:endParaRPr lang="en-GB" b="0" dirty="0">
              <a:solidFill>
                <a:srgbClr val="000000"/>
              </a:solidFill>
              <a:latin typeface="Helvetica Neue"/>
            </a:endParaRPr>
          </a:p>
          <a:p>
            <a:pPr algn="l"/>
            <a:r>
              <a:rPr lang="en-GB" b="0" i="0" dirty="0">
                <a:solidFill>
                  <a:srgbClr val="000000"/>
                </a:solidFill>
                <a:effectLst/>
                <a:latin typeface="Helvetica Neue"/>
              </a:rPr>
              <a:t>Pretty much any piece of data can be represented as an event.</a:t>
            </a:r>
          </a:p>
          <a:p>
            <a:r>
              <a:rPr lang="en-GB" dirty="0"/>
              <a:t>What is an Event System?</a:t>
            </a:r>
          </a:p>
          <a:p>
            <a:r>
              <a:rPr lang="en-GB" b="0" i="0" dirty="0">
                <a:solidFill>
                  <a:srgbClr val="000000"/>
                </a:solidFill>
                <a:effectLst/>
                <a:latin typeface="Helvetica Neue"/>
              </a:rPr>
              <a:t>Any system for which the primary data element is an event (as defined above).</a:t>
            </a:r>
            <a:endParaRPr lang="en-GB" dirty="0"/>
          </a:p>
          <a:p>
            <a:pPr algn="l"/>
            <a:endParaRPr lang="en-GB"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45E8600C-2F4C-45EF-9D38-93F499BBC817}"/>
              </a:ext>
            </a:extLst>
          </p:cNvPr>
          <p:cNvPicPr>
            <a:picLocks noChangeAspect="1"/>
          </p:cNvPicPr>
          <p:nvPr/>
        </p:nvPicPr>
        <p:blipFill>
          <a:blip r:embed="rId2"/>
          <a:stretch>
            <a:fillRect/>
          </a:stretch>
        </p:blipFill>
        <p:spPr>
          <a:xfrm>
            <a:off x="7705167" y="1297849"/>
            <a:ext cx="2818454" cy="3411812"/>
          </a:xfrm>
          <a:prstGeom prst="rect">
            <a:avLst/>
          </a:prstGeom>
        </p:spPr>
      </p:pic>
    </p:spTree>
    <p:extLst>
      <p:ext uri="{BB962C8B-B14F-4D97-AF65-F5344CB8AC3E}">
        <p14:creationId xmlns:p14="http://schemas.microsoft.com/office/powerpoint/2010/main" val="3741623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7A1B2-DE3F-4ADA-8C49-73451ECEDCD4}"/>
              </a:ext>
            </a:extLst>
          </p:cNvPr>
          <p:cNvSpPr>
            <a:spLocks noGrp="1"/>
          </p:cNvSpPr>
          <p:nvPr>
            <p:ph type="body" sz="quarter" idx="10"/>
          </p:nvPr>
        </p:nvSpPr>
        <p:spPr/>
        <p:txBody>
          <a:bodyPr/>
          <a:lstStyle/>
          <a:p>
            <a:r>
              <a:rPr lang="en-GB" dirty="0"/>
              <a:t>Streaming and stream processing</a:t>
            </a:r>
          </a:p>
        </p:txBody>
      </p:sp>
      <p:sp>
        <p:nvSpPr>
          <p:cNvPr id="3" name="Text Placeholder 2">
            <a:extLst>
              <a:ext uri="{FF2B5EF4-FFF2-40B4-BE49-F238E27FC236}">
                <a16:creationId xmlns:a16="http://schemas.microsoft.com/office/drawing/2014/main" id="{0DDF46E0-0935-4331-B1EE-E1E567AEB853}"/>
              </a:ext>
            </a:extLst>
          </p:cNvPr>
          <p:cNvSpPr>
            <a:spLocks noGrp="1"/>
          </p:cNvSpPr>
          <p:nvPr>
            <p:ph type="body" sz="quarter" idx="15"/>
          </p:nvPr>
        </p:nvSpPr>
        <p:spPr>
          <a:xfrm>
            <a:off x="5037139" y="1349986"/>
            <a:ext cx="5566694" cy="5112343"/>
          </a:xfrm>
        </p:spPr>
        <p:txBody>
          <a:bodyPr/>
          <a:lstStyle/>
          <a:p>
            <a:r>
              <a:rPr lang="en-GB" dirty="0"/>
              <a:t>What is Streaming and Stream Processing?</a:t>
            </a:r>
          </a:p>
          <a:p>
            <a:pPr algn="l"/>
            <a:r>
              <a:rPr lang="en-GB" b="0" i="0" dirty="0">
                <a:solidFill>
                  <a:srgbClr val="000000"/>
                </a:solidFill>
                <a:effectLst/>
                <a:latin typeface="Helvetica Neue"/>
              </a:rPr>
              <a:t>Streaming is a technical term which means using a constant amount of memory to process a large amount of data.</a:t>
            </a:r>
          </a:p>
          <a:p>
            <a:pPr algn="l"/>
            <a:r>
              <a:rPr lang="en-GB" b="0" i="0" dirty="0">
                <a:solidFill>
                  <a:srgbClr val="000000"/>
                </a:solidFill>
                <a:effectLst/>
                <a:latin typeface="Helvetica Neue"/>
              </a:rPr>
              <a:t>Here, "streaming" denotes that we process one event at a time... across a whole "stream" of events.</a:t>
            </a:r>
            <a:endParaRPr lang="en-GB" dirty="0"/>
          </a:p>
        </p:txBody>
      </p:sp>
    </p:spTree>
    <p:extLst>
      <p:ext uri="{BB962C8B-B14F-4D97-AF65-F5344CB8AC3E}">
        <p14:creationId xmlns:p14="http://schemas.microsoft.com/office/powerpoint/2010/main" val="31641937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85533-7EC8-499C-8A56-D0A40C559D89}"/>
              </a:ext>
            </a:extLst>
          </p:cNvPr>
          <p:cNvSpPr>
            <a:spLocks noGrp="1"/>
          </p:cNvSpPr>
          <p:nvPr>
            <p:ph type="body" sz="quarter" idx="10"/>
          </p:nvPr>
        </p:nvSpPr>
        <p:spPr/>
        <p:txBody>
          <a:bodyPr/>
          <a:lstStyle/>
          <a:p>
            <a:r>
              <a:rPr lang="en-GB" dirty="0"/>
              <a:t>Append-only logs</a:t>
            </a:r>
          </a:p>
        </p:txBody>
      </p:sp>
      <p:sp>
        <p:nvSpPr>
          <p:cNvPr id="3" name="Text Placeholder 2">
            <a:extLst>
              <a:ext uri="{FF2B5EF4-FFF2-40B4-BE49-F238E27FC236}">
                <a16:creationId xmlns:a16="http://schemas.microsoft.com/office/drawing/2014/main" id="{B693A518-4E3D-4E85-96FB-1C2946AF033C}"/>
              </a:ext>
            </a:extLst>
          </p:cNvPr>
          <p:cNvSpPr>
            <a:spLocks noGrp="1"/>
          </p:cNvSpPr>
          <p:nvPr>
            <p:ph type="body" sz="quarter" idx="15"/>
          </p:nvPr>
        </p:nvSpPr>
        <p:spPr/>
        <p:txBody>
          <a:bodyPr/>
          <a:lstStyle/>
          <a:p>
            <a:r>
              <a:rPr lang="en-GB" dirty="0"/>
              <a:t>What is an append-only log?</a:t>
            </a:r>
          </a:p>
          <a:p>
            <a:pPr algn="l"/>
            <a:r>
              <a:rPr lang="en-GB" b="0" i="0" dirty="0">
                <a:solidFill>
                  <a:srgbClr val="000000"/>
                </a:solidFill>
                <a:effectLst/>
                <a:latin typeface="Helvetica Neue"/>
              </a:rPr>
              <a:t>An append-only log is just </a:t>
            </a:r>
            <a:r>
              <a:rPr lang="en-GB" b="0" i="1" dirty="0">
                <a:solidFill>
                  <a:srgbClr val="000000"/>
                </a:solidFill>
                <a:effectLst/>
                <a:latin typeface="Helvetica Neue"/>
              </a:rPr>
              <a:t>one</a:t>
            </a:r>
            <a:r>
              <a:rPr lang="en-GB" b="0" i="0" dirty="0">
                <a:solidFill>
                  <a:srgbClr val="000000"/>
                </a:solidFill>
                <a:effectLst/>
                <a:latin typeface="Helvetica Neue"/>
              </a:rPr>
              <a:t> possible system to record an event stream.</a:t>
            </a:r>
          </a:p>
          <a:p>
            <a:pPr algn="l"/>
            <a:r>
              <a:rPr lang="en-GB" b="0" i="0" dirty="0">
                <a:solidFill>
                  <a:srgbClr val="000000"/>
                </a:solidFill>
                <a:effectLst/>
                <a:latin typeface="Helvetica Neue"/>
              </a:rPr>
              <a:t>Typically an event stream is only "live" over some window of time, </a:t>
            </a:r>
            <a:r>
              <a:rPr lang="en-GB" b="0" i="0" dirty="0" err="1">
                <a:solidFill>
                  <a:srgbClr val="000000"/>
                </a:solidFill>
                <a:effectLst/>
                <a:latin typeface="Helvetica Neue"/>
              </a:rPr>
              <a:t>eg.</a:t>
            </a:r>
            <a:r>
              <a:rPr lang="en-GB" b="0" i="0" dirty="0">
                <a:solidFill>
                  <a:srgbClr val="000000"/>
                </a:solidFill>
                <a:effectLst/>
                <a:latin typeface="Helvetica Neue"/>
              </a:rPr>
              <a:t>, you "live" event stream has only 1day of events; here the log is cleared daily.</a:t>
            </a:r>
          </a:p>
          <a:p>
            <a:pPr algn="l"/>
            <a:r>
              <a:rPr lang="en-GB" b="0" i="0" dirty="0">
                <a:solidFill>
                  <a:srgbClr val="000000"/>
                </a:solidFill>
                <a:effectLst/>
                <a:latin typeface="Helvetica Neue"/>
              </a:rPr>
              <a:t>An append-only is a system of accept raw </a:t>
            </a:r>
            <a:r>
              <a:rPr lang="en-GB" b="0" i="0" dirty="0" err="1">
                <a:solidFill>
                  <a:srgbClr val="000000"/>
                </a:solidFill>
                <a:effectLst/>
                <a:latin typeface="Helvetica Neue"/>
              </a:rPr>
              <a:t>unprocesed</a:t>
            </a:r>
            <a:r>
              <a:rPr lang="en-GB" b="0" i="0" dirty="0">
                <a:solidFill>
                  <a:srgbClr val="000000"/>
                </a:solidFill>
                <a:effectLst/>
                <a:latin typeface="Helvetica Neue"/>
              </a:rPr>
              <a:t> events, typically over a window of time, "</a:t>
            </a:r>
            <a:r>
              <a:rPr lang="en-GB" b="0" i="0" dirty="0" err="1">
                <a:solidFill>
                  <a:srgbClr val="000000"/>
                </a:solidFill>
                <a:effectLst/>
                <a:latin typeface="Helvetica Neue"/>
              </a:rPr>
              <a:t>verbtaim</a:t>
            </a:r>
            <a:r>
              <a:rPr lang="en-GB" b="0" i="0" dirty="0">
                <a:solidFill>
                  <a:srgbClr val="000000"/>
                </a:solidFill>
                <a:effectLst/>
                <a:latin typeface="Helvetica Neue"/>
              </a:rPr>
              <a:t>" without editing or deleting.</a:t>
            </a:r>
          </a:p>
          <a:p>
            <a:pPr algn="l"/>
            <a:r>
              <a:rPr lang="en-GB" b="0" i="0" dirty="0">
                <a:solidFill>
                  <a:srgbClr val="000000"/>
                </a:solidFill>
                <a:effectLst/>
                <a:latin typeface="Helvetica Neue"/>
              </a:rPr>
              <a:t>This log is then replicated to serve for later or offline processing (&amp; archiving).</a:t>
            </a:r>
          </a:p>
        </p:txBody>
      </p:sp>
    </p:spTree>
    <p:extLst>
      <p:ext uri="{BB962C8B-B14F-4D97-AF65-F5344CB8AC3E}">
        <p14:creationId xmlns:p14="http://schemas.microsoft.com/office/powerpoint/2010/main" val="4053797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85533-7EC8-499C-8A56-D0A40C559D89}"/>
              </a:ext>
            </a:extLst>
          </p:cNvPr>
          <p:cNvSpPr>
            <a:spLocks noGrp="1"/>
          </p:cNvSpPr>
          <p:nvPr>
            <p:ph type="body" sz="quarter" idx="10"/>
          </p:nvPr>
        </p:nvSpPr>
        <p:spPr/>
        <p:txBody>
          <a:bodyPr/>
          <a:lstStyle/>
          <a:p>
            <a:r>
              <a:rPr lang="en-GB" dirty="0"/>
              <a:t>Append-only logs</a:t>
            </a:r>
          </a:p>
        </p:txBody>
      </p:sp>
      <p:sp>
        <p:nvSpPr>
          <p:cNvPr id="3" name="Text Placeholder 2">
            <a:extLst>
              <a:ext uri="{FF2B5EF4-FFF2-40B4-BE49-F238E27FC236}">
                <a16:creationId xmlns:a16="http://schemas.microsoft.com/office/drawing/2014/main" id="{B693A518-4E3D-4E85-96FB-1C2946AF033C}"/>
              </a:ext>
            </a:extLst>
          </p:cNvPr>
          <p:cNvSpPr>
            <a:spLocks noGrp="1"/>
          </p:cNvSpPr>
          <p:nvPr>
            <p:ph type="body" sz="quarter" idx="15"/>
          </p:nvPr>
        </p:nvSpPr>
        <p:spPr/>
        <p:txBody>
          <a:bodyPr>
            <a:normAutofit fontScale="85000" lnSpcReduction="10000"/>
          </a:bodyPr>
          <a:lstStyle/>
          <a:p>
            <a:r>
              <a:rPr lang="en-GB" dirty="0"/>
              <a:t>How is an append-only log structured?</a:t>
            </a:r>
          </a:p>
          <a:p>
            <a:pPr algn="l"/>
            <a:r>
              <a:rPr lang="en-GB" b="0" i="0" dirty="0">
                <a:solidFill>
                  <a:srgbClr val="000000"/>
                </a:solidFill>
                <a:effectLst/>
                <a:latin typeface="Helvetica Neue"/>
              </a:rPr>
              <a:t>Events are sequenced in time, so that later events in log occur later.</a:t>
            </a:r>
          </a:p>
          <a:p>
            <a:pPr algn="l"/>
            <a:r>
              <a:rPr lang="en-GB" b="0" i="0" dirty="0">
                <a:solidFill>
                  <a:srgbClr val="000000"/>
                </a:solidFill>
                <a:effectLst/>
                <a:latin typeface="Helvetica Neue"/>
              </a:rPr>
              <a:t>"Archived logs" have </a:t>
            </a:r>
            <a:r>
              <a:rPr lang="en-GB" b="0" i="1" dirty="0">
                <a:solidFill>
                  <a:srgbClr val="000000"/>
                </a:solidFill>
                <a:effectLst/>
                <a:latin typeface="Helvetica Neue"/>
              </a:rPr>
              <a:t>the same structure</a:t>
            </a:r>
            <a:r>
              <a:rPr lang="en-GB" b="0" i="0" dirty="0">
                <a:solidFill>
                  <a:srgbClr val="000000"/>
                </a:solidFill>
                <a:effectLst/>
                <a:latin typeface="Helvetica Neue"/>
              </a:rPr>
              <a:t>, so you can use the same tools to process a live and archived log.</a:t>
            </a:r>
          </a:p>
          <a:p>
            <a:pPr algn="l"/>
            <a:r>
              <a:rPr lang="en-GB" b="0" i="0" dirty="0">
                <a:solidFill>
                  <a:srgbClr val="000000"/>
                </a:solidFill>
                <a:effectLst/>
                <a:latin typeface="Helvetica Neue"/>
              </a:rPr>
              <a:t>Reprocessing an archived log is known as "replaying", and this is extremely </a:t>
            </a:r>
            <a:r>
              <a:rPr lang="en-GB" b="0" i="0" dirty="0" err="1">
                <a:solidFill>
                  <a:srgbClr val="000000"/>
                </a:solidFill>
                <a:effectLst/>
                <a:latin typeface="Helvetica Neue"/>
              </a:rPr>
              <a:t>conveient</a:t>
            </a:r>
            <a:r>
              <a:rPr lang="en-GB" b="0" i="0" dirty="0">
                <a:solidFill>
                  <a:srgbClr val="000000"/>
                </a:solidFill>
                <a:effectLst/>
                <a:latin typeface="Helvetica Neue"/>
              </a:rPr>
              <a:t> way of fixing mistakes (&amp; reprocessing data etc.).</a:t>
            </a:r>
          </a:p>
          <a:p>
            <a:endParaRPr lang="en-GB" dirty="0"/>
          </a:p>
          <a:p>
            <a:r>
              <a:rPr lang="en-GB" dirty="0"/>
              <a:t>Why does this seem simple?</a:t>
            </a:r>
          </a:p>
          <a:p>
            <a:pPr algn="l"/>
            <a:r>
              <a:rPr lang="en-GB" b="0" i="0" dirty="0">
                <a:solidFill>
                  <a:srgbClr val="000000"/>
                </a:solidFill>
                <a:effectLst/>
                <a:latin typeface="Helvetica Neue"/>
              </a:rPr>
              <a:t>This is deceptively simple, compare with a database, and you </a:t>
            </a:r>
            <a:r>
              <a:rPr lang="en-GB" b="0" i="1" dirty="0">
                <a:solidFill>
                  <a:srgbClr val="000000"/>
                </a:solidFill>
                <a:effectLst/>
                <a:latin typeface="Helvetica Neue"/>
              </a:rPr>
              <a:t>CANNOT</a:t>
            </a:r>
            <a:r>
              <a:rPr lang="en-GB" b="0" i="0" dirty="0">
                <a:solidFill>
                  <a:srgbClr val="000000"/>
                </a:solidFill>
                <a:effectLst/>
                <a:latin typeface="Helvetica Neue"/>
              </a:rPr>
              <a:t>:</a:t>
            </a:r>
          </a:p>
          <a:p>
            <a:pPr algn="l">
              <a:buFont typeface="Arial" panose="020B0604020202020204" pitchFamily="34" charset="0"/>
              <a:buChar char="•"/>
            </a:pPr>
            <a:r>
              <a:rPr lang="en-GB" b="0" i="0" dirty="0">
                <a:solidFill>
                  <a:srgbClr val="000000"/>
                </a:solidFill>
                <a:effectLst/>
                <a:latin typeface="Helvetica Neue"/>
              </a:rPr>
              <a:t>edit</a:t>
            </a:r>
          </a:p>
          <a:p>
            <a:pPr algn="l">
              <a:buFont typeface="Arial" panose="020B0604020202020204" pitchFamily="34" charset="0"/>
              <a:buChar char="•"/>
            </a:pPr>
            <a:r>
              <a:rPr lang="en-GB" b="0" i="0" dirty="0">
                <a:solidFill>
                  <a:srgbClr val="000000"/>
                </a:solidFill>
                <a:effectLst/>
                <a:latin typeface="Helvetica Neue"/>
              </a:rPr>
              <a:t>delete</a:t>
            </a:r>
          </a:p>
          <a:p>
            <a:pPr algn="l"/>
            <a:r>
              <a:rPr lang="en-GB" b="0" i="0" dirty="0">
                <a:solidFill>
                  <a:srgbClr val="000000"/>
                </a:solidFill>
                <a:effectLst/>
                <a:latin typeface="Helvetica Neue"/>
              </a:rPr>
              <a:t>And , with a relational </a:t>
            </a:r>
            <a:r>
              <a:rPr lang="en-GB" b="0" i="0" dirty="0" err="1">
                <a:solidFill>
                  <a:srgbClr val="000000"/>
                </a:solidFill>
                <a:effectLst/>
                <a:latin typeface="Helvetica Neue"/>
              </a:rPr>
              <a:t>db</a:t>
            </a:r>
            <a:r>
              <a:rPr lang="en-GB" b="0" i="0" dirty="0">
                <a:solidFill>
                  <a:srgbClr val="000000"/>
                </a:solidFill>
                <a:effectLst/>
                <a:latin typeface="Helvetica Neue"/>
              </a:rPr>
              <a:t>, "rows" are thought of as </a:t>
            </a:r>
            <a:r>
              <a:rPr lang="en-GB" b="0" i="1" dirty="0">
                <a:solidFill>
                  <a:srgbClr val="000000"/>
                </a:solidFill>
                <a:effectLst/>
                <a:latin typeface="Helvetica Neue"/>
              </a:rPr>
              <a:t>highly structured</a:t>
            </a:r>
            <a:r>
              <a:rPr lang="en-GB" b="0" i="0" dirty="0">
                <a:solidFill>
                  <a:srgbClr val="000000"/>
                </a:solidFill>
                <a:effectLst/>
                <a:latin typeface="Helvetica Neue"/>
              </a:rPr>
              <a:t> and </a:t>
            </a:r>
            <a:r>
              <a:rPr lang="en-GB" b="0" i="1" dirty="0">
                <a:solidFill>
                  <a:srgbClr val="000000"/>
                </a:solidFill>
                <a:effectLst/>
                <a:latin typeface="Helvetica Neue"/>
              </a:rPr>
              <a:t>not ordered</a:t>
            </a:r>
            <a:r>
              <a:rPr lang="en-GB" b="0" i="0" dirty="0">
                <a:solidFill>
                  <a:srgbClr val="000000"/>
                </a:solidFill>
                <a:effectLst/>
                <a:latin typeface="Helvetica Neue"/>
              </a:rPr>
              <a:t>.</a:t>
            </a:r>
          </a:p>
          <a:p>
            <a:pPr algn="l"/>
            <a:r>
              <a:rPr lang="en-GB" b="1" i="0" dirty="0">
                <a:solidFill>
                  <a:srgbClr val="000000"/>
                </a:solidFill>
                <a:effectLst/>
                <a:latin typeface="Helvetica Neue"/>
              </a:rPr>
              <a:t>Event logs are ordered in time, </a:t>
            </a:r>
            <a:r>
              <a:rPr lang="en-GB" b="1" i="0" dirty="0" err="1">
                <a:solidFill>
                  <a:srgbClr val="000000"/>
                </a:solidFill>
                <a:effectLst/>
                <a:latin typeface="Helvetica Neue"/>
              </a:rPr>
              <a:t>uneditable</a:t>
            </a:r>
            <a:r>
              <a:rPr lang="en-GB" b="1" i="0" dirty="0">
                <a:solidFill>
                  <a:srgbClr val="000000"/>
                </a:solidFill>
                <a:effectLst/>
                <a:latin typeface="Helvetica Neue"/>
              </a:rPr>
              <a:t>, weakly structured (subject, verb, object, at)</a:t>
            </a:r>
            <a:r>
              <a:rPr lang="en-GB" b="0" i="0" dirty="0">
                <a:solidFill>
                  <a:srgbClr val="000000"/>
                </a:solidFill>
                <a:effectLst/>
                <a:latin typeface="Helvetica Neue"/>
              </a:rPr>
              <a:t>.</a:t>
            </a:r>
          </a:p>
          <a:p>
            <a:pPr algn="l"/>
            <a:r>
              <a:rPr lang="en-GB" b="0" i="0" dirty="0">
                <a:solidFill>
                  <a:srgbClr val="000000"/>
                </a:solidFill>
                <a:effectLst/>
                <a:latin typeface="Helvetica Neue"/>
              </a:rPr>
              <a:t>The limitations are vital!</a:t>
            </a:r>
          </a:p>
          <a:p>
            <a:endParaRPr lang="en-GB" dirty="0"/>
          </a:p>
        </p:txBody>
      </p:sp>
    </p:spTree>
    <p:extLst>
      <p:ext uri="{BB962C8B-B14F-4D97-AF65-F5344CB8AC3E}">
        <p14:creationId xmlns:p14="http://schemas.microsoft.com/office/powerpoint/2010/main" val="1897501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6DCDBD-1243-4747-86F2-27B8C25019B0}"/>
              </a:ext>
            </a:extLst>
          </p:cNvPr>
          <p:cNvSpPr>
            <a:spLocks noGrp="1"/>
          </p:cNvSpPr>
          <p:nvPr>
            <p:ph type="body" sz="quarter" idx="10"/>
          </p:nvPr>
        </p:nvSpPr>
        <p:spPr/>
        <p:txBody>
          <a:bodyPr/>
          <a:lstStyle/>
          <a:p>
            <a:r>
              <a:rPr lang="en-GB" dirty="0"/>
              <a:t>Event bus and event log</a:t>
            </a:r>
          </a:p>
        </p:txBody>
      </p:sp>
      <p:sp>
        <p:nvSpPr>
          <p:cNvPr id="3" name="Text Placeholder 2">
            <a:extLst>
              <a:ext uri="{FF2B5EF4-FFF2-40B4-BE49-F238E27FC236}">
                <a16:creationId xmlns:a16="http://schemas.microsoft.com/office/drawing/2014/main" id="{B391EB77-3D9F-4666-BA71-5F8FFEAAEE7F}"/>
              </a:ext>
            </a:extLst>
          </p:cNvPr>
          <p:cNvSpPr>
            <a:spLocks noGrp="1"/>
          </p:cNvSpPr>
          <p:nvPr>
            <p:ph type="body" sz="quarter" idx="15"/>
          </p:nvPr>
        </p:nvSpPr>
        <p:spPr/>
        <p:txBody>
          <a:bodyPr/>
          <a:lstStyle/>
          <a:p>
            <a:r>
              <a:rPr lang="en-GB" dirty="0"/>
              <a:t>What’s the difference between an event bus and event log?</a:t>
            </a:r>
          </a:p>
          <a:p>
            <a:pPr algn="l"/>
            <a:r>
              <a:rPr lang="en-GB" b="0" i="0" dirty="0">
                <a:solidFill>
                  <a:srgbClr val="000000"/>
                </a:solidFill>
                <a:effectLst/>
                <a:latin typeface="Helvetica Neue"/>
              </a:rPr>
              <a:t>An event bus is an internal signalling and coordination system for managing internal services. The data in a event bus, is generated by </a:t>
            </a:r>
            <a:r>
              <a:rPr lang="en-GB" b="0" i="1" dirty="0">
                <a:solidFill>
                  <a:srgbClr val="000000"/>
                </a:solidFill>
                <a:effectLst/>
                <a:latin typeface="Helvetica Neue"/>
              </a:rPr>
              <a:t>internal systems</a:t>
            </a:r>
            <a:r>
              <a:rPr lang="en-GB" b="0" i="0" dirty="0">
                <a:solidFill>
                  <a:srgbClr val="000000"/>
                </a:solidFill>
                <a:effectLst/>
                <a:latin typeface="Helvetica Neue"/>
              </a:rPr>
              <a:t> and is mostly formatted as "call function with these </a:t>
            </a:r>
            <a:r>
              <a:rPr lang="en-GB" b="0" i="0" dirty="0" err="1">
                <a:solidFill>
                  <a:srgbClr val="000000"/>
                </a:solidFill>
                <a:effectLst/>
                <a:latin typeface="Helvetica Neue"/>
              </a:rPr>
              <a:t>argumnts</a:t>
            </a:r>
            <a:r>
              <a:rPr lang="en-GB" b="0" i="0" dirty="0">
                <a:solidFill>
                  <a:srgbClr val="000000"/>
                </a:solidFill>
                <a:effectLst/>
                <a:latin typeface="Helvetica Neue"/>
              </a:rPr>
              <a:t>".</a:t>
            </a:r>
          </a:p>
          <a:p>
            <a:pPr algn="l"/>
            <a:r>
              <a:rPr lang="en-GB" b="0" i="0" dirty="0">
                <a:solidFill>
                  <a:srgbClr val="000000"/>
                </a:solidFill>
                <a:effectLst/>
                <a:latin typeface="Helvetica Neue"/>
              </a:rPr>
              <a:t>An event log is </a:t>
            </a:r>
            <a:r>
              <a:rPr lang="en-GB" b="1" i="0" dirty="0">
                <a:solidFill>
                  <a:srgbClr val="000000"/>
                </a:solidFill>
                <a:effectLst/>
                <a:latin typeface="Helvetica Neue"/>
              </a:rPr>
              <a:t>a database</a:t>
            </a:r>
            <a:r>
              <a:rPr lang="en-GB" b="0" i="0" dirty="0">
                <a:solidFill>
                  <a:srgbClr val="000000"/>
                </a:solidFill>
                <a:effectLst/>
                <a:latin typeface="Helvetica Neue"/>
              </a:rPr>
              <a:t>, it's where the data is. It's not, primarily, a </a:t>
            </a:r>
            <a:r>
              <a:rPr lang="en-GB" b="0" i="0" dirty="0" err="1">
                <a:solidFill>
                  <a:srgbClr val="000000"/>
                </a:solidFill>
                <a:effectLst/>
                <a:latin typeface="Helvetica Neue"/>
              </a:rPr>
              <a:t>coodination</a:t>
            </a:r>
            <a:r>
              <a:rPr lang="en-GB" b="0" i="0" dirty="0">
                <a:solidFill>
                  <a:srgbClr val="000000"/>
                </a:solidFill>
                <a:effectLst/>
                <a:latin typeface="Helvetica Neue"/>
              </a:rPr>
              <a:t> </a:t>
            </a:r>
            <a:r>
              <a:rPr lang="en-GB" b="0" i="0" dirty="0" err="1">
                <a:solidFill>
                  <a:srgbClr val="000000"/>
                </a:solidFill>
                <a:effectLst/>
                <a:latin typeface="Helvetica Neue"/>
              </a:rPr>
              <a:t>mechaism</a:t>
            </a:r>
            <a:r>
              <a:rPr lang="en-GB" b="0" i="0" dirty="0">
                <a:solidFill>
                  <a:srgbClr val="000000"/>
                </a:solidFill>
                <a:effectLst/>
                <a:latin typeface="Helvetica Neue"/>
              </a:rPr>
              <a:t>. The data in an event log is generated by </a:t>
            </a:r>
            <a:r>
              <a:rPr lang="en-GB" b="0" i="1" dirty="0">
                <a:solidFill>
                  <a:srgbClr val="000000"/>
                </a:solidFill>
                <a:effectLst/>
                <a:latin typeface="Helvetica Neue"/>
              </a:rPr>
              <a:t>customers</a:t>
            </a:r>
            <a:r>
              <a:rPr lang="en-GB" b="0" i="0" dirty="0">
                <a:solidFill>
                  <a:srgbClr val="000000"/>
                </a:solidFill>
                <a:effectLst/>
                <a:latin typeface="Helvetica Neue"/>
              </a:rPr>
              <a:t> (or sensors, or any external systems). They can be use a bit like an event bus to coordinate, but this is a secondary use: most of the data in them is externally generally generated.</a:t>
            </a:r>
          </a:p>
          <a:p>
            <a:endParaRPr lang="en-GB" dirty="0"/>
          </a:p>
        </p:txBody>
      </p:sp>
    </p:spTree>
    <p:extLst>
      <p:ext uri="{BB962C8B-B14F-4D97-AF65-F5344CB8AC3E}">
        <p14:creationId xmlns:p14="http://schemas.microsoft.com/office/powerpoint/2010/main" val="14927238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6A626-E37D-4AC6-9785-351A138C2E6B}"/>
              </a:ext>
            </a:extLst>
          </p:cNvPr>
          <p:cNvSpPr>
            <a:spLocks noGrp="1"/>
          </p:cNvSpPr>
          <p:nvPr>
            <p:ph type="body" sz="quarter" idx="15"/>
          </p:nvPr>
        </p:nvSpPr>
        <p:spPr/>
        <p:txBody>
          <a:bodyPr/>
          <a:lstStyle/>
          <a:p>
            <a:r>
              <a:rPr lang="en-GB" dirty="0"/>
              <a:t>Implementing an event stream</a:t>
            </a:r>
          </a:p>
          <a:p>
            <a:r>
              <a:rPr lang="en-GB" dirty="0"/>
              <a:t>Log processing</a:t>
            </a:r>
          </a:p>
          <a:p>
            <a:r>
              <a:rPr lang="en-GB" dirty="0"/>
              <a:t>What do processors normally do with events?</a:t>
            </a:r>
          </a:p>
          <a:p>
            <a:pPr algn="l">
              <a:buFont typeface="Arial" panose="020B0604020202020204" pitchFamily="34" charset="0"/>
              <a:buChar char="•"/>
            </a:pPr>
            <a:r>
              <a:rPr lang="en-GB" b="0" i="0" dirty="0" err="1">
                <a:solidFill>
                  <a:srgbClr val="000000"/>
                </a:solidFill>
                <a:effectLst/>
                <a:latin typeface="Helvetica Neue"/>
              </a:rPr>
              <a:t>Noramlize</a:t>
            </a:r>
            <a:r>
              <a:rPr lang="en-GB" b="0" i="0" dirty="0">
                <a:solidFill>
                  <a:srgbClr val="000000"/>
                </a:solidFill>
                <a:effectLst/>
                <a:latin typeface="Helvetica Neue"/>
              </a:rPr>
              <a:t> and insert into database</a:t>
            </a:r>
          </a:p>
          <a:p>
            <a:pPr algn="l">
              <a:buFont typeface="Arial" panose="020B0604020202020204" pitchFamily="34" charset="0"/>
              <a:buChar char="•"/>
            </a:pPr>
            <a:r>
              <a:rPr lang="en-GB" b="0" i="0" dirty="0">
                <a:solidFill>
                  <a:srgbClr val="000000"/>
                </a:solidFill>
                <a:effectLst/>
                <a:latin typeface="Helvetica Neue"/>
              </a:rPr>
              <a:t>Insert </a:t>
            </a:r>
            <a:r>
              <a:rPr lang="en-GB" b="0" i="1" dirty="0">
                <a:solidFill>
                  <a:srgbClr val="000000"/>
                </a:solidFill>
                <a:effectLst/>
                <a:latin typeface="Helvetica Neue"/>
              </a:rPr>
              <a:t>derived</a:t>
            </a:r>
            <a:r>
              <a:rPr lang="en-GB" b="0" i="0" dirty="0">
                <a:solidFill>
                  <a:srgbClr val="000000"/>
                </a:solidFill>
                <a:effectLst/>
                <a:latin typeface="Helvetica Neue"/>
              </a:rPr>
              <a:t> event into a different event stream</a:t>
            </a:r>
          </a:p>
          <a:p>
            <a:pPr algn="l">
              <a:buFont typeface="Arial" panose="020B0604020202020204" pitchFamily="34" charset="0"/>
              <a:buChar char="•"/>
            </a:pPr>
            <a:r>
              <a:rPr lang="en-GB" b="0" i="0" dirty="0">
                <a:solidFill>
                  <a:srgbClr val="000000"/>
                </a:solidFill>
                <a:effectLst/>
                <a:latin typeface="Helvetica Neue"/>
              </a:rPr>
              <a:t>(Also, possibly, email user)</a:t>
            </a:r>
          </a:p>
          <a:p>
            <a:pPr algn="l"/>
            <a:r>
              <a:rPr lang="en-GB" b="0" i="0" dirty="0">
                <a:solidFill>
                  <a:srgbClr val="000000"/>
                </a:solidFill>
                <a:effectLst/>
                <a:latin typeface="Helvetica Neue"/>
              </a:rPr>
              <a:t>Typically there is a "Raw" or primary stream whose events are always generated externally. This stream is </a:t>
            </a:r>
            <a:r>
              <a:rPr lang="en-GB" b="0" i="1" dirty="0">
                <a:solidFill>
                  <a:srgbClr val="000000"/>
                </a:solidFill>
                <a:effectLst/>
                <a:latin typeface="Helvetica Neue"/>
              </a:rPr>
              <a:t>just processed</a:t>
            </a:r>
            <a:r>
              <a:rPr lang="en-GB" b="0" i="0" dirty="0">
                <a:solidFill>
                  <a:srgbClr val="000000"/>
                </a:solidFill>
                <a:effectLst/>
                <a:latin typeface="Helvetica Neue"/>
              </a:rPr>
              <a:t> into new streams or derived data.</a:t>
            </a:r>
          </a:p>
          <a:p>
            <a:pPr algn="l"/>
            <a:r>
              <a:rPr lang="en-GB" b="0" i="0" dirty="0">
                <a:solidFill>
                  <a:srgbClr val="000000"/>
                </a:solidFill>
                <a:effectLst/>
                <a:latin typeface="Helvetica Neue"/>
              </a:rPr>
              <a:t>And typically, "actions" such as emailing a user, are executed on a derived stream. So that the "raw" stream is just a "</a:t>
            </a:r>
            <a:r>
              <a:rPr lang="en-GB" b="0" i="0" dirty="0" err="1">
                <a:solidFill>
                  <a:srgbClr val="000000"/>
                </a:solidFill>
                <a:effectLst/>
                <a:latin typeface="Helvetica Neue"/>
              </a:rPr>
              <a:t>vertaim</a:t>
            </a:r>
            <a:r>
              <a:rPr lang="en-GB" b="0" i="0" dirty="0">
                <a:solidFill>
                  <a:srgbClr val="000000"/>
                </a:solidFill>
                <a:effectLst/>
                <a:latin typeface="Helvetica Neue"/>
              </a:rPr>
              <a:t> record".</a:t>
            </a:r>
          </a:p>
          <a:p>
            <a:r>
              <a:rPr lang="en-GB" dirty="0"/>
              <a:t>Anomaly detection</a:t>
            </a:r>
          </a:p>
        </p:txBody>
      </p:sp>
      <p:sp>
        <p:nvSpPr>
          <p:cNvPr id="3" name="Text Placeholder 2">
            <a:extLst>
              <a:ext uri="{FF2B5EF4-FFF2-40B4-BE49-F238E27FC236}">
                <a16:creationId xmlns:a16="http://schemas.microsoft.com/office/drawing/2014/main" id="{57E77905-C4CA-4614-BDDE-7EA8837C221E}"/>
              </a:ext>
            </a:extLst>
          </p:cNvPr>
          <p:cNvSpPr>
            <a:spLocks noGrp="1"/>
          </p:cNvSpPr>
          <p:nvPr>
            <p:ph type="body" sz="quarter" idx="10"/>
          </p:nvPr>
        </p:nvSpPr>
        <p:spPr/>
        <p:txBody>
          <a:bodyPr/>
          <a:lstStyle/>
          <a:p>
            <a:r>
              <a:rPr lang="en-GB" dirty="0"/>
              <a:t>Applications</a:t>
            </a:r>
          </a:p>
          <a:p>
            <a:endParaRPr lang="en-GB" dirty="0"/>
          </a:p>
          <a:p>
            <a:pPr marL="342900" indent="-342900">
              <a:buFontTx/>
              <a:buChar char="-"/>
            </a:pPr>
            <a:r>
              <a:rPr lang="en-GB" dirty="0"/>
              <a:t>Trainer demonstration</a:t>
            </a:r>
          </a:p>
          <a:p>
            <a:pPr marL="342900" indent="-342900">
              <a:buFontTx/>
              <a:buChar char="-"/>
            </a:pPr>
            <a:endParaRPr lang="en-GB" dirty="0"/>
          </a:p>
          <a:p>
            <a:r>
              <a:rPr lang="en-GB" dirty="0"/>
              <a:t>	(Part 2)</a:t>
            </a:r>
          </a:p>
        </p:txBody>
      </p:sp>
      <p:pic>
        <p:nvPicPr>
          <p:cNvPr id="6" name="Picture 5">
            <a:extLst>
              <a:ext uri="{FF2B5EF4-FFF2-40B4-BE49-F238E27FC236}">
                <a16:creationId xmlns:a16="http://schemas.microsoft.com/office/drawing/2014/main" id="{6FD6F29B-A70D-4296-88CB-1B8F399D04D6}"/>
              </a:ext>
            </a:extLst>
          </p:cNvPr>
          <p:cNvPicPr>
            <a:picLocks noChangeAspect="1"/>
          </p:cNvPicPr>
          <p:nvPr/>
        </p:nvPicPr>
        <p:blipFill>
          <a:blip r:embed="rId2"/>
          <a:stretch>
            <a:fillRect/>
          </a:stretch>
        </p:blipFill>
        <p:spPr>
          <a:xfrm>
            <a:off x="742447" y="3059787"/>
            <a:ext cx="2708323" cy="305923"/>
          </a:xfrm>
          <a:prstGeom prst="rect">
            <a:avLst/>
          </a:prstGeom>
        </p:spPr>
      </p:pic>
    </p:spTree>
    <p:extLst>
      <p:ext uri="{BB962C8B-B14F-4D97-AF65-F5344CB8AC3E}">
        <p14:creationId xmlns:p14="http://schemas.microsoft.com/office/powerpoint/2010/main" val="3985155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6DCDBD-1243-4747-86F2-27B8C25019B0}"/>
              </a:ext>
            </a:extLst>
          </p:cNvPr>
          <p:cNvSpPr>
            <a:spLocks noGrp="1"/>
          </p:cNvSpPr>
          <p:nvPr>
            <p:ph type="body" sz="quarter" idx="10"/>
          </p:nvPr>
        </p:nvSpPr>
        <p:spPr/>
        <p:txBody>
          <a:bodyPr/>
          <a:lstStyle/>
          <a:p>
            <a:r>
              <a:rPr lang="en-GB" dirty="0"/>
              <a:t>tools</a:t>
            </a:r>
          </a:p>
        </p:txBody>
      </p:sp>
      <p:sp>
        <p:nvSpPr>
          <p:cNvPr id="3" name="Text Placeholder 2">
            <a:extLst>
              <a:ext uri="{FF2B5EF4-FFF2-40B4-BE49-F238E27FC236}">
                <a16:creationId xmlns:a16="http://schemas.microsoft.com/office/drawing/2014/main" id="{B391EB77-3D9F-4666-BA71-5F8FFEAAEE7F}"/>
              </a:ext>
            </a:extLst>
          </p:cNvPr>
          <p:cNvSpPr>
            <a:spLocks noGrp="1"/>
          </p:cNvSpPr>
          <p:nvPr>
            <p:ph type="body" sz="quarter" idx="15"/>
          </p:nvPr>
        </p:nvSpPr>
        <p:spPr/>
        <p:txBody>
          <a:bodyPr/>
          <a:lstStyle/>
          <a:p>
            <a:r>
              <a:rPr lang="en-GB" dirty="0"/>
              <a:t>What’s the leading tool for </a:t>
            </a:r>
            <a:r>
              <a:rPr lang="en-GB" u="sng" dirty="0"/>
              <a:t>recording</a:t>
            </a:r>
            <a:r>
              <a:rPr lang="en-GB" dirty="0"/>
              <a:t> event streams?</a:t>
            </a:r>
          </a:p>
          <a:p>
            <a:r>
              <a:rPr lang="en-GB" b="0" i="0" dirty="0">
                <a:solidFill>
                  <a:srgbClr val="000000"/>
                </a:solidFill>
                <a:effectLst/>
                <a:latin typeface="Helvetica Neue"/>
              </a:rPr>
              <a:t>Kafka</a:t>
            </a:r>
          </a:p>
          <a:p>
            <a:endParaRPr lang="en-GB" dirty="0"/>
          </a:p>
          <a:p>
            <a:r>
              <a:rPr lang="en-GB" dirty="0"/>
              <a:t>What tools are there for </a:t>
            </a:r>
            <a:r>
              <a:rPr lang="en-GB" u="sng" dirty="0"/>
              <a:t>processing</a:t>
            </a:r>
            <a:r>
              <a:rPr lang="en-GB" dirty="0"/>
              <a:t> event streams?</a:t>
            </a:r>
          </a:p>
          <a:p>
            <a:pPr algn="l">
              <a:buFont typeface="Arial" panose="020B0604020202020204" pitchFamily="34" charset="0"/>
              <a:buChar char="•"/>
            </a:pPr>
            <a:r>
              <a:rPr lang="en-GB" b="0" i="0" dirty="0">
                <a:solidFill>
                  <a:srgbClr val="000000"/>
                </a:solidFill>
                <a:effectLst/>
                <a:latin typeface="Helvetica Neue"/>
              </a:rPr>
              <a:t>confluent (by the </a:t>
            </a:r>
            <a:r>
              <a:rPr lang="en-GB" b="0" i="0" dirty="0" err="1">
                <a:solidFill>
                  <a:srgbClr val="000000"/>
                </a:solidFill>
                <a:effectLst/>
                <a:latin typeface="Helvetica Neue"/>
              </a:rPr>
              <a:t>kafka</a:t>
            </a:r>
            <a:r>
              <a:rPr lang="en-GB" b="0" i="0" dirty="0">
                <a:solidFill>
                  <a:srgbClr val="000000"/>
                </a:solidFill>
                <a:effectLst/>
                <a:latin typeface="Helvetica Neue"/>
              </a:rPr>
              <a:t> people)</a:t>
            </a:r>
          </a:p>
          <a:p>
            <a:pPr algn="l">
              <a:buFont typeface="Arial" panose="020B0604020202020204" pitchFamily="34" charset="0"/>
              <a:buChar char="•"/>
            </a:pPr>
            <a:r>
              <a:rPr lang="en-GB" b="0" i="0" dirty="0">
                <a:solidFill>
                  <a:srgbClr val="000000"/>
                </a:solidFill>
                <a:effectLst/>
                <a:latin typeface="Helvetica Neue"/>
              </a:rPr>
              <a:t>spark</a:t>
            </a:r>
          </a:p>
          <a:p>
            <a:pPr algn="l">
              <a:buFont typeface="Arial" panose="020B0604020202020204" pitchFamily="34" charset="0"/>
              <a:buChar char="•"/>
            </a:pPr>
            <a:r>
              <a:rPr lang="en-GB" b="0" i="0" dirty="0">
                <a:solidFill>
                  <a:srgbClr val="000000"/>
                </a:solidFill>
                <a:effectLst/>
                <a:latin typeface="Helvetica Neue"/>
              </a:rPr>
              <a:t>kinesis</a:t>
            </a:r>
          </a:p>
          <a:p>
            <a:endParaRPr lang="en-GB" dirty="0"/>
          </a:p>
        </p:txBody>
      </p:sp>
    </p:spTree>
    <p:extLst>
      <p:ext uri="{BB962C8B-B14F-4D97-AF65-F5344CB8AC3E}">
        <p14:creationId xmlns:p14="http://schemas.microsoft.com/office/powerpoint/2010/main" val="168831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68829" y="1492926"/>
            <a:ext cx="5627171" cy="2277604"/>
          </a:xfrm>
        </p:spPr>
        <p:txBody>
          <a:bodyPr/>
          <a:lstStyle/>
          <a:p>
            <a:r>
              <a:rPr lang="en-GB" dirty="0"/>
              <a:t>Let’s Get Started…</a:t>
            </a:r>
          </a:p>
        </p:txBody>
      </p:sp>
    </p:spTree>
    <p:extLst>
      <p:ext uri="{BB962C8B-B14F-4D97-AF65-F5344CB8AC3E}">
        <p14:creationId xmlns:p14="http://schemas.microsoft.com/office/powerpoint/2010/main" val="20961689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C4EC2-91D9-4CF8-BE5A-02008F6DA3A4}"/>
              </a:ext>
            </a:extLst>
          </p:cNvPr>
          <p:cNvSpPr>
            <a:spLocks noGrp="1"/>
          </p:cNvSpPr>
          <p:nvPr>
            <p:ph type="body" sz="quarter" idx="10"/>
          </p:nvPr>
        </p:nvSpPr>
        <p:spPr/>
        <p:txBody>
          <a:bodyPr/>
          <a:lstStyle/>
          <a:p>
            <a:r>
              <a:rPr lang="en-GB" dirty="0"/>
              <a:t>Log systems uses</a:t>
            </a:r>
          </a:p>
        </p:txBody>
      </p:sp>
      <p:sp>
        <p:nvSpPr>
          <p:cNvPr id="3" name="Text Placeholder 2">
            <a:extLst>
              <a:ext uri="{FF2B5EF4-FFF2-40B4-BE49-F238E27FC236}">
                <a16:creationId xmlns:a16="http://schemas.microsoft.com/office/drawing/2014/main" id="{DB4CBC29-EFBA-4511-BF91-5022F897A058}"/>
              </a:ext>
            </a:extLst>
          </p:cNvPr>
          <p:cNvSpPr>
            <a:spLocks noGrp="1"/>
          </p:cNvSpPr>
          <p:nvPr>
            <p:ph type="body" sz="quarter" idx="15"/>
          </p:nvPr>
        </p:nvSpPr>
        <p:spPr/>
        <p:txBody>
          <a:bodyPr/>
          <a:lstStyle/>
          <a:p>
            <a:r>
              <a:rPr lang="en-GB" dirty="0"/>
              <a:t>Why are event log systems useful?</a:t>
            </a:r>
          </a:p>
          <a:p>
            <a:pPr algn="l">
              <a:buFont typeface="Arial" panose="020B0604020202020204" pitchFamily="34" charset="0"/>
              <a:buChar char="•"/>
            </a:pPr>
            <a:r>
              <a:rPr lang="en-GB" b="0" i="0" dirty="0">
                <a:solidFill>
                  <a:srgbClr val="000000"/>
                </a:solidFill>
                <a:effectLst/>
                <a:latin typeface="Helvetica Neue"/>
              </a:rPr>
              <a:t>ready for analysis</a:t>
            </a:r>
          </a:p>
          <a:p>
            <a:pPr algn="l">
              <a:buFont typeface="Arial" panose="020B0604020202020204" pitchFamily="34" charset="0"/>
              <a:buChar char="•"/>
            </a:pPr>
            <a:r>
              <a:rPr lang="en-GB" b="0" i="1" dirty="0">
                <a:solidFill>
                  <a:srgbClr val="000000"/>
                </a:solidFill>
                <a:effectLst/>
                <a:latin typeface="Helvetica Neue"/>
              </a:rPr>
              <a:t>forces</a:t>
            </a:r>
            <a:r>
              <a:rPr lang="en-GB" b="0" i="0" dirty="0">
                <a:solidFill>
                  <a:srgbClr val="000000"/>
                </a:solidFill>
                <a:effectLst/>
                <a:latin typeface="Helvetica Neue"/>
              </a:rPr>
              <a:t> you to record history of:</a:t>
            </a:r>
          </a:p>
          <a:p>
            <a:pPr marL="742950" lvl="1" indent="-285750" algn="l">
              <a:buFont typeface="Arial" panose="020B0604020202020204" pitchFamily="34" charset="0"/>
              <a:buChar char="•"/>
            </a:pPr>
            <a:r>
              <a:rPr lang="en-GB" b="0" i="0" dirty="0">
                <a:solidFill>
                  <a:srgbClr val="000000"/>
                </a:solidFill>
                <a:effectLst/>
                <a:latin typeface="Helvetica Neue"/>
              </a:rPr>
              <a:t>who caused data </a:t>
            </a:r>
            <a:r>
              <a:rPr lang="en-GB" b="0" i="0" dirty="0" err="1">
                <a:solidFill>
                  <a:srgbClr val="000000"/>
                </a:solidFill>
                <a:effectLst/>
                <a:latin typeface="Helvetica Neue"/>
              </a:rPr>
              <a:t>injest</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where did come from</a:t>
            </a:r>
          </a:p>
          <a:p>
            <a:pPr marL="742950" lvl="1" indent="-285750" algn="l">
              <a:buFont typeface="Arial" panose="020B0604020202020204" pitchFamily="34" charset="0"/>
              <a:buChar char="•"/>
            </a:pPr>
            <a:r>
              <a:rPr lang="en-GB" b="0" i="0" dirty="0">
                <a:solidFill>
                  <a:srgbClr val="000000"/>
                </a:solidFill>
                <a:effectLst/>
                <a:latin typeface="Helvetica Neue"/>
              </a:rPr>
              <a:t>when</a:t>
            </a:r>
          </a:p>
          <a:p>
            <a:pPr marL="742950" lvl="1" indent="-285750" algn="l">
              <a:buFont typeface="Arial" panose="020B0604020202020204" pitchFamily="34" charset="0"/>
              <a:buChar char="•"/>
            </a:pPr>
            <a:r>
              <a:rPr lang="en-GB" b="0" i="0" dirty="0">
                <a:solidFill>
                  <a:srgbClr val="000000"/>
                </a:solidFill>
                <a:effectLst/>
                <a:latin typeface="Helvetica Neue"/>
              </a:rPr>
              <a:t>context</a:t>
            </a:r>
          </a:p>
          <a:p>
            <a:pPr algn="l">
              <a:buFont typeface="Arial" panose="020B0604020202020204" pitchFamily="34" charset="0"/>
              <a:buChar char="•"/>
            </a:pPr>
            <a:r>
              <a:rPr lang="en-GB" b="0" i="0" dirty="0">
                <a:solidFill>
                  <a:srgbClr val="000000"/>
                </a:solidFill>
                <a:effectLst/>
                <a:latin typeface="Helvetica Neue"/>
              </a:rPr>
              <a:t>this makes your life so much easier, even if you don't need this right now!</a:t>
            </a:r>
          </a:p>
          <a:p>
            <a:pPr algn="l">
              <a:buFont typeface="Arial" panose="020B0604020202020204" pitchFamily="34" charset="0"/>
              <a:buChar char="•"/>
            </a:pPr>
            <a:r>
              <a:rPr lang="en-GB" b="0" i="0" dirty="0">
                <a:solidFill>
                  <a:srgbClr val="000000"/>
                </a:solidFill>
                <a:effectLst/>
                <a:latin typeface="Helvetica Neue"/>
              </a:rPr>
              <a:t>esp. for debugging as </a:t>
            </a:r>
            <a:r>
              <a:rPr lang="en-GB" b="0" i="1" dirty="0">
                <a:solidFill>
                  <a:srgbClr val="000000"/>
                </a:solidFill>
                <a:effectLst/>
                <a:latin typeface="Helvetica Neue"/>
              </a:rPr>
              <a:t>every record of data</a:t>
            </a:r>
            <a:r>
              <a:rPr lang="en-GB" b="0" i="0" dirty="0">
                <a:solidFill>
                  <a:srgbClr val="000000"/>
                </a:solidFill>
                <a:effectLst/>
                <a:latin typeface="Helvetica Neue"/>
              </a:rPr>
              <a:t> has a subject!</a:t>
            </a:r>
          </a:p>
          <a:p>
            <a:pPr marL="742950" lvl="1" indent="-285750" algn="l">
              <a:buFont typeface="Arial" panose="020B0604020202020204" pitchFamily="34" charset="0"/>
              <a:buChar char="•"/>
            </a:pPr>
            <a:r>
              <a:rPr lang="en-GB" b="0" i="0" dirty="0" err="1">
                <a:solidFill>
                  <a:srgbClr val="000000"/>
                </a:solidFill>
                <a:effectLst/>
                <a:latin typeface="Helvetica Neue"/>
              </a:rPr>
              <a:t>eg.</a:t>
            </a:r>
            <a:r>
              <a:rPr lang="en-GB" b="0" i="0" dirty="0">
                <a:solidFill>
                  <a:srgbClr val="000000"/>
                </a:solidFill>
                <a:effectLst/>
                <a:latin typeface="Helvetica Neue"/>
              </a:rPr>
              <a:t>, the email system records itself as what caused an INSERT</a:t>
            </a:r>
          </a:p>
          <a:p>
            <a:endParaRPr lang="en-GB" dirty="0"/>
          </a:p>
        </p:txBody>
      </p:sp>
    </p:spTree>
    <p:extLst>
      <p:ext uri="{BB962C8B-B14F-4D97-AF65-F5344CB8AC3E}">
        <p14:creationId xmlns:p14="http://schemas.microsoft.com/office/powerpoint/2010/main" val="41101852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6A626-E37D-4AC6-9785-351A138C2E6B}"/>
              </a:ext>
            </a:extLst>
          </p:cNvPr>
          <p:cNvSpPr>
            <a:spLocks noGrp="1"/>
          </p:cNvSpPr>
          <p:nvPr>
            <p:ph type="body" sz="quarter" idx="15"/>
          </p:nvPr>
        </p:nvSpPr>
        <p:spPr/>
        <p:txBody>
          <a:bodyPr/>
          <a:lstStyle/>
          <a:p>
            <a:r>
              <a:rPr lang="en-GB" dirty="0"/>
              <a:t>Customer adds items and orders, but abandons the basket.</a:t>
            </a:r>
          </a:p>
          <a:p>
            <a:pPr algn="l"/>
            <a:r>
              <a:rPr lang="en-GB" b="0" i="0" dirty="0">
                <a:solidFill>
                  <a:srgbClr val="000000"/>
                </a:solidFill>
                <a:effectLst/>
                <a:latin typeface="Helvetica Neue"/>
              </a:rPr>
              <a:t>A log processor watches the event stream to see when a customer first started browsing, and when their last interaction was.</a:t>
            </a:r>
          </a:p>
          <a:p>
            <a:pPr algn="l"/>
            <a:r>
              <a:rPr lang="en-GB" b="0" i="0" dirty="0">
                <a:solidFill>
                  <a:srgbClr val="000000"/>
                </a:solidFill>
                <a:effectLst/>
                <a:latin typeface="Helvetica Neue"/>
              </a:rPr>
              <a:t>If the event processor finds a last-interaction </a:t>
            </a:r>
            <a:r>
              <a:rPr lang="en-GB" b="0" i="1" dirty="0">
                <a:solidFill>
                  <a:srgbClr val="000000"/>
                </a:solidFill>
                <a:effectLst/>
                <a:latin typeface="Helvetica Neue"/>
              </a:rPr>
              <a:t>more than 30min</a:t>
            </a:r>
            <a:r>
              <a:rPr lang="en-GB" b="0" i="0" dirty="0">
                <a:solidFill>
                  <a:srgbClr val="000000"/>
                </a:solidFill>
                <a:effectLst/>
                <a:latin typeface="Helvetica Neue"/>
              </a:rPr>
              <a:t> from when it's looking, it generates an "ABANDONED_BASKET" event.</a:t>
            </a:r>
          </a:p>
          <a:p>
            <a:pPr algn="l"/>
            <a:endParaRPr lang="en-GB" dirty="0">
              <a:solidFill>
                <a:srgbClr val="000000"/>
              </a:solidFill>
              <a:latin typeface="Helvetica Neue"/>
            </a:endParaRPr>
          </a:p>
          <a:p>
            <a:pPr algn="l"/>
            <a:endParaRPr lang="en-GB" dirty="0">
              <a:solidFill>
                <a:srgbClr val="000000"/>
              </a:solidFill>
              <a:latin typeface="Helvetica Neue"/>
            </a:endParaRPr>
          </a:p>
          <a:p>
            <a:pPr algn="l"/>
            <a:r>
              <a:rPr lang="en-GB" b="0" i="0" dirty="0">
                <a:solidFill>
                  <a:srgbClr val="000000"/>
                </a:solidFill>
                <a:effectLst/>
                <a:latin typeface="Helvetica Neue"/>
              </a:rPr>
              <a:t>A second system monitors for </a:t>
            </a:r>
            <a:r>
              <a:rPr lang="en-GB" b="0" i="0" dirty="0" err="1">
                <a:solidFill>
                  <a:srgbClr val="000000"/>
                </a:solidFill>
                <a:effectLst/>
                <a:latin typeface="Helvetica Neue"/>
              </a:rPr>
              <a:t>abandoment</a:t>
            </a:r>
            <a:r>
              <a:rPr lang="en-GB" b="0" i="0" dirty="0">
                <a:solidFill>
                  <a:srgbClr val="000000"/>
                </a:solidFill>
                <a:effectLst/>
                <a:latin typeface="Helvetica Neue"/>
              </a:rPr>
              <a:t>-events, and triggers emails to remind customers they have products in their basket (</a:t>
            </a:r>
            <a:r>
              <a:rPr lang="en-GB" b="0" i="0" dirty="0" err="1">
                <a:solidFill>
                  <a:srgbClr val="000000"/>
                </a:solidFill>
                <a:effectLst/>
                <a:latin typeface="Helvetica Neue"/>
              </a:rPr>
              <a:t>ie</a:t>
            </a:r>
            <a:r>
              <a:rPr lang="en-GB" b="0" i="0" dirty="0">
                <a:solidFill>
                  <a:srgbClr val="000000"/>
                </a:solidFill>
                <a:effectLst/>
                <a:latin typeface="Helvetica Neue"/>
              </a:rPr>
              <a:t>., to increase sales).</a:t>
            </a:r>
          </a:p>
          <a:p>
            <a:endParaRPr lang="en-GB" dirty="0"/>
          </a:p>
          <a:p>
            <a:endParaRPr lang="en-GB" dirty="0"/>
          </a:p>
          <a:p>
            <a:endParaRPr lang="en-GB" dirty="0"/>
          </a:p>
        </p:txBody>
      </p:sp>
      <p:sp>
        <p:nvSpPr>
          <p:cNvPr id="3" name="Text Placeholder 2">
            <a:extLst>
              <a:ext uri="{FF2B5EF4-FFF2-40B4-BE49-F238E27FC236}">
                <a16:creationId xmlns:a16="http://schemas.microsoft.com/office/drawing/2014/main" id="{57E77905-C4CA-4614-BDDE-7EA8837C221E}"/>
              </a:ext>
            </a:extLst>
          </p:cNvPr>
          <p:cNvSpPr>
            <a:spLocks noGrp="1"/>
          </p:cNvSpPr>
          <p:nvPr>
            <p:ph type="body" sz="quarter" idx="10"/>
          </p:nvPr>
        </p:nvSpPr>
        <p:spPr/>
        <p:txBody>
          <a:bodyPr/>
          <a:lstStyle/>
          <a:p>
            <a:r>
              <a:rPr lang="en-GB" dirty="0"/>
              <a:t>Example: Cart abandonment</a:t>
            </a:r>
          </a:p>
          <a:p>
            <a:endParaRPr lang="en-GB" dirty="0"/>
          </a:p>
          <a:p>
            <a:pPr marL="342900" indent="-342900">
              <a:buFontTx/>
              <a:buChar char="-"/>
            </a:pPr>
            <a:r>
              <a:rPr lang="en-GB" dirty="0"/>
              <a:t>Trainer demonstration</a:t>
            </a:r>
          </a:p>
          <a:p>
            <a:pPr marL="342900" indent="-342900">
              <a:buFontTx/>
              <a:buChar char="-"/>
            </a:pPr>
            <a:endParaRPr lang="en-GB" dirty="0"/>
          </a:p>
          <a:p>
            <a:r>
              <a:rPr lang="en-GB" dirty="0"/>
              <a:t>	(Part 4)</a:t>
            </a:r>
          </a:p>
        </p:txBody>
      </p:sp>
      <p:pic>
        <p:nvPicPr>
          <p:cNvPr id="6" name="Picture 5">
            <a:extLst>
              <a:ext uri="{FF2B5EF4-FFF2-40B4-BE49-F238E27FC236}">
                <a16:creationId xmlns:a16="http://schemas.microsoft.com/office/drawing/2014/main" id="{6FD6F29B-A70D-4296-88CB-1B8F399D04D6}"/>
              </a:ext>
            </a:extLst>
          </p:cNvPr>
          <p:cNvPicPr>
            <a:picLocks noChangeAspect="1"/>
          </p:cNvPicPr>
          <p:nvPr/>
        </p:nvPicPr>
        <p:blipFill>
          <a:blip r:embed="rId2"/>
          <a:stretch>
            <a:fillRect/>
          </a:stretch>
        </p:blipFill>
        <p:spPr>
          <a:xfrm>
            <a:off x="752489" y="3276038"/>
            <a:ext cx="2708323" cy="305923"/>
          </a:xfrm>
          <a:prstGeom prst="rect">
            <a:avLst/>
          </a:prstGeom>
        </p:spPr>
      </p:pic>
    </p:spTree>
    <p:extLst>
      <p:ext uri="{BB962C8B-B14F-4D97-AF65-F5344CB8AC3E}">
        <p14:creationId xmlns:p14="http://schemas.microsoft.com/office/powerpoint/2010/main" val="5696281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r>
              <a:rPr lang="en-GB" dirty="0"/>
              <a:t>Group discussion</a:t>
            </a:r>
          </a:p>
          <a:p>
            <a:r>
              <a:rPr lang="en-GB" b="1" dirty="0"/>
              <a:t>Consider your organisational needs:</a:t>
            </a:r>
          </a:p>
          <a:p>
            <a:pPr marL="285750" indent="-285750">
              <a:buFontTx/>
              <a:buChar char="-"/>
            </a:pPr>
            <a:r>
              <a:rPr lang="en-GB" dirty="0"/>
              <a:t>Does your organisation already use a system like this do you think?</a:t>
            </a:r>
          </a:p>
          <a:p>
            <a:pPr marL="285750" indent="-285750">
              <a:buFontTx/>
              <a:buChar char="-"/>
            </a:pPr>
            <a:r>
              <a:rPr lang="en-GB" dirty="0"/>
              <a:t>What use could they make of it to achieve their organisational objectives?</a:t>
            </a:r>
          </a:p>
          <a:p>
            <a:endParaRPr lang="en-GB" dirty="0"/>
          </a:p>
          <a:p>
            <a:pPr marL="457200" lvl="1" indent="0" algn="l">
              <a:buNone/>
            </a:pPr>
            <a:endParaRPr lang="en-GB" dirty="0"/>
          </a:p>
          <a:p>
            <a:r>
              <a:rPr lang="en-GB" dirty="0"/>
              <a:t>Estimated Time: 10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7461965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183</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What are event systems?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can they be used for?</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9375520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8</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39781926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218" y="1233489"/>
            <a:ext cx="5342312" cy="2768495"/>
          </a:xfrm>
        </p:spPr>
        <p:txBody>
          <a:bodyPr>
            <a:normAutofit/>
          </a:bodyPr>
          <a:lstStyle/>
          <a:p>
            <a:r>
              <a:rPr lang="en-GB" sz="4400" dirty="0"/>
              <a:t>See you tomorrow!</a:t>
            </a:r>
          </a:p>
        </p:txBody>
      </p:sp>
      <p:graphicFrame>
        <p:nvGraphicFramePr>
          <p:cNvPr id="4" name="Table 3"/>
          <p:cNvGraphicFramePr>
            <a:graphicFrameLocks noGrp="1"/>
          </p:cNvGraphicFramePr>
          <p:nvPr>
            <p:extLst>
              <p:ext uri="{D42A27DB-BD31-4B8C-83A1-F6EECF244321}">
                <p14:modId xmlns:p14="http://schemas.microsoft.com/office/powerpoint/2010/main" val="3498378339"/>
              </p:ext>
            </p:extLst>
          </p:nvPr>
        </p:nvGraphicFramePr>
        <p:xfrm>
          <a:off x="5998029" y="914400"/>
          <a:ext cx="5916253" cy="5394960"/>
        </p:xfrm>
        <a:graphic>
          <a:graphicData uri="http://schemas.openxmlformats.org/drawingml/2006/table">
            <a:tbl>
              <a:tblPr firstRow="1" bandRow="1">
                <a:tableStyleId>{2D5ABB26-0587-4C30-8999-92F81FD0307C}</a:tableStyleId>
              </a:tblPr>
              <a:tblGrid>
                <a:gridCol w="5916253">
                  <a:extLst>
                    <a:ext uri="{9D8B030D-6E8A-4147-A177-3AD203B41FA5}">
                      <a16:colId xmlns:a16="http://schemas.microsoft.com/office/drawing/2014/main" val="830356125"/>
                    </a:ext>
                  </a:extLst>
                </a:gridCol>
              </a:tblGrid>
              <a:tr h="1139969">
                <a:tc>
                  <a:txBody>
                    <a:bodyPr/>
                    <a:lstStyle/>
                    <a:p>
                      <a:r>
                        <a:rPr lang="en-GB" sz="2400" baseline="0" dirty="0">
                          <a:latin typeface="+mn-lt"/>
                        </a:rPr>
                        <a:t>Still to come:</a:t>
                      </a:r>
                    </a:p>
                    <a:p>
                      <a:pPr marL="0" indent="0">
                        <a:buFontTx/>
                        <a:buNone/>
                      </a:pPr>
                      <a:endParaRPr lang="en-GB" sz="2400" baseline="0" dirty="0">
                        <a:latin typeface="+mn-lt"/>
                      </a:endParaRPr>
                    </a:p>
                    <a:p>
                      <a:pPr marL="0" indent="0">
                        <a:buFontTx/>
                        <a:buNone/>
                      </a:pPr>
                      <a:r>
                        <a:rPr lang="en-GB" sz="2400" baseline="0" dirty="0">
                          <a:latin typeface="+mn-lt"/>
                        </a:rPr>
                        <a:t>Big Data Analytics</a:t>
                      </a:r>
                    </a:p>
                    <a:p>
                      <a:pPr marL="0" indent="0">
                        <a:buFontTx/>
                        <a:buNone/>
                      </a:pPr>
                      <a:endParaRPr lang="en-GB" sz="2400" baseline="0" dirty="0">
                        <a:latin typeface="+mn-lt"/>
                      </a:endParaRPr>
                    </a:p>
                    <a:p>
                      <a:pPr marL="0" indent="0">
                        <a:buFontTx/>
                        <a:buNone/>
                      </a:pPr>
                      <a:r>
                        <a:rPr lang="en-GB" sz="2400" baseline="0" dirty="0">
                          <a:latin typeface="+mn-lt"/>
                        </a:rPr>
                        <a:t>- Software tools for Machine Learning</a:t>
                      </a:r>
                    </a:p>
                    <a:p>
                      <a:pPr marL="342900" indent="-342900">
                        <a:buFontTx/>
                        <a:buChar char="-"/>
                      </a:pPr>
                      <a:endParaRPr lang="en-GB" sz="2400" baseline="0" dirty="0">
                        <a:latin typeface="+mn-lt"/>
                      </a:endParaRPr>
                    </a:p>
                    <a:p>
                      <a:endParaRPr lang="en-GB" sz="2400" baseline="0" dirty="0">
                        <a:latin typeface="+mn-lt"/>
                      </a:endParaRPr>
                    </a:p>
                  </a:txBody>
                  <a:tcPr anchor="ctr"/>
                </a:tc>
                <a:extLst>
                  <a:ext uri="{0D108BD9-81ED-4DB2-BD59-A6C34878D82A}">
                    <a16:rowId xmlns:a16="http://schemas.microsoft.com/office/drawing/2014/main" val="603772614"/>
                  </a:ext>
                </a:extLst>
              </a:tr>
              <a:tr h="271421">
                <a:tc>
                  <a:txBody>
                    <a:bodyPr/>
                    <a:lstStyle/>
                    <a:p>
                      <a:endParaRPr lang="en-GB" sz="2400" dirty="0">
                        <a:latin typeface="+mn-lt"/>
                      </a:endParaRPr>
                    </a:p>
                  </a:txBody>
                  <a:tcPr anchor="ctr"/>
                </a:tc>
                <a:extLst>
                  <a:ext uri="{0D108BD9-81ED-4DB2-BD59-A6C34878D82A}">
                    <a16:rowId xmlns:a16="http://schemas.microsoft.com/office/drawing/2014/main" val="1711713756"/>
                  </a:ext>
                </a:extLst>
              </a:tr>
              <a:tr h="271421">
                <a:tc>
                  <a:txBody>
                    <a:bodyPr/>
                    <a:lstStyle/>
                    <a:p>
                      <a:endParaRPr lang="en-GB" sz="2400" dirty="0">
                        <a:latin typeface="+mn-lt"/>
                      </a:endParaRPr>
                    </a:p>
                  </a:txBody>
                  <a:tcPr anchor="ctr"/>
                </a:tc>
                <a:extLst>
                  <a:ext uri="{0D108BD9-81ED-4DB2-BD59-A6C34878D82A}">
                    <a16:rowId xmlns:a16="http://schemas.microsoft.com/office/drawing/2014/main" val="886367493"/>
                  </a:ext>
                </a:extLst>
              </a:tr>
              <a:tr h="271421">
                <a:tc>
                  <a:txBody>
                    <a:bodyPr/>
                    <a:lstStyle/>
                    <a:p>
                      <a:endParaRPr lang="en-GB" sz="2400" dirty="0">
                        <a:latin typeface="+mn-lt"/>
                      </a:endParaRPr>
                    </a:p>
                  </a:txBody>
                  <a:tcPr anchor="ctr"/>
                </a:tc>
                <a:extLst>
                  <a:ext uri="{0D108BD9-81ED-4DB2-BD59-A6C34878D82A}">
                    <a16:rowId xmlns:a16="http://schemas.microsoft.com/office/drawing/2014/main" val="449852354"/>
                  </a:ext>
                </a:extLst>
              </a:tr>
              <a:tr h="271421">
                <a:tc>
                  <a:txBody>
                    <a:bodyPr/>
                    <a:lstStyle/>
                    <a:p>
                      <a:endParaRPr lang="en-GB" sz="2400" dirty="0">
                        <a:latin typeface="+mn-lt"/>
                      </a:endParaRPr>
                    </a:p>
                  </a:txBody>
                  <a:tcPr anchor="ctr"/>
                </a:tc>
                <a:extLst>
                  <a:ext uri="{0D108BD9-81ED-4DB2-BD59-A6C34878D82A}">
                    <a16:rowId xmlns:a16="http://schemas.microsoft.com/office/drawing/2014/main" val="2272921424"/>
                  </a:ext>
                </a:extLst>
              </a:tr>
              <a:tr h="271421">
                <a:tc>
                  <a:txBody>
                    <a:bodyPr/>
                    <a:lstStyle/>
                    <a:p>
                      <a:endParaRPr lang="en-GB" sz="2400" dirty="0">
                        <a:latin typeface="+mn-lt"/>
                      </a:endParaRPr>
                    </a:p>
                  </a:txBody>
                  <a:tcPr anchor="ctr"/>
                </a:tc>
                <a:extLst>
                  <a:ext uri="{0D108BD9-81ED-4DB2-BD59-A6C34878D82A}">
                    <a16:rowId xmlns:a16="http://schemas.microsoft.com/office/drawing/2014/main" val="559897972"/>
                  </a:ext>
                </a:extLst>
              </a:tr>
              <a:tr h="271421">
                <a:tc>
                  <a:txBody>
                    <a:bodyPr/>
                    <a:lstStyle/>
                    <a:p>
                      <a:endParaRPr lang="en-GB" sz="2400" dirty="0">
                        <a:latin typeface="+mn-lt"/>
                      </a:endParaRPr>
                    </a:p>
                  </a:txBody>
                  <a:tcPr anchor="ctr"/>
                </a:tc>
                <a:extLst>
                  <a:ext uri="{0D108BD9-81ED-4DB2-BD59-A6C34878D82A}">
                    <a16:rowId xmlns:a16="http://schemas.microsoft.com/office/drawing/2014/main" val="3685118380"/>
                  </a:ext>
                </a:extLst>
              </a:tr>
            </a:tbl>
          </a:graphicData>
        </a:graphic>
      </p:graphicFrame>
    </p:spTree>
    <p:extLst>
      <p:ext uri="{BB962C8B-B14F-4D97-AF65-F5344CB8AC3E}">
        <p14:creationId xmlns:p14="http://schemas.microsoft.com/office/powerpoint/2010/main" val="29166663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3B8E4-9A3B-4684-950B-E71B473C5E44}"/>
              </a:ext>
            </a:extLst>
          </p:cNvPr>
          <p:cNvSpPr>
            <a:spLocks noGrp="1"/>
          </p:cNvSpPr>
          <p:nvPr>
            <p:ph type="body" sz="quarter" idx="10"/>
          </p:nvPr>
        </p:nvSpPr>
        <p:spPr>
          <a:xfrm>
            <a:off x="2500921" y="817491"/>
            <a:ext cx="5162621" cy="1962150"/>
          </a:xfrm>
        </p:spPr>
        <p:txBody>
          <a:bodyPr/>
          <a:lstStyle/>
          <a:p>
            <a:r>
              <a:rPr lang="en-GB" dirty="0"/>
              <a:t>Day 3</a:t>
            </a:r>
          </a:p>
          <a:p>
            <a:r>
              <a:rPr lang="en-GB" b="1" i="0" dirty="0">
                <a:solidFill>
                  <a:srgbClr val="000000"/>
                </a:solidFill>
                <a:effectLst/>
                <a:latin typeface="Helvetica Neue"/>
              </a:rPr>
              <a:t>Big Data Analysis</a:t>
            </a:r>
            <a:endParaRPr lang="en-GB" dirty="0"/>
          </a:p>
        </p:txBody>
      </p:sp>
      <p:sp>
        <p:nvSpPr>
          <p:cNvPr id="3" name="Text Placeholder 2">
            <a:extLst>
              <a:ext uri="{FF2B5EF4-FFF2-40B4-BE49-F238E27FC236}">
                <a16:creationId xmlns:a16="http://schemas.microsoft.com/office/drawing/2014/main" id="{52C3F75A-F3AF-4E74-B5B0-C93853EFA5DF}"/>
              </a:ext>
            </a:extLst>
          </p:cNvPr>
          <p:cNvSpPr>
            <a:spLocks noGrp="1"/>
          </p:cNvSpPr>
          <p:nvPr>
            <p:ph type="body" sz="quarter" idx="11"/>
          </p:nvPr>
        </p:nvSpPr>
        <p:spPr>
          <a:xfrm>
            <a:off x="5856514" y="3432175"/>
            <a:ext cx="5959857" cy="3046413"/>
          </a:xfrm>
        </p:spPr>
        <p:txBody>
          <a:bodyPr/>
          <a:lstStyle/>
          <a:p>
            <a:pPr algn="l">
              <a:buFont typeface="Arial" panose="020B0604020202020204" pitchFamily="34" charset="0"/>
              <a:buChar char="•"/>
            </a:pPr>
            <a:r>
              <a:rPr lang="en-GB" b="0" i="0" dirty="0">
                <a:solidFill>
                  <a:srgbClr val="000000"/>
                </a:solidFill>
                <a:effectLst/>
                <a:latin typeface="Helvetica Neue"/>
              </a:rPr>
              <a:t>Module 9: Big Data Analysis &amp; Machine Learning</a:t>
            </a:r>
          </a:p>
          <a:p>
            <a:pPr algn="l">
              <a:buFont typeface="Arial" panose="020B0604020202020204" pitchFamily="34" charset="0"/>
              <a:buChar char="•"/>
            </a:pPr>
            <a:r>
              <a:rPr lang="en-GB" b="0" i="0" dirty="0">
                <a:solidFill>
                  <a:srgbClr val="000000"/>
                </a:solidFill>
                <a:effectLst/>
                <a:latin typeface="Helvetica Neue"/>
              </a:rPr>
              <a:t>Module 10: Graph Analytics &amp; Neo4j</a:t>
            </a:r>
          </a:p>
          <a:p>
            <a:endParaRPr lang="en-GB" dirty="0"/>
          </a:p>
          <a:p>
            <a:pPr marL="0" indent="0" algn="l">
              <a:buNone/>
            </a:pPr>
            <a:r>
              <a:rPr lang="en-GB" b="0" i="0" dirty="0">
                <a:solidFill>
                  <a:srgbClr val="000000"/>
                </a:solidFill>
                <a:effectLst/>
                <a:latin typeface="Helvetica Neue"/>
              </a:rPr>
              <a:t>Breaks: 11-11.15, 12.30-1.30, 15.00-15.15 </a:t>
            </a:r>
          </a:p>
          <a:p>
            <a:pPr marL="0" indent="0" algn="l">
              <a:buNone/>
            </a:pPr>
            <a:r>
              <a:rPr lang="en-GB" b="0" i="0" dirty="0">
                <a:solidFill>
                  <a:srgbClr val="000000"/>
                </a:solidFill>
                <a:effectLst/>
                <a:latin typeface="Helvetica Neue"/>
              </a:rPr>
              <a:t>or as needed.</a:t>
            </a:r>
          </a:p>
          <a:p>
            <a:endParaRPr lang="en-GB" dirty="0"/>
          </a:p>
        </p:txBody>
      </p:sp>
    </p:spTree>
    <p:extLst>
      <p:ext uri="{BB962C8B-B14F-4D97-AF65-F5344CB8AC3E}">
        <p14:creationId xmlns:p14="http://schemas.microsoft.com/office/powerpoint/2010/main" val="18627102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9: Big data analysis and machine learning</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187</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AI and Machine Learning</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what these are, what the different types are and some examples of what they are used for.</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No prior knowledge is assumed.</a:t>
            </a:r>
          </a:p>
          <a:p>
            <a:endParaRPr lang="en-GB" dirty="0"/>
          </a:p>
        </p:txBody>
      </p:sp>
    </p:spTree>
    <p:extLst>
      <p:ext uri="{BB962C8B-B14F-4D97-AF65-F5344CB8AC3E}">
        <p14:creationId xmlns:p14="http://schemas.microsoft.com/office/powerpoint/2010/main" val="32489566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0C4EC2-91D9-4CF8-BE5A-02008F6DA3A4}"/>
              </a:ext>
            </a:extLst>
          </p:cNvPr>
          <p:cNvSpPr>
            <a:spLocks noGrp="1"/>
          </p:cNvSpPr>
          <p:nvPr>
            <p:ph type="body" sz="quarter" idx="10"/>
          </p:nvPr>
        </p:nvSpPr>
        <p:spPr/>
        <p:txBody>
          <a:bodyPr>
            <a:normAutofit/>
          </a:bodyPr>
          <a:lstStyle/>
          <a:p>
            <a:r>
              <a:rPr lang="en-GB" sz="2800" dirty="0"/>
              <a:t>objectives</a:t>
            </a:r>
          </a:p>
        </p:txBody>
      </p:sp>
      <p:sp>
        <p:nvSpPr>
          <p:cNvPr id="3" name="Text Placeholder 2">
            <a:extLst>
              <a:ext uri="{FF2B5EF4-FFF2-40B4-BE49-F238E27FC236}">
                <a16:creationId xmlns:a16="http://schemas.microsoft.com/office/drawing/2014/main" id="{DB4CBC29-EFBA-4511-BF91-5022F897A058}"/>
              </a:ext>
            </a:extLst>
          </p:cNvPr>
          <p:cNvSpPr>
            <a:spLocks noGrp="1"/>
          </p:cNvSpPr>
          <p:nvPr>
            <p:ph type="body" sz="quarter" idx="15"/>
          </p:nvPr>
        </p:nvSpPr>
        <p:spPr/>
        <p:txBody>
          <a:bodyPr/>
          <a:lstStyle/>
          <a:p>
            <a:r>
              <a:rPr lang="en-GB" dirty="0"/>
              <a:t>What do you need to know?</a:t>
            </a:r>
          </a:p>
          <a:p>
            <a:pPr algn="l">
              <a:buFont typeface="Arial" panose="020B0604020202020204" pitchFamily="34" charset="0"/>
              <a:buChar char="•"/>
            </a:pPr>
            <a:r>
              <a:rPr lang="en-GB" b="0" dirty="0">
                <a:solidFill>
                  <a:srgbClr val="000000"/>
                </a:solidFill>
                <a:latin typeface="Helvetica Neue"/>
              </a:rPr>
              <a:t>Context: the goal of machine learning / artificial intelligence</a:t>
            </a:r>
          </a:p>
          <a:p>
            <a:pPr algn="l">
              <a:buFont typeface="Arial" panose="020B0604020202020204" pitchFamily="34" charset="0"/>
              <a:buChar char="•"/>
            </a:pPr>
            <a:r>
              <a:rPr lang="en-GB" b="0" i="0" dirty="0">
                <a:solidFill>
                  <a:srgbClr val="000000"/>
                </a:solidFill>
                <a:effectLst/>
                <a:latin typeface="Helvetica Neue"/>
              </a:rPr>
              <a:t>Methodology: algorithms and how they are put into practice</a:t>
            </a:r>
          </a:p>
          <a:p>
            <a:pPr algn="l">
              <a:buFont typeface="Arial" panose="020B0604020202020204" pitchFamily="34" charset="0"/>
              <a:buChar char="•"/>
            </a:pPr>
            <a:r>
              <a:rPr lang="en-GB" b="0" dirty="0">
                <a:solidFill>
                  <a:srgbClr val="000000"/>
                </a:solidFill>
                <a:latin typeface="Helvetica Neue"/>
              </a:rPr>
              <a:t>Maths and Statistics</a:t>
            </a:r>
          </a:p>
          <a:p>
            <a:pPr algn="l">
              <a:buFont typeface="Arial" panose="020B0604020202020204" pitchFamily="34" charset="0"/>
              <a:buChar char="•"/>
            </a:pPr>
            <a:r>
              <a:rPr lang="en-GB" b="0" i="0" dirty="0">
                <a:solidFill>
                  <a:srgbClr val="000000"/>
                </a:solidFill>
                <a:effectLst/>
                <a:latin typeface="Helvetica Neue"/>
              </a:rPr>
              <a:t>Python and Machine Learning Libraries</a:t>
            </a:r>
          </a:p>
          <a:p>
            <a:endParaRPr lang="en-GB" dirty="0"/>
          </a:p>
        </p:txBody>
      </p:sp>
    </p:spTree>
    <p:extLst>
      <p:ext uri="{BB962C8B-B14F-4D97-AF65-F5344CB8AC3E}">
        <p14:creationId xmlns:p14="http://schemas.microsoft.com/office/powerpoint/2010/main" val="11846191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6CCC4-6D51-44B5-937D-3C795E32BB47}"/>
              </a:ext>
            </a:extLst>
          </p:cNvPr>
          <p:cNvSpPr>
            <a:spLocks noGrp="1"/>
          </p:cNvSpPr>
          <p:nvPr>
            <p:ph type="body" sz="quarter" idx="10"/>
          </p:nvPr>
        </p:nvSpPr>
        <p:spPr/>
        <p:txBody>
          <a:bodyPr/>
          <a:lstStyle/>
          <a:p>
            <a:r>
              <a:rPr lang="en-GB" dirty="0"/>
              <a:t>context</a:t>
            </a:r>
          </a:p>
        </p:txBody>
      </p:sp>
      <p:sp>
        <p:nvSpPr>
          <p:cNvPr id="3" name="Text Placeholder 2">
            <a:extLst>
              <a:ext uri="{FF2B5EF4-FFF2-40B4-BE49-F238E27FC236}">
                <a16:creationId xmlns:a16="http://schemas.microsoft.com/office/drawing/2014/main" id="{D20392A8-8D78-4339-A470-954C6E3C3401}"/>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F983589C-4988-4D54-A6C8-22A1195D082D}"/>
              </a:ext>
            </a:extLst>
          </p:cNvPr>
          <p:cNvPicPr>
            <a:picLocks noChangeAspect="1"/>
          </p:cNvPicPr>
          <p:nvPr/>
        </p:nvPicPr>
        <p:blipFill>
          <a:blip r:embed="rId2"/>
          <a:stretch>
            <a:fillRect/>
          </a:stretch>
        </p:blipFill>
        <p:spPr>
          <a:xfrm>
            <a:off x="4571081" y="726816"/>
            <a:ext cx="7071866" cy="4626145"/>
          </a:xfrm>
          <a:prstGeom prst="rect">
            <a:avLst/>
          </a:prstGeom>
        </p:spPr>
      </p:pic>
    </p:spTree>
    <p:extLst>
      <p:ext uri="{BB962C8B-B14F-4D97-AF65-F5344CB8AC3E}">
        <p14:creationId xmlns:p14="http://schemas.microsoft.com/office/powerpoint/2010/main" val="382029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Course overview</a:t>
            </a:r>
          </a:p>
        </p:txBody>
      </p:sp>
      <p:sp>
        <p:nvSpPr>
          <p:cNvPr id="3" name="Text Placeholder 2">
            <a:extLst>
              <a:ext uri="{FF2B5EF4-FFF2-40B4-BE49-F238E27FC236}">
                <a16:creationId xmlns:a16="http://schemas.microsoft.com/office/drawing/2014/main" id="{D4F9AAC1-BCB8-4F5D-BE4F-CB8E701D7425}"/>
              </a:ext>
            </a:extLst>
          </p:cNvPr>
          <p:cNvSpPr>
            <a:spLocks noGrp="1"/>
          </p:cNvSpPr>
          <p:nvPr>
            <p:ph type="body" sz="quarter" idx="15"/>
          </p:nvPr>
        </p:nvSpPr>
        <p:spPr/>
        <p:txBody>
          <a:bodyPr/>
          <a:lstStyle/>
          <a:p>
            <a:pPr marL="0" indent="0" algn="l">
              <a:buNone/>
            </a:pPr>
            <a:r>
              <a:rPr lang="en-GB" b="1" i="0" dirty="0">
                <a:solidFill>
                  <a:srgbClr val="000000"/>
                </a:solidFill>
                <a:effectLst/>
                <a:latin typeface="Helvetica Neue"/>
              </a:rPr>
              <a:t>Day 1 : </a:t>
            </a:r>
            <a:r>
              <a:rPr lang="en-GB" b="1" i="0" dirty="0" err="1">
                <a:solidFill>
                  <a:srgbClr val="000000"/>
                </a:solidFill>
                <a:effectLst/>
                <a:latin typeface="Helvetica Neue"/>
              </a:rPr>
              <a:t>Introductons</a:t>
            </a:r>
            <a:r>
              <a:rPr lang="en-GB" b="1" i="0" dirty="0">
                <a:solidFill>
                  <a:srgbClr val="000000"/>
                </a:solidFill>
                <a:effectLst/>
                <a:latin typeface="Helvetica Neue"/>
              </a:rPr>
              <a:t>, Concepts &amp; Python</a:t>
            </a:r>
          </a:p>
          <a:p>
            <a:pPr lvl="5"/>
            <a:r>
              <a:rPr lang="en-GB" b="0" i="0" dirty="0">
                <a:solidFill>
                  <a:srgbClr val="000000"/>
                </a:solidFill>
                <a:effectLst/>
                <a:latin typeface="Helvetica Neue"/>
              </a:rPr>
              <a:t>Module 1: Introduction to Data Science</a:t>
            </a:r>
          </a:p>
          <a:p>
            <a:pPr lvl="5"/>
            <a:r>
              <a:rPr lang="en-GB" b="0" i="0" dirty="0">
                <a:solidFill>
                  <a:srgbClr val="000000"/>
                </a:solidFill>
                <a:effectLst/>
                <a:latin typeface="Helvetica Neue"/>
              </a:rPr>
              <a:t>Module 2: Introduction to Big Data</a:t>
            </a:r>
          </a:p>
          <a:p>
            <a:pPr lvl="5"/>
            <a:r>
              <a:rPr lang="en-GB" b="0" i="0" dirty="0">
                <a:solidFill>
                  <a:srgbClr val="000000"/>
                </a:solidFill>
                <a:effectLst/>
                <a:latin typeface="Helvetica Neue"/>
              </a:rPr>
              <a:t>Module 3: Python Review</a:t>
            </a:r>
          </a:p>
          <a:p>
            <a:pPr lvl="5"/>
            <a:r>
              <a:rPr lang="en-GB" b="0" i="0" dirty="0">
                <a:solidFill>
                  <a:srgbClr val="000000"/>
                </a:solidFill>
                <a:effectLst/>
                <a:latin typeface="Helvetica Neue"/>
              </a:rPr>
              <a:t>Module 4: Pandas</a:t>
            </a:r>
          </a:p>
          <a:p>
            <a:pPr marL="0" indent="0" algn="l">
              <a:buNone/>
            </a:pPr>
            <a:r>
              <a:rPr lang="en-GB" b="1" i="0" dirty="0">
                <a:solidFill>
                  <a:srgbClr val="000000"/>
                </a:solidFill>
                <a:effectLst/>
                <a:latin typeface="Helvetica Neue"/>
              </a:rPr>
              <a:t>Day 2: Engineering</a:t>
            </a:r>
          </a:p>
          <a:p>
            <a:pPr lvl="5"/>
            <a:r>
              <a:rPr lang="en-GB" b="0" i="0" dirty="0">
                <a:solidFill>
                  <a:srgbClr val="000000"/>
                </a:solidFill>
                <a:effectLst/>
                <a:latin typeface="Helvetica Neue"/>
              </a:rPr>
              <a:t>Module 5: Big Data Choices</a:t>
            </a:r>
          </a:p>
          <a:p>
            <a:pPr lvl="5"/>
            <a:r>
              <a:rPr lang="en-GB" b="0" i="0" dirty="0">
                <a:solidFill>
                  <a:srgbClr val="000000"/>
                </a:solidFill>
                <a:effectLst/>
                <a:latin typeface="Helvetica Neue"/>
              </a:rPr>
              <a:t>Module 6: NoSQL &amp; Mongo</a:t>
            </a:r>
          </a:p>
          <a:p>
            <a:pPr lvl="5"/>
            <a:r>
              <a:rPr lang="en-GB" b="0" i="0" dirty="0">
                <a:solidFill>
                  <a:srgbClr val="000000"/>
                </a:solidFill>
                <a:effectLst/>
                <a:latin typeface="Helvetica Neue"/>
              </a:rPr>
              <a:t>Module 7: Spark &amp; Hadoop</a:t>
            </a:r>
          </a:p>
          <a:p>
            <a:pPr lvl="5"/>
            <a:r>
              <a:rPr lang="en-GB" b="0" i="0" dirty="0">
                <a:solidFill>
                  <a:srgbClr val="000000"/>
                </a:solidFill>
                <a:effectLst/>
                <a:latin typeface="Helvetica Neue"/>
              </a:rPr>
              <a:t>Module 8: Event Systems</a:t>
            </a:r>
          </a:p>
          <a:p>
            <a:pPr marL="0" indent="0" algn="l">
              <a:buNone/>
            </a:pPr>
            <a:r>
              <a:rPr lang="en-GB" b="1" i="0" dirty="0">
                <a:solidFill>
                  <a:srgbClr val="000000"/>
                </a:solidFill>
                <a:effectLst/>
                <a:latin typeface="Helvetica Neue"/>
              </a:rPr>
              <a:t>Day 3: Analysis</a:t>
            </a:r>
          </a:p>
          <a:p>
            <a:pPr lvl="5"/>
            <a:r>
              <a:rPr lang="en-GB" b="0" i="0" dirty="0">
                <a:solidFill>
                  <a:srgbClr val="000000"/>
                </a:solidFill>
                <a:effectLst/>
                <a:latin typeface="Helvetica Neue"/>
              </a:rPr>
              <a:t>Module 9: Big Data Analysis &amp; Machine Learning</a:t>
            </a:r>
          </a:p>
          <a:p>
            <a:pPr lvl="5"/>
            <a:r>
              <a:rPr lang="en-GB" b="0" i="0" dirty="0">
                <a:solidFill>
                  <a:srgbClr val="000000"/>
                </a:solidFill>
                <a:effectLst/>
                <a:latin typeface="Helvetica Neue"/>
              </a:rPr>
              <a:t>Module 10: Graph Analytics &amp; Neo4j</a:t>
            </a:r>
          </a:p>
          <a:p>
            <a:endParaRPr lang="en-GB" dirty="0"/>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19</a:t>
            </a:fld>
            <a:endParaRPr lang="en-GB"/>
          </a:p>
        </p:txBody>
      </p:sp>
    </p:spTree>
    <p:extLst>
      <p:ext uri="{BB962C8B-B14F-4D97-AF65-F5344CB8AC3E}">
        <p14:creationId xmlns:p14="http://schemas.microsoft.com/office/powerpoint/2010/main" val="94524854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2A2F7-4927-4E8E-B883-7C1F84C59248}"/>
              </a:ext>
            </a:extLst>
          </p:cNvPr>
          <p:cNvSpPr>
            <a:spLocks noGrp="1"/>
          </p:cNvSpPr>
          <p:nvPr>
            <p:ph type="body" sz="quarter" idx="10"/>
          </p:nvPr>
        </p:nvSpPr>
        <p:spPr/>
        <p:txBody>
          <a:bodyPr/>
          <a:lstStyle/>
          <a:p>
            <a:r>
              <a:rPr lang="en-GB" dirty="0"/>
              <a:t>Types of ai</a:t>
            </a:r>
          </a:p>
        </p:txBody>
      </p:sp>
      <p:sp>
        <p:nvSpPr>
          <p:cNvPr id="3" name="Text Placeholder 2">
            <a:extLst>
              <a:ext uri="{FF2B5EF4-FFF2-40B4-BE49-F238E27FC236}">
                <a16:creationId xmlns:a16="http://schemas.microsoft.com/office/drawing/2014/main" id="{33A441D4-2C21-4CFE-AC86-F4BB56D89757}"/>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37D37418-1B91-41B6-92FE-BA6E39E32FC6}"/>
              </a:ext>
            </a:extLst>
          </p:cNvPr>
          <p:cNvPicPr>
            <a:picLocks noChangeAspect="1"/>
          </p:cNvPicPr>
          <p:nvPr/>
        </p:nvPicPr>
        <p:blipFill>
          <a:blip r:embed="rId2"/>
          <a:stretch>
            <a:fillRect/>
          </a:stretch>
        </p:blipFill>
        <p:spPr>
          <a:xfrm>
            <a:off x="4449872" y="598623"/>
            <a:ext cx="7320413" cy="5689881"/>
          </a:xfrm>
          <a:prstGeom prst="rect">
            <a:avLst/>
          </a:prstGeom>
        </p:spPr>
      </p:pic>
    </p:spTree>
    <p:extLst>
      <p:ext uri="{BB962C8B-B14F-4D97-AF65-F5344CB8AC3E}">
        <p14:creationId xmlns:p14="http://schemas.microsoft.com/office/powerpoint/2010/main" val="14154022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CFA3-3134-4E7F-917E-616BB98A482F}"/>
              </a:ext>
            </a:extLst>
          </p:cNvPr>
          <p:cNvSpPr>
            <a:spLocks noGrp="1"/>
          </p:cNvSpPr>
          <p:nvPr>
            <p:ph type="body" sz="quarter" idx="10"/>
          </p:nvPr>
        </p:nvSpPr>
        <p:spPr/>
        <p:txBody>
          <a:bodyPr/>
          <a:lstStyle/>
          <a:p>
            <a:r>
              <a:rPr lang="en-GB" dirty="0"/>
              <a:t>Types of problems</a:t>
            </a:r>
          </a:p>
        </p:txBody>
      </p:sp>
      <p:sp>
        <p:nvSpPr>
          <p:cNvPr id="3" name="Text Placeholder 2">
            <a:extLst>
              <a:ext uri="{FF2B5EF4-FFF2-40B4-BE49-F238E27FC236}">
                <a16:creationId xmlns:a16="http://schemas.microsoft.com/office/drawing/2014/main" id="{7F84138E-55A1-459A-895A-67E9D24B93F6}"/>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093C5092-0DFF-4300-A342-DB1CB6491010}"/>
              </a:ext>
            </a:extLst>
          </p:cNvPr>
          <p:cNvPicPr>
            <a:picLocks noChangeAspect="1"/>
          </p:cNvPicPr>
          <p:nvPr/>
        </p:nvPicPr>
        <p:blipFill>
          <a:blip r:embed="rId2"/>
          <a:stretch>
            <a:fillRect/>
          </a:stretch>
        </p:blipFill>
        <p:spPr>
          <a:xfrm>
            <a:off x="4420797" y="601799"/>
            <a:ext cx="7113477" cy="5559481"/>
          </a:xfrm>
          <a:prstGeom prst="rect">
            <a:avLst/>
          </a:prstGeom>
        </p:spPr>
      </p:pic>
    </p:spTree>
    <p:extLst>
      <p:ext uri="{BB962C8B-B14F-4D97-AF65-F5344CB8AC3E}">
        <p14:creationId xmlns:p14="http://schemas.microsoft.com/office/powerpoint/2010/main" val="3310417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6BC78-3AF6-44A4-8645-57DE8A93CAFD}"/>
              </a:ext>
            </a:extLst>
          </p:cNvPr>
          <p:cNvSpPr>
            <a:spLocks noGrp="1"/>
          </p:cNvSpPr>
          <p:nvPr>
            <p:ph type="body" sz="quarter" idx="10"/>
          </p:nvPr>
        </p:nvSpPr>
        <p:spPr/>
        <p:txBody>
          <a:bodyPr/>
          <a:lstStyle/>
          <a:p>
            <a:r>
              <a:rPr lang="en-GB" dirty="0"/>
              <a:t>Open problems</a:t>
            </a:r>
          </a:p>
        </p:txBody>
      </p:sp>
      <p:sp>
        <p:nvSpPr>
          <p:cNvPr id="3" name="Text Placeholder 2">
            <a:extLst>
              <a:ext uri="{FF2B5EF4-FFF2-40B4-BE49-F238E27FC236}">
                <a16:creationId xmlns:a16="http://schemas.microsoft.com/office/drawing/2014/main" id="{B6954D41-C1A7-4B65-B1BC-51D7DCF65CB0}"/>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4468476E-7850-4E7C-9C09-D21C6E09FB5F}"/>
              </a:ext>
            </a:extLst>
          </p:cNvPr>
          <p:cNvPicPr>
            <a:picLocks noChangeAspect="1"/>
          </p:cNvPicPr>
          <p:nvPr/>
        </p:nvPicPr>
        <p:blipFill>
          <a:blip r:embed="rId2"/>
          <a:stretch>
            <a:fillRect/>
          </a:stretch>
        </p:blipFill>
        <p:spPr>
          <a:xfrm>
            <a:off x="4399402" y="743357"/>
            <a:ext cx="7574225" cy="4887422"/>
          </a:xfrm>
          <a:prstGeom prst="rect">
            <a:avLst/>
          </a:prstGeom>
        </p:spPr>
      </p:pic>
    </p:spTree>
    <p:extLst>
      <p:ext uri="{BB962C8B-B14F-4D97-AF65-F5344CB8AC3E}">
        <p14:creationId xmlns:p14="http://schemas.microsoft.com/office/powerpoint/2010/main" val="323704041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FA346B-E751-4D62-B422-ACD3BFAB9430}"/>
              </a:ext>
            </a:extLst>
          </p:cNvPr>
          <p:cNvSpPr>
            <a:spLocks noGrp="1"/>
          </p:cNvSpPr>
          <p:nvPr>
            <p:ph type="body" sz="quarter" idx="10"/>
          </p:nvPr>
        </p:nvSpPr>
        <p:spPr/>
        <p:txBody>
          <a:bodyPr/>
          <a:lstStyle/>
          <a:p>
            <a:r>
              <a:rPr lang="en-GB" dirty="0"/>
              <a:t>Open problem example</a:t>
            </a:r>
          </a:p>
        </p:txBody>
      </p:sp>
      <p:sp>
        <p:nvSpPr>
          <p:cNvPr id="3" name="Text Placeholder 2">
            <a:extLst>
              <a:ext uri="{FF2B5EF4-FFF2-40B4-BE49-F238E27FC236}">
                <a16:creationId xmlns:a16="http://schemas.microsoft.com/office/drawing/2014/main" id="{3A575926-E3C1-4D3B-BE28-24C3D77EB48F}"/>
              </a:ext>
            </a:extLst>
          </p:cNvPr>
          <p:cNvSpPr>
            <a:spLocks noGrp="1"/>
          </p:cNvSpPr>
          <p:nvPr>
            <p:ph type="body" sz="quarter" idx="15"/>
          </p:nvPr>
        </p:nvSpPr>
        <p:spPr>
          <a:xfrm>
            <a:off x="4940886" y="4622576"/>
            <a:ext cx="6770077" cy="1405067"/>
          </a:xfrm>
        </p:spPr>
        <p:txBody>
          <a:bodyPr/>
          <a:lstStyle/>
          <a:p>
            <a:r>
              <a:rPr lang="en-GB" dirty="0"/>
              <a:t>Open problem: What can I do?</a:t>
            </a:r>
          </a:p>
          <a:p>
            <a:r>
              <a:rPr lang="en-GB" dirty="0"/>
              <a:t>… buttons… lights (on/off)… oven (temp)… chairs… control devices…</a:t>
            </a:r>
          </a:p>
        </p:txBody>
      </p:sp>
      <p:pic>
        <p:nvPicPr>
          <p:cNvPr id="5" name="Picture 4">
            <a:extLst>
              <a:ext uri="{FF2B5EF4-FFF2-40B4-BE49-F238E27FC236}">
                <a16:creationId xmlns:a16="http://schemas.microsoft.com/office/drawing/2014/main" id="{0F398855-72E6-4D94-A898-56AC74EEB377}"/>
              </a:ext>
            </a:extLst>
          </p:cNvPr>
          <p:cNvPicPr>
            <a:picLocks noChangeAspect="1"/>
          </p:cNvPicPr>
          <p:nvPr/>
        </p:nvPicPr>
        <p:blipFill>
          <a:blip r:embed="rId2"/>
          <a:stretch>
            <a:fillRect/>
          </a:stretch>
        </p:blipFill>
        <p:spPr>
          <a:xfrm>
            <a:off x="4379171" y="830357"/>
            <a:ext cx="5214008" cy="3565180"/>
          </a:xfrm>
          <a:prstGeom prst="rect">
            <a:avLst/>
          </a:prstGeom>
        </p:spPr>
      </p:pic>
    </p:spTree>
    <p:extLst>
      <p:ext uri="{BB962C8B-B14F-4D97-AF65-F5344CB8AC3E}">
        <p14:creationId xmlns:p14="http://schemas.microsoft.com/office/powerpoint/2010/main" val="29475616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6437F-934E-4528-B17E-4AE1DB1CBC68}"/>
              </a:ext>
            </a:extLst>
          </p:cNvPr>
          <p:cNvSpPr>
            <a:spLocks noGrp="1"/>
          </p:cNvSpPr>
          <p:nvPr>
            <p:ph type="body" sz="quarter" idx="10"/>
          </p:nvPr>
        </p:nvSpPr>
        <p:spPr/>
        <p:txBody>
          <a:bodyPr/>
          <a:lstStyle/>
          <a:p>
            <a:r>
              <a:rPr lang="en-GB" dirty="0"/>
              <a:t>Goal of ai</a:t>
            </a:r>
          </a:p>
        </p:txBody>
      </p:sp>
      <p:sp>
        <p:nvSpPr>
          <p:cNvPr id="3" name="Text Placeholder 2">
            <a:extLst>
              <a:ext uri="{FF2B5EF4-FFF2-40B4-BE49-F238E27FC236}">
                <a16:creationId xmlns:a16="http://schemas.microsoft.com/office/drawing/2014/main" id="{3A8A1F1A-D133-4BA6-9EBB-92375B1DAC3D}"/>
              </a:ext>
            </a:extLst>
          </p:cNvPr>
          <p:cNvSpPr>
            <a:spLocks noGrp="1"/>
          </p:cNvSpPr>
          <p:nvPr>
            <p:ph type="body" sz="quarter" idx="15"/>
          </p:nvPr>
        </p:nvSpPr>
        <p:spPr/>
        <p:txBody>
          <a:bodyPr/>
          <a:lstStyle/>
          <a:p>
            <a:r>
              <a:rPr lang="en-GB" dirty="0"/>
              <a:t>To have techniques when other simple techniques fail</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So what’s the difference with machine learning?...</a:t>
            </a:r>
          </a:p>
        </p:txBody>
      </p:sp>
    </p:spTree>
    <p:extLst>
      <p:ext uri="{BB962C8B-B14F-4D97-AF65-F5344CB8AC3E}">
        <p14:creationId xmlns:p14="http://schemas.microsoft.com/office/powerpoint/2010/main" val="33443590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52B105-5C2B-47B4-9F57-485C95266753}"/>
              </a:ext>
            </a:extLst>
          </p:cNvPr>
          <p:cNvSpPr>
            <a:spLocks noGrp="1"/>
          </p:cNvSpPr>
          <p:nvPr>
            <p:ph type="body" sz="quarter" idx="10"/>
          </p:nvPr>
        </p:nvSpPr>
        <p:spPr/>
        <p:txBody>
          <a:bodyPr/>
          <a:lstStyle/>
          <a:p>
            <a:r>
              <a:rPr lang="en-GB" dirty="0"/>
              <a:t>Machine learning</a:t>
            </a:r>
          </a:p>
        </p:txBody>
      </p:sp>
      <p:sp>
        <p:nvSpPr>
          <p:cNvPr id="3" name="Text Placeholder 2">
            <a:extLst>
              <a:ext uri="{FF2B5EF4-FFF2-40B4-BE49-F238E27FC236}">
                <a16:creationId xmlns:a16="http://schemas.microsoft.com/office/drawing/2014/main" id="{E5287078-E526-4587-956F-6D8E5CADF435}"/>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416E96F6-6BBC-4D9A-989F-640118EB87F9}"/>
              </a:ext>
            </a:extLst>
          </p:cNvPr>
          <p:cNvPicPr>
            <a:picLocks noChangeAspect="1"/>
          </p:cNvPicPr>
          <p:nvPr/>
        </p:nvPicPr>
        <p:blipFill>
          <a:blip r:embed="rId2"/>
          <a:stretch>
            <a:fillRect/>
          </a:stretch>
        </p:blipFill>
        <p:spPr>
          <a:xfrm>
            <a:off x="4223604" y="934204"/>
            <a:ext cx="7587061" cy="3910512"/>
          </a:xfrm>
          <a:prstGeom prst="rect">
            <a:avLst/>
          </a:prstGeom>
        </p:spPr>
      </p:pic>
    </p:spTree>
    <p:extLst>
      <p:ext uri="{BB962C8B-B14F-4D97-AF65-F5344CB8AC3E}">
        <p14:creationId xmlns:p14="http://schemas.microsoft.com/office/powerpoint/2010/main" val="6243570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CBC57-D9CA-4532-A07E-B4D79FE7B68F}"/>
              </a:ext>
            </a:extLst>
          </p:cNvPr>
          <p:cNvSpPr>
            <a:spLocks noGrp="1"/>
          </p:cNvSpPr>
          <p:nvPr>
            <p:ph type="body" sz="quarter" idx="10"/>
          </p:nvPr>
        </p:nvSpPr>
        <p:spPr/>
        <p:txBody>
          <a:bodyPr/>
          <a:lstStyle/>
          <a:p>
            <a:r>
              <a:rPr lang="en-GB" dirty="0"/>
              <a:t>ML example</a:t>
            </a:r>
          </a:p>
        </p:txBody>
      </p:sp>
      <p:sp>
        <p:nvSpPr>
          <p:cNvPr id="3" name="Text Placeholder 2">
            <a:extLst>
              <a:ext uri="{FF2B5EF4-FFF2-40B4-BE49-F238E27FC236}">
                <a16:creationId xmlns:a16="http://schemas.microsoft.com/office/drawing/2014/main" id="{B361C80B-FDF9-40AC-82F3-A50581B5F0DA}"/>
              </a:ext>
            </a:extLst>
          </p:cNvPr>
          <p:cNvSpPr>
            <a:spLocks noGrp="1"/>
          </p:cNvSpPr>
          <p:nvPr>
            <p:ph type="body" sz="quarter" idx="15"/>
          </p:nvPr>
        </p:nvSpPr>
        <p:spPr>
          <a:xfrm>
            <a:off x="5037138" y="5406189"/>
            <a:ext cx="6770687" cy="1056140"/>
          </a:xfrm>
        </p:spPr>
        <p:txBody>
          <a:bodyPr/>
          <a:lstStyle/>
          <a:p>
            <a:r>
              <a:rPr lang="en-GB" dirty="0"/>
              <a:t>Goal: we want a formula that works out the light intensity if we know the dial level. </a:t>
            </a:r>
          </a:p>
        </p:txBody>
      </p:sp>
      <p:pic>
        <p:nvPicPr>
          <p:cNvPr id="5" name="Picture 4">
            <a:extLst>
              <a:ext uri="{FF2B5EF4-FFF2-40B4-BE49-F238E27FC236}">
                <a16:creationId xmlns:a16="http://schemas.microsoft.com/office/drawing/2014/main" id="{DD50118B-B775-4507-BE97-4FD20FD1A9D7}"/>
              </a:ext>
            </a:extLst>
          </p:cNvPr>
          <p:cNvPicPr>
            <a:picLocks noChangeAspect="1"/>
          </p:cNvPicPr>
          <p:nvPr/>
        </p:nvPicPr>
        <p:blipFill>
          <a:blip r:embed="rId2"/>
          <a:stretch>
            <a:fillRect/>
          </a:stretch>
        </p:blipFill>
        <p:spPr>
          <a:xfrm>
            <a:off x="4831375" y="395671"/>
            <a:ext cx="6013088" cy="4638468"/>
          </a:xfrm>
          <a:prstGeom prst="rect">
            <a:avLst/>
          </a:prstGeom>
        </p:spPr>
      </p:pic>
    </p:spTree>
    <p:extLst>
      <p:ext uri="{BB962C8B-B14F-4D97-AF65-F5344CB8AC3E}">
        <p14:creationId xmlns:p14="http://schemas.microsoft.com/office/powerpoint/2010/main" val="24598752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9D102-EC84-43E0-8168-7D328EEFC650}"/>
              </a:ext>
            </a:extLst>
          </p:cNvPr>
          <p:cNvSpPr>
            <a:spLocks noGrp="1"/>
          </p:cNvSpPr>
          <p:nvPr>
            <p:ph type="body" sz="quarter" idx="10"/>
          </p:nvPr>
        </p:nvSpPr>
        <p:spPr/>
        <p:txBody>
          <a:bodyPr/>
          <a:lstStyle/>
          <a:p>
            <a:r>
              <a:rPr lang="en-GB" dirty="0"/>
              <a:t>ML example (cont.)</a:t>
            </a:r>
          </a:p>
        </p:txBody>
      </p:sp>
      <p:sp>
        <p:nvSpPr>
          <p:cNvPr id="3" name="Text Placeholder 2">
            <a:extLst>
              <a:ext uri="{FF2B5EF4-FFF2-40B4-BE49-F238E27FC236}">
                <a16:creationId xmlns:a16="http://schemas.microsoft.com/office/drawing/2014/main" id="{26A96122-FA7E-4DB0-B098-0FA18D91EE47}"/>
              </a:ext>
            </a:extLst>
          </p:cNvPr>
          <p:cNvSpPr>
            <a:spLocks noGrp="1"/>
          </p:cNvSpPr>
          <p:nvPr>
            <p:ph type="body" sz="quarter" idx="15"/>
          </p:nvPr>
        </p:nvSpPr>
        <p:spPr>
          <a:xfrm>
            <a:off x="5037138" y="5117432"/>
            <a:ext cx="6770687" cy="1344897"/>
          </a:xfrm>
        </p:spPr>
        <p:txBody>
          <a:bodyPr>
            <a:normAutofit fontScale="92500" lnSpcReduction="20000"/>
          </a:bodyPr>
          <a:lstStyle/>
          <a:p>
            <a:r>
              <a:rPr lang="en-GB" dirty="0"/>
              <a:t>Goal: we have the formula (multiply by 3, then add 1), we should include a margin of error though.</a:t>
            </a:r>
          </a:p>
          <a:p>
            <a:r>
              <a:rPr lang="en-GB" dirty="0"/>
              <a:t>Errors are based on the starting data set: difference between the calculated and actual y coordinates… could then work out what a ‘typical’ error might be.</a:t>
            </a:r>
          </a:p>
        </p:txBody>
      </p:sp>
      <p:pic>
        <p:nvPicPr>
          <p:cNvPr id="5" name="Picture 4">
            <a:extLst>
              <a:ext uri="{FF2B5EF4-FFF2-40B4-BE49-F238E27FC236}">
                <a16:creationId xmlns:a16="http://schemas.microsoft.com/office/drawing/2014/main" id="{62528EEF-1210-4C3B-9FCD-8581F9F44E12}"/>
              </a:ext>
            </a:extLst>
          </p:cNvPr>
          <p:cNvPicPr>
            <a:picLocks noChangeAspect="1"/>
          </p:cNvPicPr>
          <p:nvPr/>
        </p:nvPicPr>
        <p:blipFill>
          <a:blip r:embed="rId2"/>
          <a:stretch>
            <a:fillRect/>
          </a:stretch>
        </p:blipFill>
        <p:spPr>
          <a:xfrm>
            <a:off x="4835382" y="419734"/>
            <a:ext cx="5800534" cy="4550477"/>
          </a:xfrm>
          <a:prstGeom prst="rect">
            <a:avLst/>
          </a:prstGeom>
        </p:spPr>
      </p:pic>
    </p:spTree>
    <p:extLst>
      <p:ext uri="{BB962C8B-B14F-4D97-AF65-F5344CB8AC3E}">
        <p14:creationId xmlns:p14="http://schemas.microsoft.com/office/powerpoint/2010/main" val="32503555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ABBB5-209E-47B0-A6AA-3093E718F886}"/>
              </a:ext>
            </a:extLst>
          </p:cNvPr>
          <p:cNvSpPr>
            <a:spLocks noGrp="1"/>
          </p:cNvSpPr>
          <p:nvPr>
            <p:ph type="body" sz="quarter" idx="10"/>
          </p:nvPr>
        </p:nvSpPr>
        <p:spPr/>
        <p:txBody>
          <a:bodyPr/>
          <a:lstStyle/>
          <a:p>
            <a:r>
              <a:rPr lang="en-GB" dirty="0"/>
              <a:t>discussion</a:t>
            </a:r>
          </a:p>
        </p:txBody>
      </p:sp>
      <p:sp>
        <p:nvSpPr>
          <p:cNvPr id="3" name="Text Placeholder 2">
            <a:extLst>
              <a:ext uri="{FF2B5EF4-FFF2-40B4-BE49-F238E27FC236}">
                <a16:creationId xmlns:a16="http://schemas.microsoft.com/office/drawing/2014/main" id="{C7A910C4-AA58-4A94-BC40-C389241841D7}"/>
              </a:ext>
            </a:extLst>
          </p:cNvPr>
          <p:cNvSpPr>
            <a:spLocks noGrp="1"/>
          </p:cNvSpPr>
          <p:nvPr>
            <p:ph type="body" sz="quarter" idx="15"/>
          </p:nvPr>
        </p:nvSpPr>
        <p:spPr/>
        <p:txBody>
          <a:bodyPr/>
          <a:lstStyle/>
          <a:p>
            <a:r>
              <a:rPr lang="en-GB" dirty="0"/>
              <a:t>What could the formula be? (How do get from x to y)</a:t>
            </a:r>
          </a:p>
          <a:p>
            <a:endParaRPr lang="en-GB" dirty="0"/>
          </a:p>
          <a:p>
            <a:endParaRPr lang="en-GB" dirty="0"/>
          </a:p>
          <a:p>
            <a:endParaRPr lang="en-GB" dirty="0"/>
          </a:p>
          <a:p>
            <a:endParaRPr lang="en-GB" dirty="0"/>
          </a:p>
          <a:p>
            <a:endParaRPr lang="en-GB" dirty="0"/>
          </a:p>
          <a:p>
            <a:endParaRPr lang="en-GB" dirty="0"/>
          </a:p>
          <a:p>
            <a:endParaRPr lang="en-GB" dirty="0"/>
          </a:p>
          <a:p>
            <a:r>
              <a:rPr lang="en-GB" dirty="0"/>
              <a:t>Normally data analysts would plot it to see what shape the graph would be… but there are only 3 points – it could be anything!</a:t>
            </a:r>
          </a:p>
        </p:txBody>
      </p:sp>
      <p:pic>
        <p:nvPicPr>
          <p:cNvPr id="5" name="Picture 4">
            <a:extLst>
              <a:ext uri="{FF2B5EF4-FFF2-40B4-BE49-F238E27FC236}">
                <a16:creationId xmlns:a16="http://schemas.microsoft.com/office/drawing/2014/main" id="{B79BFE9A-EF84-493D-8258-0EA6FCE0B29E}"/>
              </a:ext>
            </a:extLst>
          </p:cNvPr>
          <p:cNvPicPr>
            <a:picLocks noChangeAspect="1"/>
          </p:cNvPicPr>
          <p:nvPr/>
        </p:nvPicPr>
        <p:blipFill>
          <a:blip r:embed="rId2"/>
          <a:stretch>
            <a:fillRect/>
          </a:stretch>
        </p:blipFill>
        <p:spPr>
          <a:xfrm>
            <a:off x="7009687" y="1942873"/>
            <a:ext cx="1701887" cy="2159111"/>
          </a:xfrm>
          <a:prstGeom prst="rect">
            <a:avLst/>
          </a:prstGeom>
        </p:spPr>
      </p:pic>
    </p:spTree>
    <p:extLst>
      <p:ext uri="{BB962C8B-B14F-4D97-AF65-F5344CB8AC3E}">
        <p14:creationId xmlns:p14="http://schemas.microsoft.com/office/powerpoint/2010/main" val="11315314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EF0619-31A0-4EB9-9D62-1C415D91C3FC}"/>
              </a:ext>
            </a:extLst>
          </p:cNvPr>
          <p:cNvSpPr>
            <a:spLocks noGrp="1"/>
          </p:cNvSpPr>
          <p:nvPr>
            <p:ph type="body" sz="quarter" idx="10"/>
          </p:nvPr>
        </p:nvSpPr>
        <p:spPr/>
        <p:txBody>
          <a:bodyPr/>
          <a:lstStyle/>
          <a:p>
            <a:r>
              <a:rPr lang="en-GB" dirty="0"/>
              <a:t>Some thoughts on the example</a:t>
            </a:r>
          </a:p>
        </p:txBody>
      </p:sp>
      <p:sp>
        <p:nvSpPr>
          <p:cNvPr id="3" name="Text Placeholder 2">
            <a:extLst>
              <a:ext uri="{FF2B5EF4-FFF2-40B4-BE49-F238E27FC236}">
                <a16:creationId xmlns:a16="http://schemas.microsoft.com/office/drawing/2014/main" id="{A4067C88-F796-446F-B509-21C6246253C8}"/>
              </a:ext>
            </a:extLst>
          </p:cNvPr>
          <p:cNvSpPr>
            <a:spLocks noGrp="1"/>
          </p:cNvSpPr>
          <p:nvPr>
            <p:ph type="body" sz="quarter" idx="15"/>
          </p:nvPr>
        </p:nvSpPr>
        <p:spPr>
          <a:xfrm>
            <a:off x="5037138" y="599644"/>
            <a:ext cx="6770687" cy="6171270"/>
          </a:xfrm>
        </p:spPr>
        <p:txBody>
          <a:bodyPr>
            <a:normAutofit/>
          </a:bodyPr>
          <a:lstStyle/>
          <a:p>
            <a:r>
              <a:rPr lang="en-GB" dirty="0"/>
              <a:t>Which has the smallest errors?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There are so many models that could give an answer – a data scientist can help narrow down, analyse and choose the best one.</a:t>
            </a:r>
          </a:p>
          <a:p>
            <a:r>
              <a:rPr lang="en-GB" dirty="0"/>
              <a:t>Machines may be required to infer a model (</a:t>
            </a:r>
            <a:r>
              <a:rPr lang="en-GB" dirty="0" err="1"/>
              <a:t>eg</a:t>
            </a:r>
            <a:r>
              <a:rPr lang="en-GB" dirty="0"/>
              <a:t> neural networks)</a:t>
            </a:r>
          </a:p>
        </p:txBody>
      </p:sp>
      <p:pic>
        <p:nvPicPr>
          <p:cNvPr id="5" name="Picture 4">
            <a:extLst>
              <a:ext uri="{FF2B5EF4-FFF2-40B4-BE49-F238E27FC236}">
                <a16:creationId xmlns:a16="http://schemas.microsoft.com/office/drawing/2014/main" id="{13A563E8-25CF-49A4-95CE-2D32D7C2AD9B}"/>
              </a:ext>
            </a:extLst>
          </p:cNvPr>
          <p:cNvPicPr>
            <a:picLocks noChangeAspect="1"/>
          </p:cNvPicPr>
          <p:nvPr/>
        </p:nvPicPr>
        <p:blipFill>
          <a:blip r:embed="rId2"/>
          <a:stretch>
            <a:fillRect/>
          </a:stretch>
        </p:blipFill>
        <p:spPr>
          <a:xfrm>
            <a:off x="7433979" y="851400"/>
            <a:ext cx="4758021" cy="3250584"/>
          </a:xfrm>
          <a:prstGeom prst="rect">
            <a:avLst/>
          </a:prstGeom>
        </p:spPr>
      </p:pic>
    </p:spTree>
    <p:extLst>
      <p:ext uri="{BB962C8B-B14F-4D97-AF65-F5344CB8AC3E}">
        <p14:creationId xmlns:p14="http://schemas.microsoft.com/office/powerpoint/2010/main" val="36456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10000"/>
          </a:bodyPr>
          <a:lstStyle/>
          <a:p>
            <a:pPr>
              <a:lnSpc>
                <a:spcPct val="110000"/>
              </a:lnSpc>
            </a:pPr>
            <a:r>
              <a:rPr lang="en-GB" dirty="0">
                <a:ln w="0"/>
                <a:latin typeface="+mj-lt"/>
              </a:rPr>
              <a:t>CHAT WINDOW</a:t>
            </a:r>
          </a:p>
          <a:p>
            <a:pPr>
              <a:lnSpc>
                <a:spcPct val="110000"/>
              </a:lnSpc>
            </a:pPr>
            <a:endParaRPr lang="en-GB" sz="2800" dirty="0">
              <a:ln w="0"/>
            </a:endParaRPr>
          </a:p>
          <a:p>
            <a:pPr>
              <a:lnSpc>
                <a:spcPct val="110000"/>
              </a:lnSpc>
            </a:pPr>
            <a:r>
              <a:rPr lang="en-GB" sz="2400" b="0" dirty="0">
                <a:ln w="0"/>
              </a:rPr>
              <a:t>Ask &amp; Answer Questions</a:t>
            </a:r>
          </a:p>
          <a:p>
            <a:pPr>
              <a:lnSpc>
                <a:spcPct val="110000"/>
              </a:lnSpc>
            </a:pPr>
            <a:r>
              <a:rPr lang="en-GB" sz="2400" b="0" dirty="0">
                <a:ln w="0"/>
              </a:rPr>
              <a:t>Add Comments</a:t>
            </a:r>
          </a:p>
        </p:txBody>
      </p:sp>
      <p:pic>
        <p:nvPicPr>
          <p:cNvPr id="7" name="Picture 6">
            <a:extLst>
              <a:ext uri="{FF2B5EF4-FFF2-40B4-BE49-F238E27FC236}">
                <a16:creationId xmlns:a16="http://schemas.microsoft.com/office/drawing/2014/main" id="{5E958702-937B-49B5-AB5D-B662205C2151}"/>
              </a:ext>
            </a:extLst>
          </p:cNvPr>
          <p:cNvPicPr>
            <a:picLocks noChangeAspect="1"/>
          </p:cNvPicPr>
          <p:nvPr/>
        </p:nvPicPr>
        <p:blipFill>
          <a:blip r:embed="rId3"/>
          <a:stretch>
            <a:fillRect/>
          </a:stretch>
        </p:blipFill>
        <p:spPr>
          <a:xfrm>
            <a:off x="6363569" y="574507"/>
            <a:ext cx="3529368" cy="5735996"/>
          </a:xfrm>
          <a:prstGeom prst="rect">
            <a:avLst/>
          </a:prstGeom>
          <a:ln>
            <a:solidFill>
              <a:schemeClr val="accent1"/>
            </a:solidFill>
          </a:ln>
        </p:spPr>
      </p:pic>
      <p:sp>
        <p:nvSpPr>
          <p:cNvPr id="8" name="Rectangle: Rounded Corners 7">
            <a:extLst>
              <a:ext uri="{FF2B5EF4-FFF2-40B4-BE49-F238E27FC236}">
                <a16:creationId xmlns:a16="http://schemas.microsoft.com/office/drawing/2014/main" id="{1B43FB79-24E2-41DA-B689-509D1A399EE5}"/>
              </a:ext>
            </a:extLst>
          </p:cNvPr>
          <p:cNvSpPr/>
          <p:nvPr/>
        </p:nvSpPr>
        <p:spPr>
          <a:xfrm>
            <a:off x="7576458" y="5834743"/>
            <a:ext cx="1889760" cy="448750"/>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8188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13B8E4-9A3B-4684-950B-E71B473C5E44}"/>
              </a:ext>
            </a:extLst>
          </p:cNvPr>
          <p:cNvSpPr>
            <a:spLocks noGrp="1"/>
          </p:cNvSpPr>
          <p:nvPr>
            <p:ph type="body" sz="quarter" idx="10"/>
          </p:nvPr>
        </p:nvSpPr>
        <p:spPr>
          <a:xfrm>
            <a:off x="2500922" y="817491"/>
            <a:ext cx="8384792" cy="1962150"/>
          </a:xfrm>
        </p:spPr>
        <p:txBody>
          <a:bodyPr>
            <a:normAutofit/>
          </a:bodyPr>
          <a:lstStyle/>
          <a:p>
            <a:r>
              <a:rPr lang="en-GB" dirty="0"/>
              <a:t>Day 1</a:t>
            </a:r>
          </a:p>
          <a:p>
            <a:r>
              <a:rPr lang="en-GB" b="1" i="0" dirty="0" err="1">
                <a:solidFill>
                  <a:srgbClr val="000000"/>
                </a:solidFill>
                <a:effectLst/>
                <a:latin typeface="Helvetica Neue"/>
              </a:rPr>
              <a:t>Introductons</a:t>
            </a:r>
            <a:r>
              <a:rPr lang="en-GB" b="1" i="0" dirty="0">
                <a:solidFill>
                  <a:srgbClr val="000000"/>
                </a:solidFill>
                <a:effectLst/>
                <a:latin typeface="Helvetica Neue"/>
              </a:rPr>
              <a:t>, Concepts &amp; Python</a:t>
            </a:r>
          </a:p>
          <a:p>
            <a:endParaRPr lang="en-GB" dirty="0"/>
          </a:p>
        </p:txBody>
      </p:sp>
      <p:sp>
        <p:nvSpPr>
          <p:cNvPr id="3" name="Text Placeholder 2">
            <a:extLst>
              <a:ext uri="{FF2B5EF4-FFF2-40B4-BE49-F238E27FC236}">
                <a16:creationId xmlns:a16="http://schemas.microsoft.com/office/drawing/2014/main" id="{52C3F75A-F3AF-4E74-B5B0-C93853EFA5DF}"/>
              </a:ext>
            </a:extLst>
          </p:cNvPr>
          <p:cNvSpPr>
            <a:spLocks noGrp="1"/>
          </p:cNvSpPr>
          <p:nvPr>
            <p:ph type="body" sz="quarter" idx="11"/>
          </p:nvPr>
        </p:nvSpPr>
        <p:spPr/>
        <p:txBody>
          <a:bodyPr>
            <a:normAutofit fontScale="92500"/>
          </a:bodyPr>
          <a:lstStyle/>
          <a:p>
            <a:pPr algn="l">
              <a:buFont typeface="Arial" panose="020B0604020202020204" pitchFamily="34" charset="0"/>
              <a:buChar char="•"/>
            </a:pPr>
            <a:r>
              <a:rPr lang="en-GB" b="0" i="0" dirty="0">
                <a:solidFill>
                  <a:srgbClr val="000000"/>
                </a:solidFill>
                <a:effectLst/>
                <a:latin typeface="Helvetica Neue"/>
              </a:rPr>
              <a:t>Module 1: Introduction to Data Science</a:t>
            </a:r>
          </a:p>
          <a:p>
            <a:pPr algn="l">
              <a:buFont typeface="Arial" panose="020B0604020202020204" pitchFamily="34" charset="0"/>
              <a:buChar char="•"/>
            </a:pPr>
            <a:r>
              <a:rPr lang="en-GB" b="0" i="0" dirty="0">
                <a:solidFill>
                  <a:srgbClr val="000000"/>
                </a:solidFill>
                <a:effectLst/>
                <a:latin typeface="Helvetica Neue"/>
              </a:rPr>
              <a:t>Module 2: Introduction to Big Data</a:t>
            </a:r>
          </a:p>
          <a:p>
            <a:pPr algn="l">
              <a:buFont typeface="Arial" panose="020B0604020202020204" pitchFamily="34" charset="0"/>
              <a:buChar char="•"/>
            </a:pPr>
            <a:r>
              <a:rPr lang="en-GB" b="0" i="0" dirty="0">
                <a:solidFill>
                  <a:srgbClr val="000000"/>
                </a:solidFill>
                <a:effectLst/>
                <a:latin typeface="Helvetica Neue"/>
              </a:rPr>
              <a:t>Module 3: Python Review</a:t>
            </a:r>
          </a:p>
          <a:p>
            <a:pPr algn="l">
              <a:buFont typeface="Arial" panose="020B0604020202020204" pitchFamily="34" charset="0"/>
              <a:buChar char="•"/>
            </a:pPr>
            <a:r>
              <a:rPr lang="en-GB" b="0" i="0" dirty="0">
                <a:solidFill>
                  <a:srgbClr val="000000"/>
                </a:solidFill>
                <a:effectLst/>
                <a:latin typeface="Helvetica Neue"/>
              </a:rPr>
              <a:t>Module 4: Pandas</a:t>
            </a:r>
          </a:p>
          <a:p>
            <a:pPr algn="l">
              <a:buFont typeface="Arial" panose="020B0604020202020204" pitchFamily="34" charset="0"/>
              <a:buChar char="•"/>
            </a:pPr>
            <a:endParaRPr lang="en-GB" dirty="0">
              <a:solidFill>
                <a:srgbClr val="000000"/>
              </a:solidFill>
              <a:latin typeface="Helvetica Neue"/>
            </a:endParaRPr>
          </a:p>
          <a:p>
            <a:pPr marL="0" indent="0" algn="l">
              <a:buNone/>
            </a:pPr>
            <a:r>
              <a:rPr lang="en-GB" b="0" i="0" dirty="0">
                <a:solidFill>
                  <a:srgbClr val="000000"/>
                </a:solidFill>
                <a:effectLst/>
                <a:latin typeface="Helvetica Neue"/>
              </a:rPr>
              <a:t>Breaks: 11-11.15, 12.30-1.30, 15.00-15.15 </a:t>
            </a:r>
          </a:p>
          <a:p>
            <a:pPr marL="0" indent="0" algn="l">
              <a:buNone/>
            </a:pPr>
            <a:r>
              <a:rPr lang="en-GB" b="0" i="0" dirty="0">
                <a:solidFill>
                  <a:srgbClr val="000000"/>
                </a:solidFill>
                <a:effectLst/>
                <a:latin typeface="Helvetica Neue"/>
              </a:rPr>
              <a:t>or as needed.</a:t>
            </a:r>
          </a:p>
          <a:p>
            <a:endParaRPr lang="en-GB" dirty="0"/>
          </a:p>
        </p:txBody>
      </p:sp>
    </p:spTree>
    <p:extLst>
      <p:ext uri="{BB962C8B-B14F-4D97-AF65-F5344CB8AC3E}">
        <p14:creationId xmlns:p14="http://schemas.microsoft.com/office/powerpoint/2010/main" val="9925252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C1F4F7-E4DF-45E3-B3C7-C0472C7D3F4F}"/>
              </a:ext>
            </a:extLst>
          </p:cNvPr>
          <p:cNvSpPr>
            <a:spLocks noGrp="1"/>
          </p:cNvSpPr>
          <p:nvPr>
            <p:ph type="body" sz="quarter" idx="10"/>
          </p:nvPr>
        </p:nvSpPr>
        <p:spPr/>
        <p:txBody>
          <a:bodyPr>
            <a:normAutofit/>
          </a:bodyPr>
          <a:lstStyle/>
          <a:p>
            <a:r>
              <a:rPr lang="en-GB" sz="3200" dirty="0"/>
              <a:t>Machine automation</a:t>
            </a:r>
          </a:p>
        </p:txBody>
      </p:sp>
      <p:sp>
        <p:nvSpPr>
          <p:cNvPr id="3" name="Text Placeholder 2">
            <a:extLst>
              <a:ext uri="{FF2B5EF4-FFF2-40B4-BE49-F238E27FC236}">
                <a16:creationId xmlns:a16="http://schemas.microsoft.com/office/drawing/2014/main" id="{F7171BB3-C984-47D0-87F1-15ECB48241E3}"/>
              </a:ext>
            </a:extLst>
          </p:cNvPr>
          <p:cNvSpPr>
            <a:spLocks noGrp="1"/>
          </p:cNvSpPr>
          <p:nvPr>
            <p:ph type="body" sz="quarter" idx="15"/>
          </p:nvPr>
        </p:nvSpPr>
        <p:spPr/>
        <p:txBody>
          <a:bodyPr/>
          <a:lstStyle/>
          <a:p>
            <a:r>
              <a:rPr lang="en-GB" dirty="0"/>
              <a:t>What is machine automation?</a:t>
            </a:r>
          </a:p>
          <a:p>
            <a:pPr algn="l">
              <a:buFont typeface="Arial" panose="020B0604020202020204" pitchFamily="34" charset="0"/>
              <a:buChar char="•"/>
            </a:pPr>
            <a:r>
              <a:rPr lang="en-GB" b="0" i="0" dirty="0">
                <a:solidFill>
                  <a:srgbClr val="000000"/>
                </a:solidFill>
                <a:effectLst/>
                <a:latin typeface="Helvetica Neue"/>
              </a:rPr>
              <a:t>automation</a:t>
            </a:r>
          </a:p>
          <a:p>
            <a:pPr marL="742950" lvl="1" indent="-285750" algn="l">
              <a:buFont typeface="Arial" panose="020B0604020202020204" pitchFamily="34" charset="0"/>
              <a:buChar char="•"/>
            </a:pPr>
            <a:r>
              <a:rPr lang="en-GB" b="0" i="0" dirty="0">
                <a:solidFill>
                  <a:srgbClr val="000000"/>
                </a:solidFill>
                <a:effectLst/>
                <a:latin typeface="Helvetica Neue"/>
              </a:rPr>
              <a:t>accuracy</a:t>
            </a:r>
          </a:p>
          <a:p>
            <a:pPr marL="742950" lvl="1" indent="-285750" algn="l">
              <a:buFont typeface="Arial" panose="020B0604020202020204" pitchFamily="34" charset="0"/>
              <a:buChar char="•"/>
            </a:pPr>
            <a:r>
              <a:rPr lang="en-GB" b="0" i="0" dirty="0">
                <a:solidFill>
                  <a:srgbClr val="000000"/>
                </a:solidFill>
                <a:effectLst/>
                <a:latin typeface="Helvetica Neue"/>
              </a:rPr>
              <a:t>performance</a:t>
            </a:r>
          </a:p>
          <a:p>
            <a:pPr marL="742950" lvl="1" indent="-285750" algn="l">
              <a:buFont typeface="Arial" panose="020B0604020202020204" pitchFamily="34" charset="0"/>
              <a:buChar char="•"/>
            </a:pPr>
            <a:r>
              <a:rPr lang="en-GB" b="0" i="0" dirty="0" err="1">
                <a:solidFill>
                  <a:srgbClr val="000000"/>
                </a:solidFill>
                <a:effectLst/>
                <a:latin typeface="Helvetica Neue"/>
              </a:rPr>
              <a:t>productivty</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programming</a:t>
            </a:r>
          </a:p>
          <a:p>
            <a:pPr algn="l">
              <a:buFont typeface="Arial" panose="020B0604020202020204" pitchFamily="34" charset="0"/>
              <a:buChar char="•"/>
            </a:pPr>
            <a:r>
              <a:rPr lang="en-GB" b="0" i="0" dirty="0">
                <a:solidFill>
                  <a:srgbClr val="000000"/>
                </a:solidFill>
                <a:effectLst/>
                <a:latin typeface="Helvetica Neue"/>
              </a:rPr>
              <a:t>using computational algorithms to make "intelligent" decisions</a:t>
            </a:r>
          </a:p>
          <a:p>
            <a:pPr marL="742950" lvl="1" indent="-285750" algn="l">
              <a:buFont typeface="Arial" panose="020B0604020202020204" pitchFamily="34" charset="0"/>
              <a:buChar char="•"/>
            </a:pPr>
            <a:r>
              <a:rPr lang="en-GB" b="0" i="0" dirty="0">
                <a:solidFill>
                  <a:srgbClr val="000000"/>
                </a:solidFill>
                <a:effectLst/>
                <a:latin typeface="Helvetica Neue"/>
              </a:rPr>
              <a:t>machine learning, AI</a:t>
            </a:r>
          </a:p>
          <a:p>
            <a:endParaRPr lang="en-GB" dirty="0"/>
          </a:p>
        </p:txBody>
      </p:sp>
    </p:spTree>
    <p:extLst>
      <p:ext uri="{BB962C8B-B14F-4D97-AF65-F5344CB8AC3E}">
        <p14:creationId xmlns:p14="http://schemas.microsoft.com/office/powerpoint/2010/main" val="9097690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0EE7B-5B51-462C-A013-4CBCD34D25F8}"/>
              </a:ext>
            </a:extLst>
          </p:cNvPr>
          <p:cNvSpPr>
            <a:spLocks noGrp="1"/>
          </p:cNvSpPr>
          <p:nvPr>
            <p:ph type="body" sz="quarter" idx="10"/>
          </p:nvPr>
        </p:nvSpPr>
        <p:spPr/>
        <p:txBody>
          <a:bodyPr>
            <a:normAutofit/>
          </a:bodyPr>
          <a:lstStyle/>
          <a:p>
            <a:r>
              <a:rPr lang="en-GB" sz="3200" dirty="0"/>
              <a:t>algorithms</a:t>
            </a:r>
          </a:p>
        </p:txBody>
      </p:sp>
      <p:sp>
        <p:nvSpPr>
          <p:cNvPr id="3" name="Text Placeholder 2">
            <a:extLst>
              <a:ext uri="{FF2B5EF4-FFF2-40B4-BE49-F238E27FC236}">
                <a16:creationId xmlns:a16="http://schemas.microsoft.com/office/drawing/2014/main" id="{F8E85043-F5A2-44B8-9300-710FB360391F}"/>
              </a:ext>
            </a:extLst>
          </p:cNvPr>
          <p:cNvSpPr>
            <a:spLocks noGrp="1"/>
          </p:cNvSpPr>
          <p:nvPr>
            <p:ph type="body" sz="quarter" idx="15"/>
          </p:nvPr>
        </p:nvSpPr>
        <p:spPr/>
        <p:txBody>
          <a:bodyPr/>
          <a:lstStyle/>
          <a:p>
            <a:r>
              <a:rPr lang="en-GB" dirty="0"/>
              <a:t>What is an algorithm?</a:t>
            </a:r>
          </a:p>
          <a:p>
            <a:pPr algn="l">
              <a:buFont typeface="Arial" panose="020B0604020202020204" pitchFamily="34" charset="0"/>
              <a:buChar char="•"/>
            </a:pPr>
            <a:r>
              <a:rPr lang="en-GB" b="0" i="0" dirty="0">
                <a:solidFill>
                  <a:srgbClr val="000000"/>
                </a:solidFill>
                <a:effectLst/>
                <a:latin typeface="Helvetica Neue"/>
              </a:rPr>
              <a:t>set of instructions (, rules)</a:t>
            </a:r>
          </a:p>
          <a:p>
            <a:pPr marL="742950" lvl="1" indent="-285750" algn="l">
              <a:buFont typeface="Arial" panose="020B0604020202020204" pitchFamily="34" charset="0"/>
              <a:buChar char="•"/>
            </a:pPr>
            <a:r>
              <a:rPr lang="en-GB" b="0" i="0" dirty="0">
                <a:solidFill>
                  <a:srgbClr val="000000"/>
                </a:solidFill>
                <a:effectLst/>
                <a:latin typeface="Helvetica Neue"/>
              </a:rPr>
              <a:t>inputs</a:t>
            </a:r>
          </a:p>
          <a:p>
            <a:pPr marL="742950" lvl="1" indent="-285750" algn="l">
              <a:buFont typeface="Arial" panose="020B0604020202020204" pitchFamily="34" charset="0"/>
              <a:buChar char="•"/>
            </a:pPr>
            <a:r>
              <a:rPr lang="en-GB" b="0" i="0" dirty="0">
                <a:solidFill>
                  <a:srgbClr val="000000"/>
                </a:solidFill>
                <a:effectLst/>
                <a:latin typeface="Helvetica Neue"/>
              </a:rPr>
              <a:t>(optional) </a:t>
            </a:r>
            <a:r>
              <a:rPr lang="en-GB" b="0" i="0" dirty="0" err="1">
                <a:solidFill>
                  <a:srgbClr val="000000"/>
                </a:solidFill>
                <a:effectLst/>
                <a:latin typeface="Helvetica Neue"/>
              </a:rPr>
              <a:t>outpts</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decisions</a:t>
            </a:r>
          </a:p>
          <a:p>
            <a:pPr algn="l">
              <a:buFont typeface="Arial" panose="020B0604020202020204" pitchFamily="34" charset="0"/>
              <a:buChar char="•"/>
            </a:pPr>
            <a:r>
              <a:rPr lang="en-GB" b="0" i="0" dirty="0">
                <a:solidFill>
                  <a:srgbClr val="000000"/>
                </a:solidFill>
                <a:effectLst/>
                <a:latin typeface="Helvetica Neue"/>
              </a:rPr>
              <a:t>statistical algorithm</a:t>
            </a:r>
          </a:p>
          <a:p>
            <a:pPr marL="742950" lvl="1" indent="-285750" algn="l">
              <a:buFont typeface="Arial" panose="020B0604020202020204" pitchFamily="34" charset="0"/>
              <a:buChar char="•"/>
            </a:pPr>
            <a:r>
              <a:rPr lang="en-GB" b="0" i="0" dirty="0">
                <a:solidFill>
                  <a:srgbClr val="000000"/>
                </a:solidFill>
                <a:effectLst/>
                <a:latin typeface="Helvetica Neue"/>
              </a:rPr>
              <a:t>elements derived from data</a:t>
            </a:r>
          </a:p>
          <a:p>
            <a:endParaRPr lang="en-GB" dirty="0"/>
          </a:p>
        </p:txBody>
      </p:sp>
      <p:pic>
        <p:nvPicPr>
          <p:cNvPr id="6" name="Picture 5">
            <a:extLst>
              <a:ext uri="{FF2B5EF4-FFF2-40B4-BE49-F238E27FC236}">
                <a16:creationId xmlns:a16="http://schemas.microsoft.com/office/drawing/2014/main" id="{979A5E41-C203-45DF-A56E-B20131145214}"/>
              </a:ext>
            </a:extLst>
          </p:cNvPr>
          <p:cNvPicPr>
            <a:picLocks noChangeAspect="1"/>
          </p:cNvPicPr>
          <p:nvPr/>
        </p:nvPicPr>
        <p:blipFill>
          <a:blip r:embed="rId2"/>
          <a:stretch>
            <a:fillRect/>
          </a:stretch>
        </p:blipFill>
        <p:spPr>
          <a:xfrm>
            <a:off x="5412426" y="4256959"/>
            <a:ext cx="3238472" cy="2015504"/>
          </a:xfrm>
          <a:prstGeom prst="rect">
            <a:avLst/>
          </a:prstGeom>
        </p:spPr>
      </p:pic>
    </p:spTree>
    <p:extLst>
      <p:ext uri="{BB962C8B-B14F-4D97-AF65-F5344CB8AC3E}">
        <p14:creationId xmlns:p14="http://schemas.microsoft.com/office/powerpoint/2010/main" val="39946928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86B6AB-D249-45E7-A463-F309832A4BD8}"/>
              </a:ext>
            </a:extLst>
          </p:cNvPr>
          <p:cNvSpPr>
            <a:spLocks noGrp="1"/>
          </p:cNvSpPr>
          <p:nvPr>
            <p:ph type="body" sz="quarter" idx="10"/>
          </p:nvPr>
        </p:nvSpPr>
        <p:spPr/>
        <p:txBody>
          <a:bodyPr>
            <a:normAutofit/>
          </a:bodyPr>
          <a:lstStyle/>
          <a:p>
            <a:r>
              <a:rPr lang="en-GB" sz="2600" dirty="0"/>
              <a:t>Computational models</a:t>
            </a:r>
          </a:p>
        </p:txBody>
      </p:sp>
      <p:sp>
        <p:nvSpPr>
          <p:cNvPr id="3" name="Text Placeholder 2">
            <a:extLst>
              <a:ext uri="{FF2B5EF4-FFF2-40B4-BE49-F238E27FC236}">
                <a16:creationId xmlns:a16="http://schemas.microsoft.com/office/drawing/2014/main" id="{0DF23CD5-F8F0-4280-AEC5-54ECED9E47E2}"/>
              </a:ext>
            </a:extLst>
          </p:cNvPr>
          <p:cNvSpPr>
            <a:spLocks noGrp="1"/>
          </p:cNvSpPr>
          <p:nvPr>
            <p:ph type="body" sz="quarter" idx="15"/>
          </p:nvPr>
        </p:nvSpPr>
        <p:spPr/>
        <p:txBody>
          <a:bodyPr/>
          <a:lstStyle/>
          <a:p>
            <a:r>
              <a:rPr lang="en-GB" dirty="0"/>
              <a:t>What is a computational model?</a:t>
            </a:r>
          </a:p>
          <a:p>
            <a:endParaRPr lang="en-GB" dirty="0"/>
          </a:p>
          <a:p>
            <a:pPr algn="l">
              <a:buFont typeface="Arial" panose="020B0604020202020204" pitchFamily="34" charset="0"/>
              <a:buChar char="•"/>
            </a:pPr>
            <a:r>
              <a:rPr lang="en-GB" b="0" i="0" dirty="0">
                <a:solidFill>
                  <a:srgbClr val="000000"/>
                </a:solidFill>
                <a:effectLst/>
                <a:latin typeface="Helvetica Neue"/>
              </a:rPr>
              <a:t>computational model</a:t>
            </a:r>
          </a:p>
          <a:p>
            <a:pPr marL="742950" lvl="1" indent="-285750" algn="l">
              <a:buFont typeface="Arial" panose="020B0604020202020204" pitchFamily="34" charset="0"/>
              <a:buChar char="•"/>
            </a:pPr>
            <a:r>
              <a:rPr lang="en-GB" b="0" i="0" dirty="0">
                <a:solidFill>
                  <a:srgbClr val="000000"/>
                </a:solidFill>
                <a:effectLst/>
                <a:latin typeface="Helvetica Neue"/>
              </a:rPr>
              <a:t>set of available instructions</a:t>
            </a:r>
          </a:p>
          <a:p>
            <a:pPr algn="l">
              <a:buFont typeface="Arial" panose="020B0604020202020204" pitchFamily="34" charset="0"/>
              <a:buChar char="•"/>
            </a:pPr>
            <a:r>
              <a:rPr lang="en-GB" b="0" i="0" dirty="0">
                <a:solidFill>
                  <a:srgbClr val="000000"/>
                </a:solidFill>
                <a:effectLst/>
                <a:latin typeface="Helvetica Neue"/>
              </a:rPr>
              <a:t>rules which use these</a:t>
            </a:r>
          </a:p>
          <a:p>
            <a:endParaRPr lang="en-GB" dirty="0"/>
          </a:p>
          <a:p>
            <a:r>
              <a:rPr lang="en-GB" dirty="0"/>
              <a:t>What inputs can an algorithm take?</a:t>
            </a:r>
          </a:p>
          <a:p>
            <a:pPr algn="l">
              <a:buFont typeface="Arial" panose="020B0604020202020204" pitchFamily="34" charset="0"/>
              <a:buChar char="•"/>
            </a:pPr>
            <a:r>
              <a:rPr lang="en-GB" b="0" i="0" dirty="0">
                <a:solidFill>
                  <a:srgbClr val="000000"/>
                </a:solidFill>
                <a:effectLst/>
                <a:latin typeface="Helvetica Neue"/>
              </a:rPr>
              <a:t>take inputs from the user</a:t>
            </a:r>
          </a:p>
          <a:p>
            <a:pPr algn="l">
              <a:buFont typeface="Arial" panose="020B0604020202020204" pitchFamily="34" charset="0"/>
              <a:buChar char="•"/>
            </a:pPr>
            <a:r>
              <a:rPr lang="en-GB" b="0" i="0" dirty="0">
                <a:solidFill>
                  <a:srgbClr val="000000"/>
                </a:solidFill>
                <a:effectLst/>
                <a:latin typeface="Helvetica Neue"/>
              </a:rPr>
              <a:t>take datasets input</a:t>
            </a:r>
          </a:p>
          <a:p>
            <a:pPr marL="742950" lvl="1" indent="-285750" algn="l">
              <a:buFont typeface="Arial" panose="020B0604020202020204" pitchFamily="34" charset="0"/>
              <a:buChar char="•"/>
            </a:pPr>
            <a:r>
              <a:rPr lang="en-GB" b="0" i="0" dirty="0">
                <a:solidFill>
                  <a:srgbClr val="000000"/>
                </a:solidFill>
                <a:effectLst/>
                <a:latin typeface="Helvetica Neue"/>
              </a:rPr>
              <a:t>apply mathematical options</a:t>
            </a:r>
          </a:p>
          <a:p>
            <a:pPr marL="742950" lvl="1" indent="-285750" algn="l">
              <a:buFont typeface="Arial" panose="020B0604020202020204" pitchFamily="34" charset="0"/>
              <a:buChar char="•"/>
            </a:pPr>
            <a:r>
              <a:rPr lang="en-GB" b="0" i="0" dirty="0">
                <a:solidFill>
                  <a:srgbClr val="000000"/>
                </a:solidFill>
                <a:effectLst/>
                <a:latin typeface="Helvetica Neue"/>
              </a:rPr>
              <a:t>statistical operations</a:t>
            </a:r>
          </a:p>
          <a:p>
            <a:pPr marL="1143000" lvl="2" indent="-228600" algn="l">
              <a:buFont typeface="Arial" panose="020B0604020202020204" pitchFamily="34" charset="0"/>
              <a:buChar char="•"/>
            </a:pPr>
            <a:r>
              <a:rPr lang="en-GB" b="0" i="0" dirty="0">
                <a:solidFill>
                  <a:srgbClr val="000000"/>
                </a:solidFill>
                <a:effectLst/>
                <a:latin typeface="Helvetica Neue"/>
              </a:rPr>
              <a:t>non-deterministic (uncertainty)</a:t>
            </a:r>
          </a:p>
          <a:p>
            <a:endParaRPr lang="en-GB" dirty="0"/>
          </a:p>
          <a:p>
            <a:endParaRPr lang="en-GB" dirty="0"/>
          </a:p>
        </p:txBody>
      </p:sp>
    </p:spTree>
    <p:extLst>
      <p:ext uri="{BB962C8B-B14F-4D97-AF65-F5344CB8AC3E}">
        <p14:creationId xmlns:p14="http://schemas.microsoft.com/office/powerpoint/2010/main" val="31676958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AF70B4-8AAE-432E-8266-7E2DBE34B2C5}"/>
              </a:ext>
            </a:extLst>
          </p:cNvPr>
          <p:cNvSpPr>
            <a:spLocks noGrp="1"/>
          </p:cNvSpPr>
          <p:nvPr>
            <p:ph type="body" sz="quarter" idx="10"/>
          </p:nvPr>
        </p:nvSpPr>
        <p:spPr/>
        <p:txBody>
          <a:bodyPr>
            <a:normAutofit/>
          </a:bodyPr>
          <a:lstStyle/>
          <a:p>
            <a:r>
              <a:rPr lang="en-GB" sz="3200" dirty="0"/>
              <a:t>Artificial intelligence</a:t>
            </a:r>
          </a:p>
        </p:txBody>
      </p:sp>
      <p:sp>
        <p:nvSpPr>
          <p:cNvPr id="3" name="Text Placeholder 2">
            <a:extLst>
              <a:ext uri="{FF2B5EF4-FFF2-40B4-BE49-F238E27FC236}">
                <a16:creationId xmlns:a16="http://schemas.microsoft.com/office/drawing/2014/main" id="{004433FE-353C-4DD4-BDA5-423A886E587E}"/>
              </a:ext>
            </a:extLst>
          </p:cNvPr>
          <p:cNvSpPr>
            <a:spLocks noGrp="1"/>
          </p:cNvSpPr>
          <p:nvPr>
            <p:ph type="body" sz="quarter" idx="15"/>
          </p:nvPr>
        </p:nvSpPr>
        <p:spPr/>
        <p:txBody>
          <a:bodyPr>
            <a:normAutofit fontScale="77500" lnSpcReduction="20000"/>
          </a:bodyPr>
          <a:lstStyle/>
          <a:p>
            <a:r>
              <a:rPr lang="en-GB" dirty="0"/>
              <a:t>What is AI?</a:t>
            </a:r>
          </a:p>
          <a:p>
            <a:pPr algn="l">
              <a:buFont typeface="Arial" panose="020B0604020202020204" pitchFamily="34" charset="0"/>
              <a:buChar char="•"/>
            </a:pPr>
            <a:r>
              <a:rPr lang="en-GB" b="0" i="0" dirty="0">
                <a:solidFill>
                  <a:srgbClr val="000000"/>
                </a:solidFill>
                <a:effectLst/>
                <a:latin typeface="Helvetica Neue"/>
              </a:rPr>
              <a:t>Augmented</a:t>
            </a:r>
          </a:p>
          <a:p>
            <a:pPr marL="742950" lvl="1" indent="-285750" algn="l">
              <a:buFont typeface="Arial" panose="020B0604020202020204" pitchFamily="34" charset="0"/>
              <a:buChar char="•"/>
            </a:pPr>
            <a:r>
              <a:rPr lang="en-GB" b="0" i="0" dirty="0">
                <a:solidFill>
                  <a:srgbClr val="000000"/>
                </a:solidFill>
                <a:effectLst/>
                <a:latin typeface="Helvetica Neue"/>
              </a:rPr>
              <a:t>def., ?, reinforcing what we have...</a:t>
            </a:r>
          </a:p>
          <a:p>
            <a:pPr marL="742950" lvl="1" indent="-285750" algn="l">
              <a:buFont typeface="Arial" panose="020B0604020202020204" pitchFamily="34" charset="0"/>
              <a:buChar char="•"/>
            </a:pPr>
            <a:r>
              <a:rPr lang="en-GB" b="0" i="0" dirty="0">
                <a:solidFill>
                  <a:srgbClr val="000000"/>
                </a:solidFill>
                <a:effectLst/>
                <a:latin typeface="Helvetica Neue"/>
              </a:rPr>
              <a:t>def., building upon active human intelligence</a:t>
            </a:r>
          </a:p>
          <a:p>
            <a:pPr marL="1143000" lvl="2" indent="-228600" algn="l">
              <a:buFont typeface="Arial" panose="020B0604020202020204" pitchFamily="34" charset="0"/>
              <a:buChar char="•"/>
            </a:pPr>
            <a:r>
              <a:rPr lang="en-GB" b="0" i="0" dirty="0" err="1">
                <a:solidFill>
                  <a:srgbClr val="000000"/>
                </a:solidFill>
                <a:effectLst/>
                <a:latin typeface="Helvetica Neue"/>
              </a:rPr>
              <a:t>dr</a:t>
            </a:r>
            <a:r>
              <a:rPr lang="en-GB" b="0" i="0" dirty="0">
                <a:solidFill>
                  <a:srgbClr val="000000"/>
                </a:solidFill>
                <a:effectLst/>
                <a:latin typeface="Helvetica Neue"/>
              </a:rPr>
              <a:t> using a </a:t>
            </a:r>
            <a:r>
              <a:rPr lang="en-GB" b="0" i="0" dirty="0" err="1">
                <a:solidFill>
                  <a:srgbClr val="000000"/>
                </a:solidFill>
                <a:effectLst/>
                <a:latin typeface="Helvetica Neue"/>
              </a:rPr>
              <a:t>diganostic</a:t>
            </a:r>
            <a:r>
              <a:rPr lang="en-GB" b="0" i="0" dirty="0">
                <a:solidFill>
                  <a:srgbClr val="000000"/>
                </a:solidFill>
                <a:effectLst/>
                <a:latin typeface="Helvetica Neue"/>
              </a:rPr>
              <a:t> system</a:t>
            </a:r>
          </a:p>
          <a:p>
            <a:pPr algn="l">
              <a:buFont typeface="Arial" panose="020B0604020202020204" pitchFamily="34" charset="0"/>
              <a:buChar char="•"/>
            </a:pPr>
            <a:r>
              <a:rPr lang="en-GB" b="0" i="0" dirty="0">
                <a:solidFill>
                  <a:srgbClr val="000000"/>
                </a:solidFill>
                <a:effectLst/>
                <a:latin typeface="Helvetica Neue"/>
              </a:rPr>
              <a:t>Assistance</a:t>
            </a:r>
          </a:p>
          <a:p>
            <a:pPr marL="742950" lvl="1" indent="-285750" algn="l">
              <a:buFont typeface="Arial" panose="020B0604020202020204" pitchFamily="34" charset="0"/>
              <a:buChar char="•"/>
            </a:pPr>
            <a:r>
              <a:rPr lang="en-GB" b="0" i="0" dirty="0">
                <a:solidFill>
                  <a:srgbClr val="000000"/>
                </a:solidFill>
                <a:effectLst/>
                <a:latin typeface="Helvetica Neue"/>
              </a:rPr>
              <a:t>def., ?</a:t>
            </a:r>
          </a:p>
          <a:p>
            <a:pPr algn="l">
              <a:buFont typeface="Arial" panose="020B0604020202020204" pitchFamily="34" charset="0"/>
              <a:buChar char="•"/>
            </a:pPr>
            <a:r>
              <a:rPr lang="en-GB" b="0" i="0" dirty="0" err="1">
                <a:solidFill>
                  <a:srgbClr val="000000"/>
                </a:solidFill>
                <a:effectLst/>
                <a:latin typeface="Helvetica Neue"/>
              </a:rPr>
              <a:t>Artifical</a:t>
            </a:r>
            <a:r>
              <a:rPr lang="en-GB" b="0" i="0" dirty="0">
                <a:solidFill>
                  <a:srgbClr val="000000"/>
                </a:solidFill>
                <a:effectLst/>
                <a:latin typeface="Helvetica Neue"/>
              </a:rPr>
              <a:t> Intelligence</a:t>
            </a:r>
          </a:p>
          <a:p>
            <a:pPr marL="742950" lvl="1" indent="-285750" algn="l">
              <a:buFont typeface="Arial" panose="020B0604020202020204" pitchFamily="34" charset="0"/>
              <a:buChar char="•"/>
            </a:pPr>
            <a:r>
              <a:rPr lang="en-GB" b="0" i="0" dirty="0">
                <a:solidFill>
                  <a:srgbClr val="000000"/>
                </a:solidFill>
                <a:effectLst/>
                <a:latin typeface="Helvetica Neue"/>
              </a:rPr>
              <a:t>vs., Augmented</a:t>
            </a:r>
          </a:p>
          <a:p>
            <a:pPr marL="742950" lvl="1" indent="-285750" algn="l">
              <a:buFont typeface="Arial" panose="020B0604020202020204" pitchFamily="34" charset="0"/>
              <a:buChar char="•"/>
            </a:pPr>
            <a:r>
              <a:rPr lang="en-GB" b="0" i="0" dirty="0">
                <a:solidFill>
                  <a:srgbClr val="000000"/>
                </a:solidFill>
                <a:effectLst/>
                <a:latin typeface="Helvetica Neue"/>
              </a:rPr>
              <a:t>vs., Fully-Automated</a:t>
            </a:r>
          </a:p>
          <a:p>
            <a:pPr marL="1143000" lvl="2" indent="-228600" algn="l">
              <a:buFont typeface="Arial" panose="020B0604020202020204" pitchFamily="34" charset="0"/>
              <a:buChar char="•"/>
            </a:pPr>
            <a:r>
              <a:rPr lang="en-GB" b="0" i="0" dirty="0">
                <a:solidFill>
                  <a:srgbClr val="000000"/>
                </a:solidFill>
                <a:effectLst/>
                <a:latin typeface="Helvetica Neue"/>
              </a:rPr>
              <a:t>live image processing (zoom call... background blur)</a:t>
            </a:r>
          </a:p>
          <a:p>
            <a:pPr algn="l">
              <a:buFont typeface="Arial" panose="020B0604020202020204" pitchFamily="34" charset="0"/>
              <a:buChar char="•"/>
            </a:pPr>
            <a:r>
              <a:rPr lang="en-GB" b="0" i="0" dirty="0">
                <a:solidFill>
                  <a:srgbClr val="000000"/>
                </a:solidFill>
                <a:effectLst/>
                <a:latin typeface="Helvetica Neue"/>
              </a:rPr>
              <a:t>What is AI?</a:t>
            </a:r>
          </a:p>
          <a:p>
            <a:pPr marL="742950" lvl="1" indent="-285750" algn="l">
              <a:buFont typeface="Arial" panose="020B0604020202020204" pitchFamily="34" charset="0"/>
              <a:buChar char="•"/>
            </a:pPr>
            <a:r>
              <a:rPr lang="en-GB" b="0" i="0" dirty="0">
                <a:solidFill>
                  <a:srgbClr val="000000"/>
                </a:solidFill>
                <a:effectLst/>
                <a:latin typeface="Helvetica Neue"/>
              </a:rPr>
              <a:t>why are algorithms important?</a:t>
            </a:r>
          </a:p>
          <a:p>
            <a:pPr algn="l">
              <a:buFont typeface="Arial" panose="020B0604020202020204" pitchFamily="34" charset="0"/>
              <a:buChar char="•"/>
            </a:pPr>
            <a:r>
              <a:rPr lang="en-GB" b="0" i="0" dirty="0">
                <a:solidFill>
                  <a:srgbClr val="000000"/>
                </a:solidFill>
                <a:effectLst/>
                <a:latin typeface="Helvetica Neue"/>
              </a:rPr>
              <a:t>Machine AI</a:t>
            </a:r>
          </a:p>
          <a:p>
            <a:pPr marL="742950" lvl="1" indent="-285750" algn="l">
              <a:buFont typeface="Arial" panose="020B0604020202020204" pitchFamily="34" charset="0"/>
              <a:buChar char="•"/>
            </a:pPr>
            <a:r>
              <a:rPr lang="en-GB" b="0" i="0" dirty="0">
                <a:solidFill>
                  <a:srgbClr val="000000"/>
                </a:solidFill>
                <a:effectLst/>
                <a:latin typeface="Helvetica Neue"/>
              </a:rPr>
              <a:t>{IF, IF, IF, IF, ELSE, ELSE}</a:t>
            </a:r>
          </a:p>
          <a:p>
            <a:pPr algn="l">
              <a:buFont typeface="Arial" panose="020B0604020202020204" pitchFamily="34" charset="0"/>
              <a:buChar char="•"/>
            </a:pPr>
            <a:r>
              <a:rPr lang="en-GB" b="0" i="0" dirty="0">
                <a:solidFill>
                  <a:srgbClr val="000000"/>
                </a:solidFill>
                <a:effectLst/>
                <a:latin typeface="Helvetica Neue"/>
              </a:rPr>
              <a:t>Applications</a:t>
            </a:r>
          </a:p>
          <a:p>
            <a:pPr marL="742950" lvl="1" indent="-285750" algn="l">
              <a:buFont typeface="Arial" panose="020B0604020202020204" pitchFamily="34" charset="0"/>
              <a:buChar char="•"/>
            </a:pPr>
            <a:r>
              <a:rPr lang="en-GB" b="0" i="0" dirty="0">
                <a:solidFill>
                  <a:srgbClr val="000000"/>
                </a:solidFill>
                <a:effectLst/>
                <a:latin typeface="Helvetica Neue"/>
              </a:rPr>
              <a:t>Imagine Processing</a:t>
            </a:r>
          </a:p>
          <a:p>
            <a:pPr algn="l">
              <a:buFont typeface="Arial" panose="020B0604020202020204" pitchFamily="34" charset="0"/>
              <a:buChar char="•"/>
            </a:pPr>
            <a:r>
              <a:rPr lang="en-GB" b="0" i="0" dirty="0">
                <a:solidFill>
                  <a:srgbClr val="000000"/>
                </a:solidFill>
                <a:effectLst/>
                <a:latin typeface="Helvetica Neue"/>
              </a:rPr>
              <a:t>Promise of AI (Hyped):</a:t>
            </a:r>
          </a:p>
          <a:p>
            <a:pPr marL="742950" lvl="1" indent="-285750" algn="l">
              <a:buFont typeface="Arial" panose="020B0604020202020204" pitchFamily="34" charset="0"/>
              <a:buChar char="•"/>
            </a:pPr>
            <a:r>
              <a:rPr lang="en-GB" b="0" i="0" dirty="0">
                <a:solidFill>
                  <a:srgbClr val="000000"/>
                </a:solidFill>
                <a:effectLst/>
                <a:latin typeface="Helvetica Neue"/>
              </a:rPr>
              <a:t>replace the human mind</a:t>
            </a:r>
          </a:p>
          <a:p>
            <a:endParaRPr lang="en-GB" dirty="0"/>
          </a:p>
          <a:p>
            <a:endParaRPr lang="en-GB" dirty="0"/>
          </a:p>
        </p:txBody>
      </p:sp>
    </p:spTree>
    <p:extLst>
      <p:ext uri="{BB962C8B-B14F-4D97-AF65-F5344CB8AC3E}">
        <p14:creationId xmlns:p14="http://schemas.microsoft.com/office/powerpoint/2010/main" val="36966014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36B833-0CE2-43B3-A7F4-EC5C853E4444}"/>
              </a:ext>
            </a:extLst>
          </p:cNvPr>
          <p:cNvSpPr>
            <a:spLocks noGrp="1"/>
          </p:cNvSpPr>
          <p:nvPr>
            <p:ph type="body" sz="quarter" idx="10"/>
          </p:nvPr>
        </p:nvSpPr>
        <p:spPr/>
        <p:txBody>
          <a:bodyPr/>
          <a:lstStyle/>
          <a:p>
            <a:r>
              <a:rPr lang="en-GB" dirty="0"/>
              <a:t>Weak vs strong ai</a:t>
            </a:r>
          </a:p>
        </p:txBody>
      </p:sp>
      <p:sp>
        <p:nvSpPr>
          <p:cNvPr id="3" name="Text Placeholder 2">
            <a:extLst>
              <a:ext uri="{FF2B5EF4-FFF2-40B4-BE49-F238E27FC236}">
                <a16:creationId xmlns:a16="http://schemas.microsoft.com/office/drawing/2014/main" id="{C7376F69-07D2-49D8-8C82-3D24345A794E}"/>
              </a:ext>
            </a:extLst>
          </p:cNvPr>
          <p:cNvSpPr>
            <a:spLocks noGrp="1"/>
          </p:cNvSpPr>
          <p:nvPr>
            <p:ph type="body" sz="quarter" idx="15"/>
          </p:nvPr>
        </p:nvSpPr>
        <p:spPr/>
        <p:txBody>
          <a:bodyPr/>
          <a:lstStyle/>
          <a:p>
            <a:r>
              <a:rPr lang="en-GB" dirty="0"/>
              <a:t>What is Weak or Strong AI?</a:t>
            </a:r>
          </a:p>
          <a:p>
            <a:pPr algn="l"/>
            <a:r>
              <a:rPr lang="en-GB" b="0" i="0" dirty="0">
                <a:solidFill>
                  <a:srgbClr val="000000"/>
                </a:solidFill>
                <a:effectLst/>
                <a:latin typeface="Helvetica Neue"/>
              </a:rPr>
              <a:t>Weak, def., any system which can </a:t>
            </a:r>
            <a:r>
              <a:rPr lang="en-GB" b="0" i="1" dirty="0">
                <a:solidFill>
                  <a:srgbClr val="000000"/>
                </a:solidFill>
                <a:effectLst/>
                <a:latin typeface="Helvetica Neue"/>
              </a:rPr>
              <a:t>replace</a:t>
            </a:r>
            <a:r>
              <a:rPr lang="en-GB" b="0" i="0" dirty="0">
                <a:solidFill>
                  <a:srgbClr val="000000"/>
                </a:solidFill>
                <a:effectLst/>
                <a:latin typeface="Helvetica Neue"/>
              </a:rPr>
              <a:t> a human on </a:t>
            </a:r>
            <a:r>
              <a:rPr lang="en-GB" b="1" i="0" dirty="0">
                <a:solidFill>
                  <a:srgbClr val="000000"/>
                </a:solidFill>
                <a:effectLst/>
                <a:latin typeface="Helvetica Neue"/>
              </a:rPr>
              <a:t>a specific task</a:t>
            </a:r>
            <a:r>
              <a:rPr lang="en-GB" b="0" i="0" dirty="0">
                <a:solidFill>
                  <a:srgbClr val="000000"/>
                </a:solidFill>
                <a:effectLst/>
                <a:latin typeface="Helvetica Neue"/>
              </a:rPr>
              <a:t> which, in humans, requires intelligence</a:t>
            </a:r>
          </a:p>
          <a:p>
            <a:pPr algn="l"/>
            <a:r>
              <a:rPr lang="en-GB" b="0" i="0" dirty="0">
                <a:solidFill>
                  <a:srgbClr val="000000"/>
                </a:solidFill>
                <a:effectLst/>
                <a:latin typeface="Helvetica Neue"/>
              </a:rPr>
              <a:t>Strong, def., any system which can </a:t>
            </a:r>
            <a:r>
              <a:rPr lang="en-GB" b="0" i="1" dirty="0">
                <a:solidFill>
                  <a:srgbClr val="000000"/>
                </a:solidFill>
                <a:effectLst/>
                <a:latin typeface="Helvetica Neue"/>
              </a:rPr>
              <a:t>replace</a:t>
            </a:r>
            <a:r>
              <a:rPr lang="en-GB" b="0" i="0" dirty="0">
                <a:solidFill>
                  <a:srgbClr val="000000"/>
                </a:solidFill>
                <a:effectLst/>
                <a:latin typeface="Helvetica Neue"/>
              </a:rPr>
              <a:t> a human on </a:t>
            </a:r>
            <a:r>
              <a:rPr lang="en-GB" b="1" i="0" dirty="0">
                <a:solidFill>
                  <a:srgbClr val="000000"/>
                </a:solidFill>
                <a:effectLst/>
                <a:latin typeface="Helvetica Neue"/>
              </a:rPr>
              <a:t>general problems</a:t>
            </a:r>
            <a:r>
              <a:rPr lang="en-GB" b="0" i="0" dirty="0">
                <a:solidFill>
                  <a:srgbClr val="000000"/>
                </a:solidFill>
                <a:effectLst/>
                <a:latin typeface="Helvetica Neue"/>
              </a:rPr>
              <a:t> which, in humans, requires intelligence</a:t>
            </a:r>
          </a:p>
          <a:p>
            <a:pPr algn="l"/>
            <a:r>
              <a:rPr lang="en-GB" b="0" i="0" dirty="0" err="1">
                <a:solidFill>
                  <a:srgbClr val="000000"/>
                </a:solidFill>
                <a:effectLst/>
                <a:latin typeface="Helvetica Neue"/>
              </a:rPr>
              <a:t>eg.</a:t>
            </a:r>
            <a:r>
              <a:rPr lang="en-GB" b="0" i="0" dirty="0">
                <a:solidFill>
                  <a:srgbClr val="000000"/>
                </a:solidFill>
                <a:effectLst/>
                <a:latin typeface="Helvetica Neue"/>
              </a:rPr>
              <a:t>,</a:t>
            </a:r>
          </a:p>
          <a:p>
            <a:pPr algn="l">
              <a:buFont typeface="Arial" panose="020B0604020202020204" pitchFamily="34" charset="0"/>
              <a:buChar char="•"/>
            </a:pPr>
            <a:r>
              <a:rPr lang="en-GB" b="0" i="0" dirty="0">
                <a:solidFill>
                  <a:srgbClr val="000000"/>
                </a:solidFill>
                <a:effectLst/>
                <a:latin typeface="Helvetica Neue"/>
              </a:rPr>
              <a:t>child holding a door open -&gt; replace child with rock</a:t>
            </a:r>
          </a:p>
          <a:p>
            <a:pPr algn="l">
              <a:buFont typeface="Arial" panose="020B0604020202020204" pitchFamily="34" charset="0"/>
              <a:buChar char="•"/>
            </a:pPr>
            <a:r>
              <a:rPr lang="en-GB" b="0" i="0" dirty="0">
                <a:solidFill>
                  <a:srgbClr val="000000"/>
                </a:solidFill>
                <a:effectLst/>
                <a:latin typeface="Helvetica Neue"/>
              </a:rPr>
              <a:t>person sorting mail -&gt; mail sorter</a:t>
            </a:r>
          </a:p>
          <a:p>
            <a:pPr marL="742950" lvl="1" indent="-285750" algn="l">
              <a:buFont typeface="Arial" panose="020B0604020202020204" pitchFamily="34" charset="0"/>
              <a:buChar char="•"/>
            </a:pPr>
            <a:r>
              <a:rPr lang="en-GB" b="0" i="0" dirty="0">
                <a:solidFill>
                  <a:srgbClr val="000000"/>
                </a:solidFill>
                <a:effectLst/>
                <a:latin typeface="Helvetica Neue"/>
              </a:rPr>
              <a:t>read, geography... -&gt; photographs of postcodes TO bins</a:t>
            </a:r>
          </a:p>
          <a:p>
            <a:pPr algn="l"/>
            <a:r>
              <a:rPr lang="en-GB" b="0" i="0" dirty="0">
                <a:solidFill>
                  <a:srgbClr val="000000"/>
                </a:solidFill>
                <a:effectLst/>
                <a:latin typeface="Helvetica Neue"/>
              </a:rPr>
              <a:t>Strong </a:t>
            </a:r>
            <a:r>
              <a:rPr lang="en-GB" b="0" i="1" dirty="0">
                <a:solidFill>
                  <a:srgbClr val="000000"/>
                </a:solidFill>
                <a:effectLst/>
                <a:latin typeface="Helvetica Neue"/>
              </a:rPr>
              <a:t>is about skills</a:t>
            </a:r>
            <a:br>
              <a:rPr lang="en-GB" b="0" i="0" dirty="0">
                <a:solidFill>
                  <a:srgbClr val="000000"/>
                </a:solidFill>
                <a:effectLst/>
                <a:latin typeface="Helvetica Neue"/>
              </a:rPr>
            </a:br>
            <a:r>
              <a:rPr lang="en-GB" b="0" i="0" dirty="0" err="1">
                <a:solidFill>
                  <a:srgbClr val="000000"/>
                </a:solidFill>
                <a:effectLst/>
                <a:latin typeface="Helvetica Neue"/>
              </a:rPr>
              <a:t>eg.</a:t>
            </a:r>
            <a:r>
              <a:rPr lang="en-GB" b="0" i="0" dirty="0">
                <a:solidFill>
                  <a:srgbClr val="000000"/>
                </a:solidFill>
                <a:effectLst/>
                <a:latin typeface="Helvetica Neue"/>
              </a:rPr>
              <a:t>,</a:t>
            </a:r>
          </a:p>
          <a:p>
            <a:pPr algn="l">
              <a:buFont typeface="Arial" panose="020B0604020202020204" pitchFamily="34" charset="0"/>
              <a:buChar char="•"/>
            </a:pPr>
            <a:r>
              <a:rPr lang="en-GB" b="0" i="0" dirty="0">
                <a:solidFill>
                  <a:srgbClr val="000000"/>
                </a:solidFill>
                <a:effectLst/>
                <a:latin typeface="Helvetica Neue"/>
              </a:rPr>
              <a:t>a bike rider (, doctor, programmer) can ride across all terrains well, (swim, acrobatic, dexterous, local directions...)</a:t>
            </a:r>
          </a:p>
          <a:p>
            <a:pPr algn="l">
              <a:buFont typeface="Arial" panose="020B0604020202020204" pitchFamily="34" charset="0"/>
              <a:buChar char="•"/>
            </a:pPr>
            <a:r>
              <a:rPr lang="en-GB" b="0" i="0" dirty="0">
                <a:solidFill>
                  <a:srgbClr val="000000"/>
                </a:solidFill>
                <a:effectLst/>
                <a:latin typeface="Helvetica Neue"/>
              </a:rPr>
              <a:t>skill </a:t>
            </a:r>
            <a:r>
              <a:rPr lang="en-GB" b="0" i="0" dirty="0" err="1">
                <a:solidFill>
                  <a:srgbClr val="000000"/>
                </a:solidFill>
                <a:effectLst/>
                <a:latin typeface="Helvetica Neue"/>
              </a:rPr>
              <a:t>acquistion</a:t>
            </a:r>
            <a:r>
              <a:rPr lang="en-GB" b="0" i="0" dirty="0">
                <a:solidFill>
                  <a:srgbClr val="000000"/>
                </a:solidFill>
                <a:effectLst/>
                <a:latin typeface="Helvetica Neue"/>
              </a:rPr>
              <a:t> is not problem-specific</a:t>
            </a:r>
          </a:p>
          <a:p>
            <a:endParaRPr lang="en-GB" dirty="0"/>
          </a:p>
        </p:txBody>
      </p:sp>
    </p:spTree>
    <p:extLst>
      <p:ext uri="{BB962C8B-B14F-4D97-AF65-F5344CB8AC3E}">
        <p14:creationId xmlns:p14="http://schemas.microsoft.com/office/powerpoint/2010/main" val="33862067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2D66A-5708-47F6-877D-93CD45032795}"/>
              </a:ext>
            </a:extLst>
          </p:cNvPr>
          <p:cNvSpPr>
            <a:spLocks noGrp="1"/>
          </p:cNvSpPr>
          <p:nvPr>
            <p:ph type="body" sz="quarter" idx="10"/>
          </p:nvPr>
        </p:nvSpPr>
        <p:spPr/>
        <p:txBody>
          <a:bodyPr/>
          <a:lstStyle/>
          <a:p>
            <a:r>
              <a:rPr lang="en-GB" dirty="0"/>
              <a:t>Machine learning ethics</a:t>
            </a:r>
          </a:p>
        </p:txBody>
      </p:sp>
      <p:sp>
        <p:nvSpPr>
          <p:cNvPr id="3" name="Text Placeholder 2">
            <a:extLst>
              <a:ext uri="{FF2B5EF4-FFF2-40B4-BE49-F238E27FC236}">
                <a16:creationId xmlns:a16="http://schemas.microsoft.com/office/drawing/2014/main" id="{167CB69C-82E6-4038-8FED-F937BEC53B61}"/>
              </a:ext>
            </a:extLst>
          </p:cNvPr>
          <p:cNvSpPr>
            <a:spLocks noGrp="1"/>
          </p:cNvSpPr>
          <p:nvPr>
            <p:ph type="body" sz="quarter" idx="15"/>
          </p:nvPr>
        </p:nvSpPr>
        <p:spPr>
          <a:xfrm>
            <a:off x="5037138" y="320842"/>
            <a:ext cx="6770687" cy="6141487"/>
          </a:xfrm>
        </p:spPr>
        <p:txBody>
          <a:bodyPr>
            <a:normAutofit fontScale="70000" lnSpcReduction="20000"/>
          </a:bodyPr>
          <a:lstStyle/>
          <a:p>
            <a:r>
              <a:rPr lang="en-GB" dirty="0"/>
              <a:t>What makes a system safe to use?</a:t>
            </a:r>
          </a:p>
          <a:p>
            <a:pPr algn="l">
              <a:buFont typeface="Arial" panose="020B0604020202020204" pitchFamily="34" charset="0"/>
              <a:buChar char="•"/>
            </a:pPr>
            <a:r>
              <a:rPr lang="en-GB" b="0" i="0" dirty="0">
                <a:solidFill>
                  <a:srgbClr val="000000"/>
                </a:solidFill>
                <a:effectLst/>
                <a:latin typeface="Helvetica Neue"/>
              </a:rPr>
              <a:t>ORDER: turn an oven on</a:t>
            </a:r>
          </a:p>
          <a:p>
            <a:pPr algn="l">
              <a:buFont typeface="Arial" panose="020B0604020202020204" pitchFamily="34" charset="0"/>
              <a:buChar char="•"/>
            </a:pPr>
            <a:r>
              <a:rPr lang="en-GB" b="0" i="0" dirty="0">
                <a:solidFill>
                  <a:srgbClr val="000000"/>
                </a:solidFill>
                <a:effectLst/>
                <a:latin typeface="Helvetica Neue"/>
              </a:rPr>
              <a:t>causal reasoning</a:t>
            </a:r>
          </a:p>
          <a:p>
            <a:pPr marL="742950" lvl="1" indent="-285750" algn="l">
              <a:buFont typeface="Arial" panose="020B0604020202020204" pitchFamily="34" charset="0"/>
              <a:buChar char="•"/>
            </a:pPr>
            <a:r>
              <a:rPr lang="en-GB" b="0" i="0" dirty="0">
                <a:solidFill>
                  <a:srgbClr val="000000"/>
                </a:solidFill>
                <a:effectLst/>
                <a:latin typeface="Helvetica Neue"/>
              </a:rPr>
              <a:t>what are the </a:t>
            </a:r>
            <a:r>
              <a:rPr lang="en-GB" b="0" i="0" dirty="0" err="1">
                <a:solidFill>
                  <a:srgbClr val="000000"/>
                </a:solidFill>
                <a:effectLst/>
                <a:latin typeface="Helvetica Neue"/>
              </a:rPr>
              <a:t>concequence</a:t>
            </a:r>
            <a:r>
              <a:rPr lang="en-GB" b="0" i="0" dirty="0">
                <a:solidFill>
                  <a:srgbClr val="000000"/>
                </a:solidFill>
                <a:effectLst/>
                <a:latin typeface="Helvetica Neue"/>
              </a:rPr>
              <a:t> of my actions?</a:t>
            </a:r>
          </a:p>
          <a:p>
            <a:pPr marL="742950" lvl="1" indent="-285750" algn="l">
              <a:buFont typeface="Arial" panose="020B0604020202020204" pitchFamily="34" charset="0"/>
              <a:buChar char="•"/>
            </a:pPr>
            <a:r>
              <a:rPr lang="en-GB" b="0" i="0" dirty="0">
                <a:solidFill>
                  <a:srgbClr val="000000"/>
                </a:solidFill>
                <a:effectLst/>
                <a:latin typeface="Helvetica Neue"/>
              </a:rPr>
              <a:t>what specific effect does a specific action have?</a:t>
            </a:r>
          </a:p>
          <a:p>
            <a:pPr algn="l">
              <a:buFont typeface="Arial" panose="020B0604020202020204" pitchFamily="34" charset="0"/>
              <a:buChar char="•"/>
            </a:pPr>
            <a:r>
              <a:rPr lang="en-GB" b="0" i="0" dirty="0">
                <a:solidFill>
                  <a:srgbClr val="000000"/>
                </a:solidFill>
                <a:effectLst/>
                <a:latin typeface="Helvetica Neue"/>
              </a:rPr>
              <a:t>counterfactual reasoning</a:t>
            </a:r>
          </a:p>
          <a:p>
            <a:pPr marL="742950" lvl="1" indent="-285750" algn="l">
              <a:buFont typeface="Arial" panose="020B0604020202020204" pitchFamily="34" charset="0"/>
              <a:buChar char="•"/>
            </a:pPr>
            <a:r>
              <a:rPr lang="en-GB" b="0" i="0" dirty="0">
                <a:solidFill>
                  <a:srgbClr val="000000"/>
                </a:solidFill>
                <a:effectLst/>
                <a:latin typeface="Helvetica Neue"/>
              </a:rPr>
              <a:t>a human being considers possibilities</a:t>
            </a:r>
          </a:p>
          <a:p>
            <a:pPr marL="1143000" lvl="2" indent="-228600" algn="l">
              <a:buFont typeface="Arial" panose="020B0604020202020204" pitchFamily="34" charset="0"/>
              <a:buChar char="•"/>
            </a:pPr>
            <a:r>
              <a:rPr lang="en-GB" b="0" i="0" dirty="0">
                <a:solidFill>
                  <a:srgbClr val="000000"/>
                </a:solidFill>
                <a:effectLst/>
                <a:latin typeface="Helvetica Neue"/>
              </a:rPr>
              <a:t>what would happen if the oven were turned on?</a:t>
            </a:r>
          </a:p>
          <a:p>
            <a:pPr marL="1143000" lvl="2" indent="-228600" algn="l">
              <a:buFont typeface="Arial" panose="020B0604020202020204" pitchFamily="34" charset="0"/>
              <a:buChar char="•"/>
            </a:pPr>
            <a:r>
              <a:rPr lang="en-GB" b="0" i="0" dirty="0">
                <a:solidFill>
                  <a:srgbClr val="000000"/>
                </a:solidFill>
                <a:effectLst/>
                <a:latin typeface="Helvetica Neue"/>
              </a:rPr>
              <a:t>what would happen if I ignored the order?</a:t>
            </a:r>
          </a:p>
          <a:p>
            <a:pPr marL="1143000" lvl="2" indent="-228600" algn="l">
              <a:buFont typeface="Arial" panose="020B0604020202020204" pitchFamily="34" charset="0"/>
              <a:buChar char="•"/>
            </a:pPr>
            <a:r>
              <a:rPr lang="en-GB" b="0" i="0" dirty="0">
                <a:solidFill>
                  <a:srgbClr val="000000"/>
                </a:solidFill>
                <a:effectLst/>
                <a:latin typeface="Helvetica Neue"/>
              </a:rPr>
              <a:t>what would happen if I made a mistake?</a:t>
            </a:r>
          </a:p>
          <a:p>
            <a:pPr marL="1143000" lvl="2" indent="-228600" algn="l">
              <a:buFont typeface="Arial" panose="020B0604020202020204" pitchFamily="34" charset="0"/>
              <a:buChar char="•"/>
            </a:pPr>
            <a:r>
              <a:rPr lang="en-GB" b="0" i="0" dirty="0">
                <a:solidFill>
                  <a:srgbClr val="000000"/>
                </a:solidFill>
                <a:effectLst/>
                <a:latin typeface="Helvetica Neue"/>
              </a:rPr>
              <a:t>what was the intention behind the order?</a:t>
            </a:r>
          </a:p>
          <a:p>
            <a:pPr marL="742950" lvl="1" indent="-285750" algn="l">
              <a:buFont typeface="Arial" panose="020B0604020202020204" pitchFamily="34" charset="0"/>
              <a:buChar char="•"/>
            </a:pPr>
            <a:r>
              <a:rPr lang="en-GB" b="0" i="0" dirty="0">
                <a:solidFill>
                  <a:srgbClr val="000000"/>
                </a:solidFill>
                <a:effectLst/>
                <a:latin typeface="Helvetica Neue"/>
              </a:rPr>
              <a:t>vs., y = f(x) = ..</a:t>
            </a:r>
          </a:p>
          <a:p>
            <a:pPr marL="742950" lvl="1" indent="-285750" algn="l">
              <a:buFont typeface="Arial" panose="020B0604020202020204" pitchFamily="34" charset="0"/>
              <a:buChar char="•"/>
            </a:pPr>
            <a:r>
              <a:rPr lang="en-GB" b="0" i="0" dirty="0">
                <a:solidFill>
                  <a:srgbClr val="000000"/>
                </a:solidFill>
                <a:effectLst/>
                <a:latin typeface="Helvetica Neue"/>
              </a:rPr>
              <a:t>if y &gt; 0.5, turn oven on, else off</a:t>
            </a:r>
          </a:p>
          <a:p>
            <a:pPr algn="l">
              <a:buFont typeface="Arial" panose="020B0604020202020204" pitchFamily="34" charset="0"/>
              <a:buChar char="•"/>
            </a:pPr>
            <a:r>
              <a:rPr lang="en-GB" b="0" i="0" dirty="0">
                <a:solidFill>
                  <a:srgbClr val="000000"/>
                </a:solidFill>
                <a:effectLst/>
                <a:latin typeface="Helvetica Neue"/>
              </a:rPr>
              <a:t>generalised interaction capacities</a:t>
            </a:r>
          </a:p>
          <a:p>
            <a:pPr marL="742950" lvl="1" indent="-285750" algn="l">
              <a:buFont typeface="Arial" panose="020B0604020202020204" pitchFamily="34" charset="0"/>
              <a:buChar char="•"/>
            </a:pPr>
            <a:r>
              <a:rPr lang="en-GB" b="0" i="0" dirty="0">
                <a:solidFill>
                  <a:srgbClr val="000000"/>
                </a:solidFill>
                <a:effectLst/>
                <a:latin typeface="Helvetica Neue"/>
              </a:rPr>
              <a:t>machines have highly restricted input/output boundaries</a:t>
            </a:r>
          </a:p>
          <a:p>
            <a:pPr marL="1143000" lvl="2" indent="-228600" algn="l">
              <a:buFont typeface="Arial" panose="020B0604020202020204" pitchFamily="34" charset="0"/>
              <a:buChar char="•"/>
            </a:pPr>
            <a:r>
              <a:rPr lang="en-GB" b="0" i="0" dirty="0">
                <a:solidFill>
                  <a:srgbClr val="000000"/>
                </a:solidFill>
                <a:effectLst/>
                <a:latin typeface="Helvetica Neue"/>
              </a:rPr>
              <a:t>keyboard, etc.</a:t>
            </a:r>
          </a:p>
          <a:p>
            <a:pPr marL="742950" lvl="1" indent="-285750" algn="l">
              <a:buFont typeface="Arial" panose="020B0604020202020204" pitchFamily="34" charset="0"/>
              <a:buChar char="•"/>
            </a:pPr>
            <a:r>
              <a:rPr lang="en-GB" b="0" i="0" dirty="0">
                <a:solidFill>
                  <a:srgbClr val="000000"/>
                </a:solidFill>
                <a:effectLst/>
                <a:latin typeface="Helvetica Neue"/>
              </a:rPr>
              <a:t>a person may have to:</a:t>
            </a:r>
          </a:p>
          <a:p>
            <a:pPr marL="1143000" lvl="2" indent="-228600" algn="l">
              <a:buFont typeface="Arial" panose="020B0604020202020204" pitchFamily="34" charset="0"/>
              <a:buChar char="•"/>
            </a:pPr>
            <a:r>
              <a:rPr lang="en-GB" b="0" i="0" dirty="0">
                <a:solidFill>
                  <a:srgbClr val="000000"/>
                </a:solidFill>
                <a:effectLst/>
                <a:latin typeface="Helvetica Neue"/>
              </a:rPr>
              <a:t>look at the oven</a:t>
            </a:r>
          </a:p>
          <a:p>
            <a:pPr marL="1143000" lvl="2" indent="-228600" algn="l">
              <a:buFont typeface="Arial" panose="020B0604020202020204" pitchFamily="34" charset="0"/>
              <a:buChar char="•"/>
            </a:pPr>
            <a:r>
              <a:rPr lang="en-GB" b="0" i="0" dirty="0">
                <a:solidFill>
                  <a:srgbClr val="000000"/>
                </a:solidFill>
                <a:effectLst/>
                <a:latin typeface="Helvetica Neue"/>
              </a:rPr>
              <a:t>look around the kitchen</a:t>
            </a:r>
          </a:p>
          <a:p>
            <a:pPr marL="1143000" lvl="2" indent="-228600" algn="l">
              <a:buFont typeface="Arial" panose="020B0604020202020204" pitchFamily="34" charset="0"/>
              <a:buChar char="•"/>
            </a:pPr>
            <a:r>
              <a:rPr lang="en-GB" b="0" i="0" dirty="0">
                <a:solidFill>
                  <a:srgbClr val="000000"/>
                </a:solidFill>
                <a:effectLst/>
                <a:latin typeface="Helvetica Neue"/>
              </a:rPr>
              <a:t>shout to the commander</a:t>
            </a:r>
          </a:p>
          <a:p>
            <a:pPr marL="1143000" lvl="2" indent="-228600" algn="l">
              <a:buFont typeface="Arial" panose="020B0604020202020204" pitchFamily="34" charset="0"/>
              <a:buChar char="•"/>
            </a:pPr>
            <a:r>
              <a:rPr lang="en-GB" b="0" i="0" dirty="0">
                <a:solidFill>
                  <a:srgbClr val="000000"/>
                </a:solidFill>
                <a:effectLst/>
                <a:latin typeface="Helvetica Neue"/>
              </a:rPr>
              <a:t>warn people around the oven</a:t>
            </a:r>
          </a:p>
          <a:p>
            <a:pPr marL="1143000" lvl="2" indent="-228600" algn="l">
              <a:buFont typeface="Arial" panose="020B0604020202020204" pitchFamily="34" charset="0"/>
              <a:buChar char="•"/>
            </a:pPr>
            <a:r>
              <a:rPr lang="en-GB" b="0" i="0" dirty="0">
                <a:solidFill>
                  <a:srgbClr val="000000"/>
                </a:solidFill>
                <a:effectLst/>
                <a:latin typeface="Helvetica Neue"/>
              </a:rPr>
              <a:t>...pick up knife (maybe its in the over)</a:t>
            </a:r>
          </a:p>
          <a:p>
            <a:pPr algn="l">
              <a:buFont typeface="Arial" panose="020B0604020202020204" pitchFamily="34" charset="0"/>
              <a:buChar char="•"/>
            </a:pPr>
            <a:r>
              <a:rPr lang="en-GB" b="0" i="0" dirty="0">
                <a:solidFill>
                  <a:srgbClr val="000000"/>
                </a:solidFill>
                <a:effectLst/>
                <a:latin typeface="Helvetica Neue"/>
              </a:rPr>
              <a:t>self reflection</a:t>
            </a:r>
          </a:p>
          <a:p>
            <a:pPr marL="742950" lvl="1" indent="-285750" algn="l">
              <a:buFont typeface="Arial" panose="020B0604020202020204" pitchFamily="34" charset="0"/>
              <a:buChar char="•"/>
            </a:pPr>
            <a:r>
              <a:rPr lang="en-GB" b="0" i="0" dirty="0">
                <a:solidFill>
                  <a:srgbClr val="000000"/>
                </a:solidFill>
                <a:effectLst/>
                <a:latin typeface="Helvetica Neue"/>
              </a:rPr>
              <a:t>if </a:t>
            </a:r>
            <a:r>
              <a:rPr lang="en-GB" b="0" i="0" dirty="0" err="1">
                <a:solidFill>
                  <a:srgbClr val="000000"/>
                </a:solidFill>
                <a:effectLst/>
                <a:latin typeface="Helvetica Neue"/>
              </a:rPr>
              <a:t>i</a:t>
            </a:r>
            <a:r>
              <a:rPr lang="en-GB" b="0" i="0" dirty="0">
                <a:solidFill>
                  <a:srgbClr val="000000"/>
                </a:solidFill>
                <a:effectLst/>
                <a:latin typeface="Helvetica Neue"/>
              </a:rPr>
              <a:t> fail to turn the oven on, why was that?</a:t>
            </a:r>
          </a:p>
          <a:p>
            <a:pPr marL="742950" lvl="1" indent="-285750" algn="l">
              <a:buFont typeface="Arial" panose="020B0604020202020204" pitchFamily="34" charset="0"/>
              <a:buChar char="•"/>
            </a:pPr>
            <a:r>
              <a:rPr lang="en-GB" b="0" i="0" dirty="0">
                <a:solidFill>
                  <a:srgbClr val="000000"/>
                </a:solidFill>
                <a:effectLst/>
                <a:latin typeface="Helvetica Neue"/>
              </a:rPr>
              <a:t>let me try again, with the relevant change</a:t>
            </a:r>
          </a:p>
          <a:p>
            <a:pPr marL="742950" lvl="1" indent="-285750" algn="l">
              <a:buFont typeface="Arial" panose="020B0604020202020204" pitchFamily="34" charset="0"/>
              <a:buChar char="•"/>
            </a:pPr>
            <a:r>
              <a:rPr lang="en-GB" b="0" i="0" dirty="0">
                <a:solidFill>
                  <a:srgbClr val="000000"/>
                </a:solidFill>
                <a:effectLst/>
                <a:latin typeface="Helvetica Neue"/>
              </a:rPr>
              <a:t>does that work etc.</a:t>
            </a:r>
          </a:p>
          <a:p>
            <a:endParaRPr lang="en-GB" dirty="0"/>
          </a:p>
        </p:txBody>
      </p:sp>
    </p:spTree>
    <p:extLst>
      <p:ext uri="{BB962C8B-B14F-4D97-AF65-F5344CB8AC3E}">
        <p14:creationId xmlns:p14="http://schemas.microsoft.com/office/powerpoint/2010/main" val="8243872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8C332-DB8D-4B85-9C3E-D962E7EA50F2}"/>
              </a:ext>
            </a:extLst>
          </p:cNvPr>
          <p:cNvSpPr>
            <a:spLocks noGrp="1"/>
          </p:cNvSpPr>
          <p:nvPr>
            <p:ph type="body" sz="quarter" idx="10"/>
          </p:nvPr>
        </p:nvSpPr>
        <p:spPr/>
        <p:txBody>
          <a:bodyPr/>
          <a:lstStyle/>
          <a:p>
            <a:r>
              <a:rPr lang="en-GB" dirty="0"/>
              <a:t>Improving ml safety</a:t>
            </a:r>
          </a:p>
        </p:txBody>
      </p:sp>
      <p:sp>
        <p:nvSpPr>
          <p:cNvPr id="3" name="Text Placeholder 2">
            <a:extLst>
              <a:ext uri="{FF2B5EF4-FFF2-40B4-BE49-F238E27FC236}">
                <a16:creationId xmlns:a16="http://schemas.microsoft.com/office/drawing/2014/main" id="{B05177A4-C6A6-44A5-9D39-7B235242E66D}"/>
              </a:ext>
            </a:extLst>
          </p:cNvPr>
          <p:cNvSpPr>
            <a:spLocks noGrp="1"/>
          </p:cNvSpPr>
          <p:nvPr>
            <p:ph type="body" sz="quarter" idx="15"/>
          </p:nvPr>
        </p:nvSpPr>
        <p:spPr/>
        <p:txBody>
          <a:bodyPr/>
          <a:lstStyle/>
          <a:p>
            <a:r>
              <a:rPr lang="en-GB" dirty="0"/>
              <a:t>How do we improve the safety of ML?</a:t>
            </a:r>
          </a:p>
          <a:p>
            <a:pPr algn="l">
              <a:buFont typeface="Arial" panose="020B0604020202020204" pitchFamily="34" charset="0"/>
              <a:buChar char="•"/>
            </a:pPr>
            <a:r>
              <a:rPr lang="en-GB" b="0" i="0" dirty="0">
                <a:solidFill>
                  <a:srgbClr val="000000"/>
                </a:solidFill>
                <a:effectLst/>
                <a:latin typeface="Helvetica Neue"/>
              </a:rPr>
              <a:t>ensure, by human inspection &amp; control, the environment has no potential faults</a:t>
            </a:r>
          </a:p>
          <a:p>
            <a:pPr algn="l">
              <a:buFont typeface="Arial" panose="020B0604020202020204" pitchFamily="34" charset="0"/>
              <a:buChar char="•"/>
            </a:pPr>
            <a:r>
              <a:rPr lang="en-GB" b="0" i="0" dirty="0">
                <a:solidFill>
                  <a:srgbClr val="000000"/>
                </a:solidFill>
                <a:effectLst/>
                <a:latin typeface="Helvetica Neue"/>
              </a:rPr>
              <a:t>explicitly program control system (non-ML control systems)</a:t>
            </a:r>
          </a:p>
          <a:p>
            <a:pPr algn="l">
              <a:buFont typeface="Arial" panose="020B0604020202020204" pitchFamily="34" charset="0"/>
              <a:buChar char="•"/>
            </a:pPr>
            <a:r>
              <a:rPr lang="en-GB" b="0" i="0" dirty="0">
                <a:solidFill>
                  <a:srgbClr val="000000"/>
                </a:solidFill>
                <a:effectLst/>
                <a:latin typeface="Helvetica Neue"/>
              </a:rPr>
              <a:t>the datasets observe events which are </a:t>
            </a:r>
            <a:r>
              <a:rPr lang="en-GB" b="0" i="1" dirty="0">
                <a:solidFill>
                  <a:srgbClr val="000000"/>
                </a:solidFill>
                <a:effectLst/>
                <a:latin typeface="Helvetica Neue"/>
              </a:rPr>
              <a:t>identical in kind</a:t>
            </a:r>
            <a:r>
              <a:rPr lang="en-GB" b="0" i="0" dirty="0">
                <a:solidFill>
                  <a:srgbClr val="000000"/>
                </a:solidFill>
                <a:effectLst/>
                <a:latin typeface="Helvetica Neue"/>
              </a:rPr>
              <a:t> to the events likely to occur</a:t>
            </a:r>
          </a:p>
          <a:p>
            <a:pPr algn="l">
              <a:buFont typeface="Arial" panose="020B0604020202020204" pitchFamily="34" charset="0"/>
              <a:buChar char="•"/>
            </a:pPr>
            <a:r>
              <a:rPr lang="en-GB" b="0" i="0" dirty="0">
                <a:solidFill>
                  <a:srgbClr val="000000"/>
                </a:solidFill>
                <a:effectLst/>
                <a:latin typeface="Helvetica Neue"/>
              </a:rPr>
              <a:t>include a human operator to review decisions</a:t>
            </a:r>
          </a:p>
          <a:p>
            <a:pPr algn="l">
              <a:buFont typeface="Arial" panose="020B0604020202020204" pitchFamily="34" charset="0"/>
              <a:buChar char="•"/>
            </a:pPr>
            <a:r>
              <a:rPr lang="en-GB" b="0" i="0" dirty="0">
                <a:solidFill>
                  <a:srgbClr val="000000"/>
                </a:solidFill>
                <a:effectLst/>
                <a:latin typeface="Helvetica Neue"/>
              </a:rPr>
              <a:t>BEST CASE:</a:t>
            </a:r>
          </a:p>
          <a:p>
            <a:pPr marL="742950" lvl="1" indent="-285750" algn="l">
              <a:buFont typeface="Arial" panose="020B0604020202020204" pitchFamily="34" charset="0"/>
              <a:buChar char="•"/>
            </a:pPr>
            <a:r>
              <a:rPr lang="en-GB" b="0" i="0" dirty="0">
                <a:solidFill>
                  <a:srgbClr val="000000"/>
                </a:solidFill>
                <a:effectLst/>
                <a:latin typeface="Helvetica Neue"/>
              </a:rPr>
              <a:t>use system where approximate and even wrong answers are OK</a:t>
            </a:r>
          </a:p>
          <a:p>
            <a:endParaRPr lang="en-GB" dirty="0"/>
          </a:p>
        </p:txBody>
      </p:sp>
    </p:spTree>
    <p:extLst>
      <p:ext uri="{BB962C8B-B14F-4D97-AF65-F5344CB8AC3E}">
        <p14:creationId xmlns:p14="http://schemas.microsoft.com/office/powerpoint/2010/main" val="42712206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157241-8AFE-43D4-96AA-E50B25609F46}"/>
              </a:ext>
            </a:extLst>
          </p:cNvPr>
          <p:cNvSpPr>
            <a:spLocks noGrp="1"/>
          </p:cNvSpPr>
          <p:nvPr>
            <p:ph type="body" sz="quarter" idx="10"/>
          </p:nvPr>
        </p:nvSpPr>
        <p:spPr/>
        <p:txBody>
          <a:bodyPr>
            <a:normAutofit/>
          </a:bodyPr>
          <a:lstStyle/>
          <a:p>
            <a:r>
              <a:rPr lang="en-GB" sz="2800" dirty="0"/>
              <a:t>Business applications for ml</a:t>
            </a:r>
          </a:p>
        </p:txBody>
      </p:sp>
      <p:sp>
        <p:nvSpPr>
          <p:cNvPr id="3" name="Text Placeholder 2">
            <a:extLst>
              <a:ext uri="{FF2B5EF4-FFF2-40B4-BE49-F238E27FC236}">
                <a16:creationId xmlns:a16="http://schemas.microsoft.com/office/drawing/2014/main" id="{3DF7ED5B-5344-4502-8554-B1E0ADD89815}"/>
              </a:ext>
            </a:extLst>
          </p:cNvPr>
          <p:cNvSpPr>
            <a:spLocks noGrp="1"/>
          </p:cNvSpPr>
          <p:nvPr>
            <p:ph type="body" sz="quarter" idx="15"/>
          </p:nvPr>
        </p:nvSpPr>
        <p:spPr>
          <a:xfrm>
            <a:off x="5037138" y="417096"/>
            <a:ext cx="6770687" cy="6045234"/>
          </a:xfrm>
        </p:spPr>
        <p:txBody>
          <a:bodyPr>
            <a:normAutofit fontScale="55000" lnSpcReduction="20000"/>
          </a:bodyPr>
          <a:lstStyle/>
          <a:p>
            <a:pPr algn="l">
              <a:buFont typeface="Arial" panose="020B0604020202020204" pitchFamily="34" charset="0"/>
              <a:buChar char="•"/>
            </a:pPr>
            <a:r>
              <a:rPr lang="en-GB" b="0" i="0" dirty="0">
                <a:solidFill>
                  <a:srgbClr val="000000"/>
                </a:solidFill>
                <a:effectLst/>
                <a:latin typeface="Helvetica Neue"/>
              </a:rPr>
              <a:t>Retail</a:t>
            </a:r>
          </a:p>
          <a:p>
            <a:pPr marL="742950" lvl="1" indent="-285750" algn="l">
              <a:buFont typeface="Arial" panose="020B0604020202020204" pitchFamily="34" charset="0"/>
              <a:buChar char="•"/>
            </a:pPr>
            <a:r>
              <a:rPr lang="en-GB" b="0" i="0" dirty="0">
                <a:solidFill>
                  <a:srgbClr val="000000"/>
                </a:solidFill>
                <a:effectLst/>
                <a:latin typeface="Helvetica Neue"/>
              </a:rPr>
              <a:t>supermarket -- regression</a:t>
            </a:r>
          </a:p>
          <a:p>
            <a:pPr marL="1143000" lvl="2" indent="-228600" algn="l">
              <a:buFont typeface="Arial" panose="020B0604020202020204" pitchFamily="34" charset="0"/>
              <a:buChar char="•"/>
            </a:pPr>
            <a:r>
              <a:rPr lang="en-GB" b="0" i="0" dirty="0">
                <a:solidFill>
                  <a:srgbClr val="000000"/>
                </a:solidFill>
                <a:effectLst/>
                <a:latin typeface="Helvetica Neue"/>
              </a:rPr>
              <a:t>predict profit from a marketing campaign</a:t>
            </a:r>
          </a:p>
          <a:p>
            <a:pPr marL="1143000" lvl="2" indent="-228600" algn="l">
              <a:buFont typeface="Arial" panose="020B0604020202020204" pitchFamily="34" charset="0"/>
              <a:buChar char="•"/>
            </a:pPr>
            <a:r>
              <a:rPr lang="en-GB" b="0" i="0" dirty="0">
                <a:solidFill>
                  <a:srgbClr val="000000"/>
                </a:solidFill>
                <a:effectLst/>
                <a:latin typeface="Helvetica Neue"/>
              </a:rPr>
              <a:t>predict profit increase from changes to store layout</a:t>
            </a:r>
          </a:p>
          <a:p>
            <a:pPr marL="1143000" lvl="2" indent="-228600" algn="l">
              <a:buFont typeface="Arial" panose="020B0604020202020204" pitchFamily="34" charset="0"/>
              <a:buChar char="•"/>
            </a:pPr>
            <a:r>
              <a:rPr lang="en-GB" b="0" i="0" dirty="0">
                <a:solidFill>
                  <a:srgbClr val="000000"/>
                </a:solidFill>
                <a:effectLst/>
                <a:latin typeface="Helvetica Neue"/>
              </a:rPr>
              <a:t>predict sales increase from discounting strategy</a:t>
            </a:r>
          </a:p>
          <a:p>
            <a:pPr marL="742950" lvl="1" indent="-285750" algn="l">
              <a:buFont typeface="Arial" panose="020B0604020202020204" pitchFamily="34" charset="0"/>
              <a:buChar char="•"/>
            </a:pPr>
            <a:r>
              <a:rPr lang="en-GB" b="0" i="0" dirty="0">
                <a:solidFill>
                  <a:srgbClr val="000000"/>
                </a:solidFill>
                <a:effectLst/>
                <a:latin typeface="Helvetica Neue"/>
              </a:rPr>
              <a:t>clothes</a:t>
            </a:r>
          </a:p>
          <a:p>
            <a:pPr marL="1143000" lvl="2" indent="-228600" algn="l">
              <a:buFont typeface="Arial" panose="020B0604020202020204" pitchFamily="34" charset="0"/>
              <a:buChar char="•"/>
            </a:pPr>
            <a:r>
              <a:rPr lang="en-GB" b="0" i="0" dirty="0">
                <a:solidFill>
                  <a:srgbClr val="000000"/>
                </a:solidFill>
                <a:effectLst/>
                <a:latin typeface="Helvetica Neue"/>
              </a:rPr>
              <a:t>classify product into best sales location (Leeds, Manchester, London)</a:t>
            </a:r>
          </a:p>
          <a:p>
            <a:pPr marL="1143000" lvl="2" indent="-228600" algn="l">
              <a:buFont typeface="Arial" panose="020B0604020202020204" pitchFamily="34" charset="0"/>
              <a:buChar char="•"/>
            </a:pPr>
            <a:r>
              <a:rPr lang="en-GB" b="0" i="0" dirty="0">
                <a:solidFill>
                  <a:srgbClr val="000000"/>
                </a:solidFill>
                <a:effectLst/>
                <a:latin typeface="Helvetica Neue"/>
              </a:rPr>
              <a:t>classify customer into demographic (</a:t>
            </a:r>
            <a:r>
              <a:rPr lang="en-GB" b="0" i="0" dirty="0" err="1">
                <a:solidFill>
                  <a:srgbClr val="000000"/>
                </a:solidFill>
                <a:effectLst/>
                <a:latin typeface="Helvetica Neue"/>
              </a:rPr>
              <a:t>YoungRich</a:t>
            </a:r>
            <a:r>
              <a:rPr lang="en-GB" b="0" i="0" dirty="0">
                <a:solidFill>
                  <a:srgbClr val="000000"/>
                </a:solidFill>
                <a:effectLst/>
                <a:latin typeface="Helvetica Neue"/>
              </a:rPr>
              <a:t>, </a:t>
            </a:r>
            <a:r>
              <a:rPr lang="en-GB" b="0" i="0" dirty="0" err="1">
                <a:solidFill>
                  <a:srgbClr val="000000"/>
                </a:solidFill>
                <a:effectLst/>
                <a:latin typeface="Helvetica Neue"/>
              </a:rPr>
              <a:t>MiddleUnemployed</a:t>
            </a:r>
            <a:r>
              <a:rPr lang="en-GB" b="0" i="0" dirty="0">
                <a:solidFill>
                  <a:srgbClr val="000000"/>
                </a:solidFill>
                <a:effectLst/>
                <a:latin typeface="Helvetica Neue"/>
              </a:rPr>
              <a:t>, ...)</a:t>
            </a:r>
          </a:p>
          <a:p>
            <a:pPr marL="1143000" lvl="2" indent="-228600" algn="l">
              <a:buFont typeface="Arial" panose="020B0604020202020204" pitchFamily="34" charset="0"/>
              <a:buChar char="•"/>
            </a:pPr>
            <a:r>
              <a:rPr lang="en-GB" b="0" i="0" dirty="0">
                <a:solidFill>
                  <a:srgbClr val="000000"/>
                </a:solidFill>
                <a:effectLst/>
                <a:latin typeface="Helvetica Neue"/>
              </a:rPr>
              <a:t>classify store into </a:t>
            </a:r>
            <a:r>
              <a:rPr lang="en-GB" b="0" i="0" dirty="0" err="1">
                <a:solidFill>
                  <a:srgbClr val="000000"/>
                </a:solidFill>
                <a:effectLst/>
                <a:latin typeface="Helvetica Neue"/>
              </a:rPr>
              <a:t>HighPerforming</a:t>
            </a:r>
            <a:r>
              <a:rPr lang="en-GB" b="0" i="0" dirty="0">
                <a:solidFill>
                  <a:srgbClr val="000000"/>
                </a:solidFill>
                <a:effectLst/>
                <a:latin typeface="Helvetica Neue"/>
              </a:rPr>
              <a:t>, </a:t>
            </a:r>
            <a:r>
              <a:rPr lang="en-GB" b="0" i="0" dirty="0" err="1">
                <a:solidFill>
                  <a:srgbClr val="000000"/>
                </a:solidFill>
                <a:effectLst/>
                <a:latin typeface="Helvetica Neue"/>
              </a:rPr>
              <a:t>LowPerforming</a:t>
            </a:r>
            <a:endParaRPr lang="en-GB" b="0" i="0" dirty="0">
              <a:solidFill>
                <a:srgbClr val="000000"/>
              </a:solidFill>
              <a:effectLst/>
              <a:latin typeface="Helvetica Neue"/>
            </a:endParaRPr>
          </a:p>
          <a:p>
            <a:pPr algn="l">
              <a:buFont typeface="Arial" panose="020B0604020202020204" pitchFamily="34" charset="0"/>
              <a:buChar char="•"/>
            </a:pPr>
            <a:r>
              <a:rPr lang="en-GB" b="0" i="0" dirty="0">
                <a:solidFill>
                  <a:srgbClr val="000000"/>
                </a:solidFill>
                <a:effectLst/>
                <a:latin typeface="Helvetica Neue"/>
              </a:rPr>
              <a:t>Health</a:t>
            </a:r>
          </a:p>
          <a:p>
            <a:pPr marL="742950" lvl="1" indent="-285750" algn="l">
              <a:buFont typeface="Arial" panose="020B0604020202020204" pitchFamily="34" charset="0"/>
              <a:buChar char="•"/>
            </a:pPr>
            <a:r>
              <a:rPr lang="en-GB" b="0" i="0" dirty="0">
                <a:solidFill>
                  <a:srgbClr val="000000"/>
                </a:solidFill>
                <a:effectLst/>
                <a:latin typeface="Helvetica Neue"/>
              </a:rPr>
              <a:t>sleep -- classification</a:t>
            </a:r>
          </a:p>
          <a:p>
            <a:pPr marL="1143000" lvl="2" indent="-228600" algn="l">
              <a:buFont typeface="Arial" panose="020B0604020202020204" pitchFamily="34" charset="0"/>
              <a:buChar char="•"/>
            </a:pPr>
            <a:r>
              <a:rPr lang="en-GB" b="0" i="0" dirty="0">
                <a:solidFill>
                  <a:srgbClr val="000000"/>
                </a:solidFill>
                <a:effectLst/>
                <a:latin typeface="Helvetica Neue"/>
              </a:rPr>
              <a:t>classify sleep into </a:t>
            </a:r>
            <a:r>
              <a:rPr lang="en-GB" b="0" i="0" dirty="0" err="1">
                <a:solidFill>
                  <a:srgbClr val="000000"/>
                </a:solidFill>
                <a:effectLst/>
                <a:latin typeface="Helvetica Neue"/>
              </a:rPr>
              <a:t>High|Low|Clinical</a:t>
            </a:r>
            <a:r>
              <a:rPr lang="en-GB" b="0" i="0" dirty="0">
                <a:solidFill>
                  <a:srgbClr val="000000"/>
                </a:solidFill>
                <a:effectLst/>
                <a:latin typeface="Helvetica Neue"/>
              </a:rPr>
              <a:t> quality</a:t>
            </a:r>
          </a:p>
          <a:p>
            <a:pPr marL="742950" lvl="1" indent="-285750" algn="l">
              <a:buFont typeface="Arial" panose="020B0604020202020204" pitchFamily="34" charset="0"/>
              <a:buChar char="•"/>
            </a:pPr>
            <a:r>
              <a:rPr lang="en-GB" b="0" i="0" dirty="0">
                <a:solidFill>
                  <a:srgbClr val="000000"/>
                </a:solidFill>
                <a:effectLst/>
                <a:latin typeface="Helvetica Neue"/>
              </a:rPr>
              <a:t>diet -- regression</a:t>
            </a:r>
          </a:p>
          <a:p>
            <a:pPr marL="1143000" lvl="2" indent="-228600" algn="l">
              <a:buFont typeface="Arial" panose="020B0604020202020204" pitchFamily="34" charset="0"/>
              <a:buChar char="•"/>
            </a:pPr>
            <a:r>
              <a:rPr lang="en-GB" b="0" i="0" dirty="0">
                <a:solidFill>
                  <a:srgbClr val="000000"/>
                </a:solidFill>
                <a:effectLst/>
                <a:latin typeface="Helvetica Neue"/>
              </a:rPr>
              <a:t>predict weight loss from diet plan</a:t>
            </a:r>
          </a:p>
          <a:p>
            <a:pPr algn="l">
              <a:buFont typeface="Arial" panose="020B0604020202020204" pitchFamily="34" charset="0"/>
              <a:buChar char="•"/>
            </a:pPr>
            <a:r>
              <a:rPr lang="en-GB" b="0" i="0" dirty="0">
                <a:solidFill>
                  <a:srgbClr val="000000"/>
                </a:solidFill>
                <a:effectLst/>
                <a:latin typeface="Helvetica Neue"/>
              </a:rPr>
              <a:t>Product Recommendation</a:t>
            </a:r>
          </a:p>
          <a:p>
            <a:pPr marL="742950" lvl="1" indent="-285750" algn="l">
              <a:buFont typeface="Arial" panose="020B0604020202020204" pitchFamily="34" charset="0"/>
              <a:buChar char="•"/>
            </a:pPr>
            <a:r>
              <a:rPr lang="en-GB" b="0" i="0" dirty="0">
                <a:solidFill>
                  <a:srgbClr val="000000"/>
                </a:solidFill>
                <a:effectLst/>
                <a:latin typeface="Helvetica Neue"/>
              </a:rPr>
              <a:t>films</a:t>
            </a:r>
          </a:p>
          <a:p>
            <a:pPr marL="1143000" lvl="2" indent="-228600" algn="l">
              <a:buFont typeface="Arial" panose="020B0604020202020204" pitchFamily="34" charset="0"/>
              <a:buChar char="•"/>
            </a:pPr>
            <a:r>
              <a:rPr lang="en-GB" b="0" i="0" dirty="0">
                <a:solidFill>
                  <a:srgbClr val="000000"/>
                </a:solidFill>
                <a:effectLst/>
                <a:latin typeface="Helvetica Neue"/>
              </a:rPr>
              <a:t>classify film into </a:t>
            </a:r>
            <a:r>
              <a:rPr lang="en-GB" b="0" i="0" dirty="0" err="1">
                <a:solidFill>
                  <a:srgbClr val="000000"/>
                </a:solidFill>
                <a:effectLst/>
                <a:latin typeface="Helvetica Neue"/>
              </a:rPr>
              <a:t>Like|Dislike</a:t>
            </a:r>
            <a:r>
              <a:rPr lang="en-GB" b="0" i="0" dirty="0">
                <a:solidFill>
                  <a:srgbClr val="000000"/>
                </a:solidFill>
                <a:effectLst/>
                <a:latin typeface="Helvetica Neue"/>
              </a:rPr>
              <a:t> for a user</a:t>
            </a:r>
          </a:p>
          <a:p>
            <a:pPr marL="1600200" lvl="3" indent="-228600" algn="l">
              <a:buFont typeface="Arial" panose="020B0604020202020204" pitchFamily="34" charset="0"/>
              <a:buChar char="•"/>
            </a:pPr>
            <a:r>
              <a:rPr lang="en-GB" b="0" i="0" dirty="0">
                <a:solidFill>
                  <a:srgbClr val="000000"/>
                </a:solidFill>
                <a:effectLst/>
                <a:latin typeface="Helvetica Neue"/>
              </a:rPr>
              <a:t>and thereby recommend a film</a:t>
            </a:r>
          </a:p>
          <a:p>
            <a:pPr marL="742950" lvl="1" indent="-285750" algn="l">
              <a:buFont typeface="Arial" panose="020B0604020202020204" pitchFamily="34" charset="0"/>
              <a:buChar char="•"/>
            </a:pPr>
            <a:r>
              <a:rPr lang="en-GB" b="0" i="0" dirty="0">
                <a:solidFill>
                  <a:srgbClr val="000000"/>
                </a:solidFill>
                <a:effectLst/>
                <a:latin typeface="Helvetica Neue"/>
              </a:rPr>
              <a:t>ecommerce</a:t>
            </a:r>
          </a:p>
          <a:p>
            <a:pPr marL="1143000" lvl="2" indent="-228600" algn="l">
              <a:buFont typeface="Arial" panose="020B0604020202020204" pitchFamily="34" charset="0"/>
              <a:buChar char="•"/>
            </a:pPr>
            <a:r>
              <a:rPr lang="en-GB" b="0" i="0" dirty="0">
                <a:solidFill>
                  <a:srgbClr val="000000"/>
                </a:solidFill>
                <a:effectLst/>
                <a:latin typeface="Helvetica Neue"/>
              </a:rPr>
              <a:t>predict customer rating for product</a:t>
            </a:r>
          </a:p>
          <a:p>
            <a:pPr algn="l">
              <a:buFont typeface="Arial" panose="020B0604020202020204" pitchFamily="34" charset="0"/>
              <a:buChar char="•"/>
            </a:pPr>
            <a:r>
              <a:rPr lang="en-GB" b="0" i="0" dirty="0">
                <a:solidFill>
                  <a:srgbClr val="000000"/>
                </a:solidFill>
                <a:effectLst/>
                <a:latin typeface="Helvetica Neue"/>
              </a:rPr>
              <a:t>Social &amp; Political</a:t>
            </a:r>
          </a:p>
          <a:p>
            <a:pPr marL="742950" lvl="1" indent="-285750" algn="l">
              <a:buFont typeface="Arial" panose="020B0604020202020204" pitchFamily="34" charset="0"/>
              <a:buChar char="•"/>
            </a:pPr>
            <a:r>
              <a:rPr lang="en-GB" b="0" i="0" dirty="0">
                <a:solidFill>
                  <a:srgbClr val="000000"/>
                </a:solidFill>
                <a:effectLst/>
                <a:latin typeface="Helvetica Neue"/>
              </a:rPr>
              <a:t>political campaign</a:t>
            </a:r>
          </a:p>
          <a:p>
            <a:pPr marL="1143000" lvl="2" indent="-228600" algn="l">
              <a:buFont typeface="Arial" panose="020B0604020202020204" pitchFamily="34" charset="0"/>
              <a:buChar char="•"/>
            </a:pPr>
            <a:r>
              <a:rPr lang="en-GB" b="0" i="0" dirty="0">
                <a:solidFill>
                  <a:srgbClr val="000000"/>
                </a:solidFill>
                <a:effectLst/>
                <a:latin typeface="Helvetica Neue"/>
              </a:rPr>
              <a:t>classify voter into </a:t>
            </a:r>
            <a:r>
              <a:rPr lang="en-GB" b="0" i="0" dirty="0" err="1">
                <a:solidFill>
                  <a:srgbClr val="000000"/>
                </a:solidFill>
                <a:effectLst/>
                <a:latin typeface="Helvetica Neue"/>
              </a:rPr>
              <a:t>LikelyVoter|NotLikelyVoter</a:t>
            </a:r>
            <a:endParaRPr lang="en-GB" b="0" i="0" dirty="0">
              <a:solidFill>
                <a:srgbClr val="000000"/>
              </a:solidFill>
              <a:effectLst/>
              <a:latin typeface="Helvetica Neue"/>
            </a:endParaRPr>
          </a:p>
          <a:p>
            <a:pPr marL="1143000" lvl="2" indent="-228600" algn="l">
              <a:buFont typeface="Arial" panose="020B0604020202020204" pitchFamily="34" charset="0"/>
              <a:buChar char="•"/>
            </a:pPr>
            <a:r>
              <a:rPr lang="en-GB" b="0" i="0" dirty="0">
                <a:solidFill>
                  <a:srgbClr val="000000"/>
                </a:solidFill>
                <a:effectLst/>
                <a:latin typeface="Helvetica Neue"/>
              </a:rPr>
              <a:t>classify voter into </a:t>
            </a:r>
            <a:r>
              <a:rPr lang="en-GB" b="0" i="0" dirty="0" err="1">
                <a:solidFill>
                  <a:srgbClr val="000000"/>
                </a:solidFill>
                <a:effectLst/>
                <a:latin typeface="Helvetica Neue"/>
              </a:rPr>
              <a:t>LabourLeft|LabourRight|LibDem|Consv</a:t>
            </a:r>
            <a:r>
              <a:rPr lang="en-GB" b="0" i="0" dirty="0">
                <a:solidFill>
                  <a:srgbClr val="000000"/>
                </a:solidFill>
                <a:effectLst/>
                <a:latin typeface="Helvetica Neue"/>
              </a:rPr>
              <a:t>...</a:t>
            </a:r>
          </a:p>
          <a:p>
            <a:pPr marL="742950" lvl="1" indent="-285750" algn="l">
              <a:buFont typeface="Arial" panose="020B0604020202020204" pitchFamily="34" charset="0"/>
              <a:buChar char="•"/>
            </a:pPr>
            <a:r>
              <a:rPr lang="en-GB" b="0" i="0" dirty="0">
                <a:solidFill>
                  <a:srgbClr val="000000"/>
                </a:solidFill>
                <a:effectLst/>
                <a:latin typeface="Helvetica Neue"/>
              </a:rPr>
              <a:t>social networks</a:t>
            </a:r>
          </a:p>
          <a:p>
            <a:pPr marL="1143000" lvl="2" indent="-228600" algn="l">
              <a:buFont typeface="Arial" panose="020B0604020202020204" pitchFamily="34" charset="0"/>
              <a:buChar char="•"/>
            </a:pPr>
            <a:r>
              <a:rPr lang="en-GB" b="0" i="0" dirty="0">
                <a:solidFill>
                  <a:srgbClr val="000000"/>
                </a:solidFill>
                <a:effectLst/>
                <a:latin typeface="Helvetica Neue"/>
              </a:rPr>
              <a:t>predict number of friends from behaviour on social network</a:t>
            </a:r>
          </a:p>
          <a:p>
            <a:pPr algn="l">
              <a:buFont typeface="Arial" panose="020B0604020202020204" pitchFamily="34" charset="0"/>
              <a:buChar char="•"/>
            </a:pPr>
            <a:r>
              <a:rPr lang="en-GB" b="0" i="0" dirty="0" err="1">
                <a:solidFill>
                  <a:srgbClr val="000000"/>
                </a:solidFill>
                <a:effectLst/>
                <a:latin typeface="Helvetica Neue"/>
              </a:rPr>
              <a:t>Eg.</a:t>
            </a:r>
            <a:r>
              <a:rPr lang="en-GB" b="0" i="0" dirty="0">
                <a:solidFill>
                  <a:srgbClr val="000000"/>
                </a:solidFill>
                <a:effectLst/>
                <a:latin typeface="Helvetica Neue"/>
              </a:rPr>
              <a:t>, Behavioural Data:</a:t>
            </a:r>
          </a:p>
          <a:p>
            <a:pPr marL="742950" lvl="1" indent="-285750" algn="l">
              <a:buFont typeface="Arial" panose="020B0604020202020204" pitchFamily="34" charset="0"/>
              <a:buChar char="•"/>
            </a:pPr>
            <a:r>
              <a:rPr lang="en-GB" b="0" i="0" dirty="0">
                <a:solidFill>
                  <a:srgbClr val="000000"/>
                </a:solidFill>
                <a:effectLst/>
                <a:latin typeface="Helvetica Neue"/>
              </a:rPr>
              <a:t>classify /predict ... from User Behaviour Events</a:t>
            </a:r>
          </a:p>
          <a:p>
            <a:pPr marL="1143000" lvl="2" indent="-228600" algn="l">
              <a:buFont typeface="Arial" panose="020B0604020202020204" pitchFamily="34" charset="0"/>
              <a:buChar char="•"/>
            </a:pPr>
            <a:r>
              <a:rPr lang="en-GB" b="0" i="0" dirty="0" err="1">
                <a:solidFill>
                  <a:srgbClr val="000000"/>
                </a:solidFill>
                <a:effectLst/>
                <a:latin typeface="Helvetica Neue"/>
              </a:rPr>
              <a:t>eg.</a:t>
            </a:r>
            <a:r>
              <a:rPr lang="en-GB" b="0" i="0" dirty="0">
                <a:solidFill>
                  <a:srgbClr val="000000"/>
                </a:solidFill>
                <a:effectLst/>
                <a:latin typeface="Helvetica Neue"/>
              </a:rPr>
              <a:t>, clicks, </a:t>
            </a:r>
            <a:r>
              <a:rPr lang="en-GB" b="0" i="0" dirty="0" err="1">
                <a:solidFill>
                  <a:srgbClr val="000000"/>
                </a:solidFill>
                <a:effectLst/>
                <a:latin typeface="Helvetica Neue"/>
              </a:rPr>
              <a:t>purhchases</a:t>
            </a:r>
            <a:r>
              <a:rPr lang="en-GB" b="0" i="0" dirty="0">
                <a:solidFill>
                  <a:srgbClr val="000000"/>
                </a:solidFill>
                <a:effectLst/>
                <a:latin typeface="Helvetica Neue"/>
              </a:rPr>
              <a:t>, mouse movements, file saves…</a:t>
            </a:r>
            <a:endParaRPr lang="en-GB" dirty="0"/>
          </a:p>
        </p:txBody>
      </p:sp>
    </p:spTree>
    <p:extLst>
      <p:ext uri="{BB962C8B-B14F-4D97-AF65-F5344CB8AC3E}">
        <p14:creationId xmlns:p14="http://schemas.microsoft.com/office/powerpoint/2010/main" val="27487419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A3C266-25CC-40ED-B8BD-70FA57DA0BDC}"/>
              </a:ext>
            </a:extLst>
          </p:cNvPr>
          <p:cNvSpPr>
            <a:spLocks noGrp="1"/>
          </p:cNvSpPr>
          <p:nvPr>
            <p:ph type="body" sz="quarter" idx="10"/>
          </p:nvPr>
        </p:nvSpPr>
        <p:spPr/>
        <p:txBody>
          <a:bodyPr/>
          <a:lstStyle/>
          <a:p>
            <a:r>
              <a:rPr lang="en-GB" dirty="0"/>
              <a:t>Types of ml</a:t>
            </a:r>
          </a:p>
        </p:txBody>
      </p:sp>
      <p:sp>
        <p:nvSpPr>
          <p:cNvPr id="3" name="Text Placeholder 2">
            <a:extLst>
              <a:ext uri="{FF2B5EF4-FFF2-40B4-BE49-F238E27FC236}">
                <a16:creationId xmlns:a16="http://schemas.microsoft.com/office/drawing/2014/main" id="{0492F1A0-F51B-4F7F-9DEF-F0C0ACB10743}"/>
              </a:ext>
            </a:extLst>
          </p:cNvPr>
          <p:cNvSpPr>
            <a:spLocks noGrp="1"/>
          </p:cNvSpPr>
          <p:nvPr>
            <p:ph type="body" sz="quarter" idx="15"/>
          </p:nvPr>
        </p:nvSpPr>
        <p:spPr/>
        <p:txBody>
          <a:bodyPr/>
          <a:lstStyle/>
          <a:p>
            <a:pPr algn="l">
              <a:buFont typeface="Arial" panose="020B0604020202020204" pitchFamily="34" charset="0"/>
              <a:buChar char="•"/>
            </a:pPr>
            <a:r>
              <a:rPr lang="en-GB" b="0" i="0" dirty="0">
                <a:solidFill>
                  <a:srgbClr val="000000"/>
                </a:solidFill>
                <a:effectLst/>
                <a:latin typeface="Helvetica Neue"/>
              </a:rPr>
              <a:t>Supervised</a:t>
            </a:r>
          </a:p>
          <a:p>
            <a:pPr marL="742950" lvl="1" indent="-285750" algn="l">
              <a:buFont typeface="Arial" panose="020B0604020202020204" pitchFamily="34" charset="0"/>
              <a:buChar char="•"/>
            </a:pPr>
            <a:r>
              <a:rPr lang="en-GB" b="0" i="0" dirty="0" err="1">
                <a:solidFill>
                  <a:srgbClr val="000000"/>
                </a:solidFill>
                <a:effectLst/>
                <a:latin typeface="Helvetica Neue"/>
              </a:rPr>
              <a:t>Regresssion</a:t>
            </a:r>
            <a:endParaRPr lang="en-GB" b="0" i="0" dirty="0">
              <a:solidFill>
                <a:srgbClr val="000000"/>
              </a:solidFill>
              <a:effectLst/>
              <a:latin typeface="Helvetica Neue"/>
            </a:endParaRPr>
          </a:p>
          <a:p>
            <a:pPr marL="1143000" lvl="2" indent="-228600" algn="l">
              <a:buFont typeface="Arial" panose="020B0604020202020204" pitchFamily="34" charset="0"/>
              <a:buChar char="•"/>
            </a:pPr>
            <a:r>
              <a:rPr lang="en-GB" b="0" i="0" dirty="0">
                <a:solidFill>
                  <a:srgbClr val="000000"/>
                </a:solidFill>
                <a:effectLst/>
                <a:latin typeface="Helvetica Neue"/>
              </a:rPr>
              <a:t>y : profit, from x : (</a:t>
            </a:r>
          </a:p>
          <a:p>
            <a:pPr marL="742950" lvl="1" indent="-285750" algn="l">
              <a:buFont typeface="Arial" panose="020B0604020202020204" pitchFamily="34" charset="0"/>
              <a:buChar char="•"/>
            </a:pPr>
            <a:r>
              <a:rPr lang="en-GB" b="0" i="0" dirty="0">
                <a:solidFill>
                  <a:srgbClr val="000000"/>
                </a:solidFill>
                <a:effectLst/>
                <a:latin typeface="Helvetica Neue"/>
              </a:rPr>
              <a:t>Classification</a:t>
            </a:r>
          </a:p>
          <a:p>
            <a:pPr algn="l">
              <a:buFont typeface="Arial" panose="020B0604020202020204" pitchFamily="34" charset="0"/>
              <a:buChar char="•"/>
            </a:pPr>
            <a:r>
              <a:rPr lang="en-GB" b="0" i="0" dirty="0">
                <a:solidFill>
                  <a:srgbClr val="000000"/>
                </a:solidFill>
                <a:effectLst/>
                <a:latin typeface="Helvetica Neue"/>
              </a:rPr>
              <a:t>Unsupervised</a:t>
            </a:r>
          </a:p>
          <a:p>
            <a:pPr marL="742950" lvl="1" indent="-285750" algn="l">
              <a:buFont typeface="Arial" panose="020B0604020202020204" pitchFamily="34" charset="0"/>
              <a:buChar char="•"/>
            </a:pPr>
            <a:r>
              <a:rPr lang="en-GB" b="0" i="0" dirty="0">
                <a:solidFill>
                  <a:srgbClr val="000000"/>
                </a:solidFill>
                <a:effectLst/>
                <a:latin typeface="Helvetica Neue"/>
              </a:rPr>
              <a:t>Compression</a:t>
            </a:r>
          </a:p>
          <a:p>
            <a:pPr marL="742950" lvl="1" indent="-285750" algn="l">
              <a:buFont typeface="Arial" panose="020B0604020202020204" pitchFamily="34" charset="0"/>
              <a:buChar char="•"/>
            </a:pPr>
            <a:r>
              <a:rPr lang="en-GB" b="0" i="0" dirty="0">
                <a:solidFill>
                  <a:srgbClr val="000000"/>
                </a:solidFill>
                <a:effectLst/>
                <a:latin typeface="Helvetica Neue"/>
              </a:rPr>
              <a:t>Clustering</a:t>
            </a:r>
          </a:p>
          <a:p>
            <a:endParaRPr lang="en-GB" dirty="0"/>
          </a:p>
        </p:txBody>
      </p:sp>
    </p:spTree>
    <p:extLst>
      <p:ext uri="{BB962C8B-B14F-4D97-AF65-F5344CB8AC3E}">
        <p14:creationId xmlns:p14="http://schemas.microsoft.com/office/powerpoint/2010/main" val="40022029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36A626-E37D-4AC6-9785-351A138C2E6B}"/>
              </a:ext>
            </a:extLst>
          </p:cNvPr>
          <p:cNvSpPr>
            <a:spLocks noGrp="1"/>
          </p:cNvSpPr>
          <p:nvPr>
            <p:ph type="body" sz="quarter" idx="15"/>
          </p:nvPr>
        </p:nvSpPr>
        <p:spPr/>
        <p:txBody>
          <a:bodyPr/>
          <a:lstStyle/>
          <a:p>
            <a:r>
              <a:rPr lang="en-GB" dirty="0"/>
              <a:t>Kaggle: </a:t>
            </a:r>
            <a:r>
              <a:rPr lang="en-GB" dirty="0">
                <a:hlinkClick r:id="rId2"/>
              </a:rPr>
              <a:t>https://www.Kaggle.com</a:t>
            </a:r>
            <a:r>
              <a:rPr lang="en-GB" dirty="0"/>
              <a:t> </a:t>
            </a:r>
          </a:p>
          <a:p>
            <a:r>
              <a:rPr lang="en-GB" dirty="0"/>
              <a:t>Allows users to find and publish datasets, explore and build models in a web-based data-science environment, work with other data scientists and machine learning engineers, and enter competitions to solve data science challenges. [Wikipedia]</a:t>
            </a:r>
          </a:p>
          <a:p>
            <a:pPr algn="l">
              <a:buFont typeface="Arial" panose="020B0604020202020204" pitchFamily="34" charset="0"/>
              <a:buChar char="•"/>
            </a:pPr>
            <a:r>
              <a:rPr lang="en-GB" b="0" i="0" dirty="0">
                <a:solidFill>
                  <a:srgbClr val="000000"/>
                </a:solidFill>
                <a:effectLst/>
                <a:latin typeface="Helvetica Neue"/>
              </a:rPr>
              <a:t>Datasets</a:t>
            </a:r>
          </a:p>
          <a:p>
            <a:pPr algn="l">
              <a:buFont typeface="Arial" panose="020B0604020202020204" pitchFamily="34" charset="0"/>
              <a:buChar char="•"/>
            </a:pPr>
            <a:r>
              <a:rPr lang="en-GB" b="0" i="0" dirty="0">
                <a:solidFill>
                  <a:srgbClr val="000000"/>
                </a:solidFill>
                <a:effectLst/>
                <a:latin typeface="Helvetica Neue"/>
              </a:rPr>
              <a:t>Notebooks</a:t>
            </a:r>
          </a:p>
          <a:p>
            <a:pPr marL="742950" lvl="1" indent="-285750" algn="l">
              <a:buFont typeface="Arial" panose="020B0604020202020204" pitchFamily="34" charset="0"/>
              <a:buChar char="•"/>
            </a:pPr>
            <a:r>
              <a:rPr lang="en-GB" b="0" i="0" dirty="0">
                <a:solidFill>
                  <a:srgbClr val="000000"/>
                </a:solidFill>
                <a:effectLst/>
                <a:latin typeface="Helvetica Neue"/>
              </a:rPr>
              <a:t>Professional Solutions to Problems</a:t>
            </a:r>
          </a:p>
          <a:p>
            <a:pPr marL="742950" lvl="1" indent="-285750" algn="l">
              <a:buFont typeface="Arial" panose="020B0604020202020204" pitchFamily="34" charset="0"/>
              <a:buChar char="•"/>
            </a:pPr>
            <a:r>
              <a:rPr lang="en-GB" b="0" i="0" dirty="0">
                <a:solidFill>
                  <a:srgbClr val="000000"/>
                </a:solidFill>
                <a:effectLst/>
                <a:latin typeface="Helvetica Neue"/>
              </a:rPr>
              <a:t>Beginner Tutorials</a:t>
            </a:r>
          </a:p>
          <a:p>
            <a:pPr algn="l"/>
            <a:r>
              <a:rPr lang="en-GB" b="0" i="0" dirty="0">
                <a:solidFill>
                  <a:srgbClr val="000000"/>
                </a:solidFill>
                <a:effectLst/>
                <a:latin typeface="Helvetica Neue"/>
              </a:rPr>
              <a:t>Kaggle has an </a:t>
            </a:r>
            <a:r>
              <a:rPr lang="en-GB" b="1" i="0" dirty="0">
                <a:solidFill>
                  <a:srgbClr val="000000"/>
                </a:solidFill>
                <a:effectLst/>
                <a:latin typeface="Helvetica Neue"/>
              </a:rPr>
              <a:t>open</a:t>
            </a:r>
            <a:r>
              <a:rPr lang="en-GB" b="0" i="0" dirty="0">
                <a:solidFill>
                  <a:srgbClr val="000000"/>
                </a:solidFill>
                <a:effectLst/>
                <a:latin typeface="Helvetica Neue"/>
              </a:rPr>
              <a:t> (</a:t>
            </a:r>
            <a:r>
              <a:rPr lang="en-GB" b="0" i="0" dirty="0" err="1">
                <a:solidFill>
                  <a:srgbClr val="000000"/>
                </a:solidFill>
                <a:effectLst/>
                <a:latin typeface="Helvetica Neue"/>
              </a:rPr>
              <a:t>apache</a:t>
            </a:r>
            <a:r>
              <a:rPr lang="en-GB" b="0" i="0" dirty="0">
                <a:solidFill>
                  <a:srgbClr val="000000"/>
                </a:solidFill>
                <a:effectLst/>
                <a:latin typeface="Helvetica Neue"/>
              </a:rPr>
              <a:t> 2) licence, which means, typically, everything is usable for most reasons (</a:t>
            </a:r>
            <a:r>
              <a:rPr lang="en-GB" b="0" i="0" dirty="0" err="1">
                <a:solidFill>
                  <a:srgbClr val="000000"/>
                </a:solidFill>
                <a:effectLst/>
                <a:latin typeface="Helvetica Neue"/>
              </a:rPr>
              <a:t>eg.</a:t>
            </a:r>
            <a:r>
              <a:rPr lang="en-GB" b="0" i="0" dirty="0">
                <a:solidFill>
                  <a:srgbClr val="000000"/>
                </a:solidFill>
                <a:effectLst/>
                <a:latin typeface="Helvetica Neue"/>
              </a:rPr>
              <a:t>, </a:t>
            </a:r>
            <a:r>
              <a:rPr lang="en-GB" b="0" i="0" dirty="0" err="1">
                <a:solidFill>
                  <a:srgbClr val="000000"/>
                </a:solidFill>
                <a:effectLst/>
                <a:latin typeface="Helvetica Neue"/>
              </a:rPr>
              <a:t>commerical</a:t>
            </a:r>
            <a:r>
              <a:rPr lang="en-GB" b="0" i="0" dirty="0">
                <a:solidFill>
                  <a:srgbClr val="000000"/>
                </a:solidFill>
                <a:effectLst/>
                <a:latin typeface="Helvetica Neue"/>
              </a:rPr>
              <a:t>, private, etc.)</a:t>
            </a:r>
          </a:p>
          <a:p>
            <a:pPr algn="l"/>
            <a:r>
              <a:rPr lang="en-GB" b="0" i="0" dirty="0">
                <a:solidFill>
                  <a:srgbClr val="000000"/>
                </a:solidFill>
                <a:effectLst/>
                <a:latin typeface="Helvetica Neue"/>
              </a:rPr>
              <a:t>Notebooks are </a:t>
            </a:r>
            <a:r>
              <a:rPr lang="en-GB" b="0" i="0" dirty="0" err="1">
                <a:solidFill>
                  <a:srgbClr val="000000"/>
                </a:solidFill>
                <a:effectLst/>
                <a:latin typeface="Helvetica Neue"/>
              </a:rPr>
              <a:t>apache</a:t>
            </a:r>
            <a:r>
              <a:rPr lang="en-GB" b="0" i="0" dirty="0">
                <a:solidFill>
                  <a:srgbClr val="000000"/>
                </a:solidFill>
                <a:effectLst/>
                <a:latin typeface="Helvetica Neue"/>
              </a:rPr>
              <a:t> 2 by default, and datasets have a licence given on their page (often CC-BY-SA = fine if referenced).</a:t>
            </a:r>
          </a:p>
          <a:p>
            <a:endParaRPr lang="en-GB" dirty="0"/>
          </a:p>
          <a:p>
            <a:endParaRPr lang="en-GB" dirty="0"/>
          </a:p>
        </p:txBody>
      </p:sp>
      <p:sp>
        <p:nvSpPr>
          <p:cNvPr id="3" name="Text Placeholder 2">
            <a:extLst>
              <a:ext uri="{FF2B5EF4-FFF2-40B4-BE49-F238E27FC236}">
                <a16:creationId xmlns:a16="http://schemas.microsoft.com/office/drawing/2014/main" id="{57E77905-C4CA-4614-BDDE-7EA8837C221E}"/>
              </a:ext>
            </a:extLst>
          </p:cNvPr>
          <p:cNvSpPr>
            <a:spLocks noGrp="1"/>
          </p:cNvSpPr>
          <p:nvPr>
            <p:ph type="body" sz="quarter" idx="10"/>
          </p:nvPr>
        </p:nvSpPr>
        <p:spPr/>
        <p:txBody>
          <a:bodyPr/>
          <a:lstStyle/>
          <a:p>
            <a:r>
              <a:rPr lang="en-GB" dirty="0"/>
              <a:t>activity</a:t>
            </a:r>
          </a:p>
        </p:txBody>
      </p:sp>
    </p:spTree>
    <p:extLst>
      <p:ext uri="{BB962C8B-B14F-4D97-AF65-F5344CB8AC3E}">
        <p14:creationId xmlns:p14="http://schemas.microsoft.com/office/powerpoint/2010/main" val="1294862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1: Introduction to Data Science</a:t>
            </a:r>
          </a:p>
        </p:txBody>
      </p:sp>
      <p:sp>
        <p:nvSpPr>
          <p:cNvPr id="3" name="Text Placeholder 2">
            <a:extLst>
              <a:ext uri="{FF2B5EF4-FFF2-40B4-BE49-F238E27FC236}">
                <a16:creationId xmlns:a16="http://schemas.microsoft.com/office/drawing/2014/main" id="{D4F9AAC1-BCB8-4F5D-BE4F-CB8E701D7425}"/>
              </a:ext>
            </a:extLst>
          </p:cNvPr>
          <p:cNvSpPr>
            <a:spLocks noGrp="1"/>
          </p:cNvSpPr>
          <p:nvPr>
            <p:ph type="body" sz="quarter" idx="15"/>
          </p:nvPr>
        </p:nvSpPr>
        <p:spPr>
          <a:xfrm>
            <a:off x="5036527" y="1349985"/>
            <a:ext cx="6770688" cy="5119407"/>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the unique job of a "Data Scientist"</a:t>
            </a:r>
          </a:p>
          <a:p>
            <a:pPr marL="742950" lvl="1" indent="-285750" algn="l">
              <a:buFont typeface="Arial" panose="020B0604020202020204" pitchFamily="34" charset="0"/>
              <a:buChar char="•"/>
            </a:pPr>
            <a:r>
              <a:rPr lang="en-GB" b="0" i="0" dirty="0">
                <a:solidFill>
                  <a:srgbClr val="000000"/>
                </a:solidFill>
                <a:effectLst/>
                <a:latin typeface="Helvetica Neue"/>
              </a:rPr>
              <a:t>Their motivations, skills and talents</a:t>
            </a:r>
          </a:p>
          <a:p>
            <a:pPr marL="742950" lvl="1" indent="-285750" algn="l">
              <a:buFont typeface="Arial" panose="020B0604020202020204" pitchFamily="34" charset="0"/>
              <a:buChar char="•"/>
            </a:pPr>
            <a:r>
              <a:rPr lang="en-GB" b="0" i="0" dirty="0">
                <a:solidFill>
                  <a:srgbClr val="000000"/>
                </a:solidFill>
                <a:effectLst/>
                <a:latin typeface="Helvetica Neue"/>
              </a:rPr>
              <a:t>Why this role is increasingly important</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better understand whether you want to become a data scientist</a:t>
            </a:r>
          </a:p>
          <a:p>
            <a:pPr algn="l">
              <a:buFont typeface="Arial" panose="020B0604020202020204" pitchFamily="34" charset="0"/>
              <a:buChar char="•"/>
            </a:pPr>
            <a:r>
              <a:rPr lang="en-GB" b="0" i="0" dirty="0">
                <a:solidFill>
                  <a:srgbClr val="000000"/>
                </a:solidFill>
                <a:effectLst/>
                <a:latin typeface="Helvetica Neue"/>
              </a:rPr>
              <a:t>To work with colleagues who are data scientists</a:t>
            </a:r>
          </a:p>
          <a:p>
            <a:pPr algn="l">
              <a:buFont typeface="Arial" panose="020B0604020202020204" pitchFamily="34" charset="0"/>
              <a:buChar char="•"/>
            </a:pPr>
            <a:r>
              <a:rPr lang="en-GB" b="0" i="0" dirty="0">
                <a:solidFill>
                  <a:srgbClr val="000000"/>
                </a:solidFill>
                <a:effectLst/>
                <a:latin typeface="Helvetica Neue"/>
              </a:rPr>
              <a:t>To judge whether your team (, organization) could benefit from data science</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Nothing is assumed about your background.</a:t>
            </a:r>
          </a:p>
          <a:p>
            <a:endParaRPr lang="en-GB" dirty="0"/>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21</a:t>
            </a:fld>
            <a:endParaRPr lang="en-GB"/>
          </a:p>
        </p:txBody>
      </p:sp>
    </p:spTree>
    <p:extLst>
      <p:ext uri="{BB962C8B-B14F-4D97-AF65-F5344CB8AC3E}">
        <p14:creationId xmlns:p14="http://schemas.microsoft.com/office/powerpoint/2010/main" val="40052891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25424614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CBEA44-4C49-40A9-B951-450CAC0DA64D}"/>
              </a:ext>
            </a:extLst>
          </p:cNvPr>
          <p:cNvSpPr>
            <a:spLocks noGrp="1"/>
          </p:cNvSpPr>
          <p:nvPr>
            <p:ph type="body" sz="quarter" idx="10"/>
          </p:nvPr>
        </p:nvSpPr>
        <p:spPr/>
        <p:txBody>
          <a:bodyPr/>
          <a:lstStyle/>
          <a:p>
            <a:r>
              <a:rPr lang="en-GB" dirty="0"/>
              <a:t>Activity</a:t>
            </a:r>
          </a:p>
          <a:p>
            <a:endParaRPr lang="en-GB" dirty="0"/>
          </a:p>
          <a:p>
            <a:r>
              <a:rPr lang="en-GB" dirty="0"/>
              <a:t>Estimated time: 25 minutes</a:t>
            </a:r>
          </a:p>
        </p:txBody>
      </p:sp>
      <p:sp>
        <p:nvSpPr>
          <p:cNvPr id="4" name="Rectangle 1">
            <a:extLst>
              <a:ext uri="{FF2B5EF4-FFF2-40B4-BE49-F238E27FC236}">
                <a16:creationId xmlns:a16="http://schemas.microsoft.com/office/drawing/2014/main" id="{A71FB509-D96A-4881-B1E4-7B785E82B9A7}"/>
              </a:ext>
            </a:extLst>
          </p:cNvPr>
          <p:cNvSpPr>
            <a:spLocks noGrp="1" noChangeArrowheads="1"/>
          </p:cNvSpPr>
          <p:nvPr>
            <p:ph type="body" sz="quarter" idx="15"/>
          </p:nvPr>
        </p:nvSpPr>
        <p:spPr bwMode="auto">
          <a:xfrm>
            <a:off x="4828590" y="400805"/>
            <a:ext cx="6978625" cy="63119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5713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serat"/>
              </a:rPr>
              <a:t>Q1. Find some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Data Tab &gt; </a:t>
            </a: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"Sleep"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a:t>
            </a:r>
            <a:r>
              <a:rPr kumimoji="0" lang="en-US" altLang="en-US" b="0" i="0" u="sng" strike="noStrike" cap="none" normalizeH="0" baseline="0" dirty="0">
                <a:ln>
                  <a:noFill/>
                </a:ln>
                <a:solidFill>
                  <a:srgbClr val="296EAA"/>
                </a:solidFill>
                <a:effectLst/>
                <a:latin typeface="Monserat"/>
                <a:hlinkClick r:id="rId2"/>
              </a:rPr>
              <a:t>https://www.kaggle.com/danagerous/sleep-data</a:t>
            </a:r>
            <a:endParaRPr kumimoji="0" lang="en-US" altLang="en-US" b="0"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Choose one or more of the problem domains above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find a dataset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write down the columns contained in that dataset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Monserat"/>
              </a:rPr>
              <a:t>what is the prediction target 𝑦y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Monserat"/>
              </a:rPr>
              <a:t>what are the features 𝑥x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serat"/>
              </a:rPr>
              <a:t>Q2. Find some beginner tutorial notebooks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Find a beginner notebook on a topic of interest and review</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Visualization, Data Science, Python, Sleep, Social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sng" strike="noStrike" cap="none" normalizeH="0" baseline="0" dirty="0">
                <a:ln>
                  <a:noFill/>
                </a:ln>
                <a:solidFill>
                  <a:srgbClr val="296EAA"/>
                </a:solidFill>
                <a:effectLst/>
                <a:latin typeface="Monserat"/>
                <a:hlinkClick r:id="rId3"/>
              </a:rPr>
              <a:t>https://www.kaggle.com/notebooks</a:t>
            </a: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filters &gt; tag &gt; "beginner"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"Machine Learning"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sng" strike="noStrike" cap="none" normalizeH="0" baseline="0" dirty="0">
                <a:ln>
                  <a:noFill/>
                </a:ln>
                <a:solidFill>
                  <a:srgbClr val="296EAA"/>
                </a:solidFill>
                <a:effectLst/>
                <a:latin typeface="Monserat"/>
                <a:hlinkClick r:id="rId4"/>
              </a:rPr>
              <a:t>https://www.kaggle.com/kanncaa1/machine-learning-tutorial-for-beginners</a:t>
            </a:r>
            <a:endParaRPr kumimoji="0" lang="en-US" altLang="en-US" b="0"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"Visualization"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sng" strike="noStrike" cap="none" normalizeH="0" baseline="0" dirty="0">
                <a:ln>
                  <a:noFill/>
                </a:ln>
                <a:solidFill>
                  <a:srgbClr val="296EAA"/>
                </a:solidFill>
                <a:effectLst/>
                <a:latin typeface="Monserat"/>
                <a:hlinkClick r:id="rId5"/>
              </a:rPr>
              <a:t>https://www.kaggle.com/benhamner/python-data-visualizations</a:t>
            </a:r>
            <a:endParaRPr kumimoji="0" lang="en-US" altLang="en-US" b="0"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000000"/>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onserat"/>
              </a:rPr>
              <a:t>Q3. Find some professional notebooks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find competition submissions</a:t>
            </a:r>
            <a:endParaRPr kumimoji="0" lang="en-US" altLang="en-US" b="0" i="0" u="none" strike="noStrike" cap="none" normalizeH="0" baseline="0" dirty="0">
              <a:ln>
                <a:noFill/>
              </a:ln>
              <a:solidFill>
                <a:schemeClr val="tx1"/>
              </a:solidFill>
              <a:effectLst/>
              <a:latin typeface="Monserat"/>
            </a:endParaRPr>
          </a:p>
        </p:txBody>
      </p:sp>
    </p:spTree>
    <p:extLst>
      <p:ext uri="{BB962C8B-B14F-4D97-AF65-F5344CB8AC3E}">
        <p14:creationId xmlns:p14="http://schemas.microsoft.com/office/powerpoint/2010/main" val="41309809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r>
              <a:rPr lang="en-GB" dirty="0"/>
              <a:t>More detail about libraries and packages in Python</a:t>
            </a:r>
          </a:p>
          <a:p>
            <a:r>
              <a:rPr lang="en-GB" dirty="0"/>
              <a:t>Using: </a:t>
            </a:r>
          </a:p>
          <a:p>
            <a:pPr marL="285750" indent="-285750">
              <a:buFontTx/>
              <a:buChar char="-"/>
            </a:pPr>
            <a:r>
              <a:rPr lang="en-GB" dirty="0"/>
              <a:t>NumPy</a:t>
            </a:r>
          </a:p>
          <a:p>
            <a:pPr marL="285750" indent="-285750">
              <a:buFontTx/>
              <a:buChar char="-"/>
            </a:pPr>
            <a:r>
              <a:rPr lang="en-GB" dirty="0"/>
              <a:t>Pandas</a:t>
            </a:r>
          </a:p>
          <a:p>
            <a:pPr marL="285750" indent="-285750">
              <a:buFontTx/>
              <a:buChar char="-"/>
            </a:pPr>
            <a:r>
              <a:rPr lang="en-GB" dirty="0"/>
              <a:t>Seaborn</a:t>
            </a:r>
          </a:p>
          <a:p>
            <a:pPr marL="285750" indent="-285750">
              <a:buFontTx/>
              <a:buChar char="-"/>
            </a:pPr>
            <a:r>
              <a:rPr lang="en-GB" dirty="0" err="1"/>
              <a:t>MatPlotLib</a:t>
            </a:r>
            <a:endParaRPr lang="en-GB" dirty="0"/>
          </a:p>
          <a:p>
            <a:pPr marL="285750" indent="-285750">
              <a:buFontTx/>
              <a:buChar char="-"/>
            </a:pPr>
            <a:r>
              <a:rPr lang="en-GB" dirty="0" err="1"/>
              <a:t>SKLearn</a:t>
            </a:r>
            <a:endParaRPr lang="en-GB" dirty="0"/>
          </a:p>
          <a:p>
            <a:pPr marL="285750" indent="-285750">
              <a:buFontTx/>
              <a:buChar char="-"/>
            </a:pPr>
            <a:r>
              <a:rPr lang="en-GB" dirty="0" err="1"/>
              <a:t>Tensorflow</a:t>
            </a:r>
            <a:endParaRPr lang="en-GB" dirty="0"/>
          </a:p>
          <a:p>
            <a:pPr marL="285750" indent="-285750">
              <a:buFontTx/>
              <a:buChar char="-"/>
            </a:pPr>
            <a:r>
              <a:rPr lang="en-GB" dirty="0" err="1"/>
              <a:t>Networkx</a:t>
            </a:r>
            <a:endParaRPr lang="en-GB" dirty="0"/>
          </a:p>
          <a:p>
            <a:pPr marL="285750" indent="-285750">
              <a:buFontTx/>
              <a:buChar char="-"/>
            </a:pPr>
            <a:endParaRPr lang="en-GB" dirty="0"/>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Demonstration</a:t>
            </a:r>
          </a:p>
          <a:p>
            <a:endParaRPr lang="en-GB" dirty="0"/>
          </a:p>
          <a:p>
            <a:r>
              <a:rPr lang="en-GB" dirty="0"/>
              <a:t>- Trainer demonstration</a:t>
            </a:r>
          </a:p>
          <a:p>
            <a:endParaRPr lang="en-GB" dirty="0"/>
          </a:p>
        </p:txBody>
      </p:sp>
      <p:pic>
        <p:nvPicPr>
          <p:cNvPr id="6" name="Picture 5">
            <a:extLst>
              <a:ext uri="{FF2B5EF4-FFF2-40B4-BE49-F238E27FC236}">
                <a16:creationId xmlns:a16="http://schemas.microsoft.com/office/drawing/2014/main" id="{58DA38DC-8A25-476A-9DA4-3107D7B221FB}"/>
              </a:ext>
            </a:extLst>
          </p:cNvPr>
          <p:cNvPicPr>
            <a:picLocks noChangeAspect="1"/>
          </p:cNvPicPr>
          <p:nvPr/>
        </p:nvPicPr>
        <p:blipFill>
          <a:blip r:embed="rId3"/>
          <a:stretch>
            <a:fillRect/>
          </a:stretch>
        </p:blipFill>
        <p:spPr>
          <a:xfrm>
            <a:off x="856754" y="3428999"/>
            <a:ext cx="2541290" cy="402771"/>
          </a:xfrm>
          <a:prstGeom prst="rect">
            <a:avLst/>
          </a:prstGeom>
        </p:spPr>
      </p:pic>
    </p:spTree>
    <p:extLst>
      <p:ext uri="{BB962C8B-B14F-4D97-AF65-F5344CB8AC3E}">
        <p14:creationId xmlns:p14="http://schemas.microsoft.com/office/powerpoint/2010/main" val="35961295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72AFA3-68CC-4EE5-8A40-FDCB82001CF0}"/>
              </a:ext>
            </a:extLst>
          </p:cNvPr>
          <p:cNvSpPr>
            <a:spLocks noGrp="1"/>
          </p:cNvSpPr>
          <p:nvPr>
            <p:ph type="body" sz="quarter" idx="15"/>
          </p:nvPr>
        </p:nvSpPr>
        <p:spPr/>
        <p:txBody>
          <a:bodyPr/>
          <a:lstStyle/>
          <a:p>
            <a:endParaRPr lang="en-GB" dirty="0"/>
          </a:p>
        </p:txBody>
      </p:sp>
      <p:sp>
        <p:nvSpPr>
          <p:cNvPr id="3" name="Text Placeholder 2">
            <a:extLst>
              <a:ext uri="{FF2B5EF4-FFF2-40B4-BE49-F238E27FC236}">
                <a16:creationId xmlns:a16="http://schemas.microsoft.com/office/drawing/2014/main" id="{1EE11017-E1E6-46EE-A981-44F645529ED7}"/>
              </a:ext>
            </a:extLst>
          </p:cNvPr>
          <p:cNvSpPr>
            <a:spLocks noGrp="1"/>
          </p:cNvSpPr>
          <p:nvPr>
            <p:ph type="body" sz="quarter" idx="10"/>
          </p:nvPr>
        </p:nvSpPr>
        <p:spPr/>
        <p:txBody>
          <a:bodyPr/>
          <a:lstStyle/>
          <a:p>
            <a:r>
              <a:rPr lang="en-GB" dirty="0"/>
              <a:t>Exercise</a:t>
            </a:r>
          </a:p>
          <a:p>
            <a:endParaRPr lang="en-GB" dirty="0"/>
          </a:p>
        </p:txBody>
      </p:sp>
      <p:pic>
        <p:nvPicPr>
          <p:cNvPr id="6" name="Picture 5">
            <a:extLst>
              <a:ext uri="{FF2B5EF4-FFF2-40B4-BE49-F238E27FC236}">
                <a16:creationId xmlns:a16="http://schemas.microsoft.com/office/drawing/2014/main" id="{76728CBA-7294-4D11-90F0-B3A56DA85A42}"/>
              </a:ext>
            </a:extLst>
          </p:cNvPr>
          <p:cNvPicPr>
            <a:picLocks noChangeAspect="1"/>
          </p:cNvPicPr>
          <p:nvPr/>
        </p:nvPicPr>
        <p:blipFill>
          <a:blip r:embed="rId2"/>
          <a:stretch>
            <a:fillRect/>
          </a:stretch>
        </p:blipFill>
        <p:spPr>
          <a:xfrm>
            <a:off x="4266529" y="1000419"/>
            <a:ext cx="7790916" cy="4857161"/>
          </a:xfrm>
          <a:prstGeom prst="rect">
            <a:avLst/>
          </a:prstGeom>
        </p:spPr>
      </p:pic>
    </p:spTree>
    <p:extLst>
      <p:ext uri="{BB962C8B-B14F-4D97-AF65-F5344CB8AC3E}">
        <p14:creationId xmlns:p14="http://schemas.microsoft.com/office/powerpoint/2010/main" val="11870015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604568-A15F-42CE-8BD6-293C70FFFA1A}"/>
              </a:ext>
            </a:extLst>
          </p:cNvPr>
          <p:cNvSpPr>
            <a:spLocks noGrp="1"/>
          </p:cNvSpPr>
          <p:nvPr>
            <p:ph type="body" sz="quarter" idx="15"/>
          </p:nvPr>
        </p:nvSpPr>
        <p:spPr/>
        <p:txBody>
          <a:bodyPr/>
          <a:lstStyle/>
          <a:p>
            <a:endParaRPr lang="en-GB"/>
          </a:p>
        </p:txBody>
      </p:sp>
      <p:sp>
        <p:nvSpPr>
          <p:cNvPr id="3" name="Text Placeholder 2">
            <a:extLst>
              <a:ext uri="{FF2B5EF4-FFF2-40B4-BE49-F238E27FC236}">
                <a16:creationId xmlns:a16="http://schemas.microsoft.com/office/drawing/2014/main" id="{CDCD0980-035C-42CD-A0A2-31747A7E7573}"/>
              </a:ext>
            </a:extLst>
          </p:cNvPr>
          <p:cNvSpPr>
            <a:spLocks noGrp="1"/>
          </p:cNvSpPr>
          <p:nvPr>
            <p:ph type="body" sz="quarter" idx="10"/>
          </p:nvPr>
        </p:nvSpPr>
        <p:spPr/>
        <p:txBody>
          <a:bodyPr/>
          <a:lstStyle/>
          <a:p>
            <a:r>
              <a:rPr lang="en-GB" dirty="0"/>
              <a:t>exercise</a:t>
            </a:r>
          </a:p>
        </p:txBody>
      </p:sp>
      <p:pic>
        <p:nvPicPr>
          <p:cNvPr id="5" name="Picture 4">
            <a:extLst>
              <a:ext uri="{FF2B5EF4-FFF2-40B4-BE49-F238E27FC236}">
                <a16:creationId xmlns:a16="http://schemas.microsoft.com/office/drawing/2014/main" id="{42C37B57-3E78-44FB-A5F1-573FC0360CC5}"/>
              </a:ext>
            </a:extLst>
          </p:cNvPr>
          <p:cNvPicPr>
            <a:picLocks noChangeAspect="1"/>
          </p:cNvPicPr>
          <p:nvPr/>
        </p:nvPicPr>
        <p:blipFill>
          <a:blip r:embed="rId2"/>
          <a:stretch>
            <a:fillRect/>
          </a:stretch>
        </p:blipFill>
        <p:spPr>
          <a:xfrm>
            <a:off x="4342052" y="1126403"/>
            <a:ext cx="7840306" cy="2302597"/>
          </a:xfrm>
          <a:prstGeom prst="rect">
            <a:avLst/>
          </a:prstGeom>
        </p:spPr>
      </p:pic>
    </p:spTree>
    <p:extLst>
      <p:ext uri="{BB962C8B-B14F-4D97-AF65-F5344CB8AC3E}">
        <p14:creationId xmlns:p14="http://schemas.microsoft.com/office/powerpoint/2010/main" val="15803006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r>
              <a:rPr lang="en-GB" dirty="0"/>
              <a:t>Group discussion</a:t>
            </a:r>
          </a:p>
          <a:p>
            <a:r>
              <a:rPr lang="en-GB" b="1" dirty="0"/>
              <a:t>Consider your organisational needs:</a:t>
            </a:r>
          </a:p>
          <a:p>
            <a:pPr marL="285750" indent="-285750">
              <a:buFontTx/>
              <a:buChar char="-"/>
            </a:pPr>
            <a:r>
              <a:rPr lang="en-GB" dirty="0"/>
              <a:t>Does your organisation already use AI or ML?</a:t>
            </a:r>
          </a:p>
          <a:p>
            <a:pPr marL="285750" indent="-285750">
              <a:buFontTx/>
              <a:buChar char="-"/>
            </a:pPr>
            <a:r>
              <a:rPr lang="en-GB" dirty="0"/>
              <a:t>What use could they put these to </a:t>
            </a:r>
            <a:r>
              <a:rPr lang="en-GB" dirty="0" err="1"/>
              <a:t>to</a:t>
            </a:r>
            <a:r>
              <a:rPr lang="en-GB" dirty="0"/>
              <a:t> achieve their organisational objectives?</a:t>
            </a:r>
          </a:p>
          <a:p>
            <a:endParaRPr lang="en-GB" dirty="0"/>
          </a:p>
          <a:p>
            <a:pPr marL="457200" lvl="1" indent="0" algn="l">
              <a:buNone/>
            </a:pPr>
            <a:endParaRPr lang="en-GB" dirty="0"/>
          </a:p>
          <a:p>
            <a:r>
              <a:rPr lang="en-GB" dirty="0"/>
              <a:t>Estimated Time: 10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215</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6818071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216</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dirty="0">
                <a:solidFill>
                  <a:srgbClr val="000000"/>
                </a:solidFill>
                <a:latin typeface="Monserat"/>
              </a:rPr>
              <a:t>Could you explain the difference between AI and ML?</a:t>
            </a:r>
            <a:endParaRPr lang="en-GB" b="0" i="0" dirty="0">
              <a:solidFill>
                <a:srgbClr val="000000"/>
              </a:solidFill>
              <a:effectLst/>
              <a:latin typeface="Monserat"/>
            </a:endParaRP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can they be used for?</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40306139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9</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291331412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2794418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10: graph analytics and neo4j </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219</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graphs and networks – how abstract data types can be represented in Python</a:t>
            </a:r>
          </a:p>
          <a:p>
            <a:pPr algn="l">
              <a:buFont typeface="Arial" panose="020B0604020202020204" pitchFamily="34" charset="0"/>
              <a:buChar char="•"/>
            </a:pPr>
            <a:r>
              <a:rPr lang="en-GB" dirty="0">
                <a:solidFill>
                  <a:srgbClr val="000000"/>
                </a:solidFill>
                <a:latin typeface="Helvetica Neue"/>
              </a:rPr>
              <a:t>Graph models for relational data </a:t>
            </a:r>
            <a:r>
              <a:rPr lang="en-GB" dirty="0" err="1">
                <a:solidFill>
                  <a:srgbClr val="000000"/>
                </a:solidFill>
                <a:latin typeface="Helvetica Neue"/>
              </a:rPr>
              <a:t>eg</a:t>
            </a:r>
            <a:r>
              <a:rPr lang="en-GB" dirty="0">
                <a:solidFill>
                  <a:srgbClr val="000000"/>
                </a:solidFill>
                <a:latin typeface="Helvetica Neue"/>
              </a:rPr>
              <a:t> Neo4j</a:t>
            </a:r>
            <a:endParaRPr lang="en-GB" b="0" i="0" dirty="0">
              <a:solidFill>
                <a:srgbClr val="000000"/>
              </a:solidFill>
              <a:effectLst/>
              <a:latin typeface="Helvetica Neue"/>
            </a:endParaRP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what these are, what benefits they bring, and how to implement them.</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It is assumed you have used Python previously.</a:t>
            </a:r>
          </a:p>
          <a:p>
            <a:pPr algn="l">
              <a:buFont typeface="Arial" panose="020B0604020202020204" pitchFamily="34" charset="0"/>
              <a:buChar char="•"/>
            </a:pPr>
            <a:r>
              <a:rPr lang="en-GB" dirty="0">
                <a:solidFill>
                  <a:srgbClr val="000000"/>
                </a:solidFill>
                <a:latin typeface="Helvetica Neue"/>
              </a:rPr>
              <a:t>It is assumed you have worked with data previously and are familiar with relational and non-relational database storage concepts.</a:t>
            </a: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273541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Introduction to data science</a:t>
            </a:r>
          </a:p>
          <a:p>
            <a:endParaRPr lang="en-GB" sz="2700" dirty="0"/>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22</a:t>
            </a:fld>
            <a:endParaRPr lang="en-GB"/>
          </a:p>
        </p:txBody>
      </p:sp>
      <p:sp>
        <p:nvSpPr>
          <p:cNvPr id="8" name="Text Placeholder 2">
            <a:extLst>
              <a:ext uri="{FF2B5EF4-FFF2-40B4-BE49-F238E27FC236}">
                <a16:creationId xmlns:a16="http://schemas.microsoft.com/office/drawing/2014/main" id="{1B710A53-C87F-4C9B-9255-23E0301D86C0}"/>
              </a:ext>
            </a:extLst>
          </p:cNvPr>
          <p:cNvSpPr txBox="1">
            <a:spLocks/>
          </p:cNvSpPr>
          <p:nvPr/>
        </p:nvSpPr>
        <p:spPr>
          <a:xfrm>
            <a:off x="4573062" y="1349985"/>
            <a:ext cx="6683359" cy="3046413"/>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b="1" i="0" dirty="0">
                <a:solidFill>
                  <a:srgbClr val="000000"/>
                </a:solidFill>
                <a:effectLst/>
                <a:latin typeface="Monserat"/>
              </a:rPr>
              <a:t>Discussion Together (10 mins):</a:t>
            </a:r>
          </a:p>
          <a:p>
            <a:pPr fontAlgn="auto">
              <a:spcAft>
                <a:spcPts val="0"/>
              </a:spcAft>
            </a:pPr>
            <a:r>
              <a:rPr lang="en-GB" b="1" i="0" dirty="0">
                <a:solidFill>
                  <a:srgbClr val="000000"/>
                </a:solidFill>
                <a:effectLst/>
                <a:latin typeface="Monserat"/>
              </a:rPr>
              <a:t>Why are we talking about Data Science?</a:t>
            </a:r>
          </a:p>
          <a:p>
            <a:pPr fontAlgn="auto">
              <a:spcAft>
                <a:spcPts val="0"/>
              </a:spcAft>
            </a:pPr>
            <a:endParaRPr lang="en-GB" dirty="0">
              <a:solidFill>
                <a:srgbClr val="000000"/>
              </a:solidFill>
              <a:latin typeface="Monserat"/>
            </a:endParaRPr>
          </a:p>
          <a:p>
            <a:pPr lvl="1"/>
            <a:r>
              <a:rPr lang="en-GB" b="0" i="0" dirty="0">
                <a:solidFill>
                  <a:srgbClr val="000000"/>
                </a:solidFill>
                <a:effectLst/>
                <a:latin typeface="Monserat"/>
              </a:rPr>
              <a:t>What is different about technology today?</a:t>
            </a:r>
          </a:p>
          <a:p>
            <a:pPr lvl="1"/>
            <a:endParaRPr lang="en-GB" b="0" i="0" dirty="0">
              <a:solidFill>
                <a:srgbClr val="000000"/>
              </a:solidFill>
              <a:effectLst/>
              <a:latin typeface="Monserat"/>
            </a:endParaRPr>
          </a:p>
          <a:p>
            <a:pPr lvl="1"/>
            <a:r>
              <a:rPr lang="en-GB" b="0" i="0" dirty="0">
                <a:solidFill>
                  <a:srgbClr val="000000"/>
                </a:solidFill>
                <a:effectLst/>
                <a:latin typeface="Monserat"/>
              </a:rPr>
              <a:t>What is different about human behaviour?</a:t>
            </a:r>
          </a:p>
          <a:p>
            <a:pPr lvl="1"/>
            <a:endParaRPr lang="en-GB" b="0" i="0" dirty="0">
              <a:solidFill>
                <a:srgbClr val="000000"/>
              </a:solidFill>
              <a:effectLst/>
              <a:latin typeface="Monserat"/>
            </a:endParaRPr>
          </a:p>
          <a:p>
            <a:pPr lvl="1"/>
            <a:r>
              <a:rPr lang="en-GB" b="0" i="0" dirty="0">
                <a:solidFill>
                  <a:srgbClr val="000000"/>
                </a:solidFill>
                <a:effectLst/>
                <a:latin typeface="Monserat"/>
              </a:rPr>
              <a:t>What different about data today?</a:t>
            </a:r>
          </a:p>
          <a:p>
            <a:pPr fontAlgn="auto">
              <a:spcAft>
                <a:spcPts val="0"/>
              </a:spcAft>
            </a:pPr>
            <a:endParaRPr lang="en-GB" b="1" i="0" dirty="0">
              <a:solidFill>
                <a:srgbClr val="000000"/>
              </a:solidFill>
              <a:effectLst/>
              <a:latin typeface="Monserat"/>
            </a:endParaRPr>
          </a:p>
          <a:p>
            <a:pPr fontAlgn="auto">
              <a:spcAft>
                <a:spcPts val="0"/>
              </a:spcAft>
            </a:pPr>
            <a:endParaRPr lang="en-GB" dirty="0">
              <a:latin typeface="Monserat"/>
            </a:endParaRPr>
          </a:p>
        </p:txBody>
      </p:sp>
    </p:spTree>
    <p:extLst>
      <p:ext uri="{BB962C8B-B14F-4D97-AF65-F5344CB8AC3E}">
        <p14:creationId xmlns:p14="http://schemas.microsoft.com/office/powerpoint/2010/main" val="249167098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A3C266-25CC-40ED-B8BD-70FA57DA0BDC}"/>
              </a:ext>
            </a:extLst>
          </p:cNvPr>
          <p:cNvSpPr>
            <a:spLocks noGrp="1"/>
          </p:cNvSpPr>
          <p:nvPr>
            <p:ph type="body" sz="quarter" idx="10"/>
          </p:nvPr>
        </p:nvSpPr>
        <p:spPr/>
        <p:txBody>
          <a:bodyPr>
            <a:normAutofit fontScale="92500"/>
          </a:bodyPr>
          <a:lstStyle/>
          <a:p>
            <a:r>
              <a:rPr lang="en-GB" dirty="0"/>
              <a:t>Introduction to graph theory and network science</a:t>
            </a:r>
          </a:p>
        </p:txBody>
      </p:sp>
      <p:sp>
        <p:nvSpPr>
          <p:cNvPr id="3" name="Text Placeholder 2">
            <a:extLst>
              <a:ext uri="{FF2B5EF4-FFF2-40B4-BE49-F238E27FC236}">
                <a16:creationId xmlns:a16="http://schemas.microsoft.com/office/drawing/2014/main" id="{0492F1A0-F51B-4F7F-9DEF-F0C0ACB10743}"/>
              </a:ext>
            </a:extLst>
          </p:cNvPr>
          <p:cNvSpPr>
            <a:spLocks noGrp="1"/>
          </p:cNvSpPr>
          <p:nvPr>
            <p:ph type="body" sz="quarter" idx="15"/>
          </p:nvPr>
        </p:nvSpPr>
        <p:spPr/>
        <p:txBody>
          <a:bodyPr>
            <a:normAutofit fontScale="92500" lnSpcReduction="10000"/>
          </a:bodyPr>
          <a:lstStyle/>
          <a:p>
            <a:pPr algn="l"/>
            <a:r>
              <a:rPr lang="en-GB" b="1" i="0" dirty="0">
                <a:solidFill>
                  <a:srgbClr val="000000"/>
                </a:solidFill>
                <a:effectLst/>
                <a:latin typeface="Helvetica Neue"/>
              </a:rPr>
              <a:t>Learning Aims</a:t>
            </a:r>
          </a:p>
          <a:p>
            <a:pPr algn="l">
              <a:buFont typeface="Arial" panose="020B0604020202020204" pitchFamily="34" charset="0"/>
              <a:buChar char="•"/>
            </a:pPr>
            <a:r>
              <a:rPr lang="en-GB" b="0" i="0" dirty="0">
                <a:solidFill>
                  <a:srgbClr val="000000"/>
                </a:solidFill>
                <a:effectLst/>
                <a:latin typeface="Helvetica Neue"/>
              </a:rPr>
              <a:t>What is a graph?</a:t>
            </a:r>
          </a:p>
          <a:p>
            <a:pPr algn="l">
              <a:buFont typeface="Arial" panose="020B0604020202020204" pitchFamily="34" charset="0"/>
              <a:buChar char="•"/>
            </a:pPr>
            <a:r>
              <a:rPr lang="en-GB" b="0" i="0" dirty="0">
                <a:solidFill>
                  <a:srgbClr val="000000"/>
                </a:solidFill>
                <a:effectLst/>
                <a:latin typeface="Helvetica Neue"/>
              </a:rPr>
              <a:t>Basic terminology</a:t>
            </a:r>
          </a:p>
          <a:p>
            <a:pPr marL="742950" lvl="1" indent="-285750" algn="l">
              <a:buFont typeface="Arial" panose="020B0604020202020204" pitchFamily="34" charset="0"/>
              <a:buChar char="•"/>
            </a:pPr>
            <a:r>
              <a:rPr lang="en-GB" b="0" i="0" dirty="0">
                <a:solidFill>
                  <a:srgbClr val="000000"/>
                </a:solidFill>
                <a:effectLst/>
                <a:latin typeface="Helvetica Neue"/>
              </a:rPr>
              <a:t>nodes, edges, weights, degree, directed vs undirected</a:t>
            </a:r>
          </a:p>
          <a:p>
            <a:pPr algn="l">
              <a:buFont typeface="Arial" panose="020B0604020202020204" pitchFamily="34" charset="0"/>
              <a:buChar char="•"/>
            </a:pPr>
            <a:r>
              <a:rPr lang="en-GB" b="0" i="0" dirty="0">
                <a:solidFill>
                  <a:srgbClr val="000000"/>
                </a:solidFill>
                <a:effectLst/>
                <a:latin typeface="Helvetica Neue"/>
              </a:rPr>
              <a:t>Graph representations</a:t>
            </a:r>
          </a:p>
          <a:p>
            <a:pPr marL="742950" lvl="1" indent="-285750" algn="l">
              <a:buFont typeface="Arial" panose="020B0604020202020204" pitchFamily="34" charset="0"/>
              <a:buChar char="•"/>
            </a:pPr>
            <a:r>
              <a:rPr lang="en-GB" b="0" i="0" dirty="0">
                <a:solidFill>
                  <a:srgbClr val="000000"/>
                </a:solidFill>
                <a:effectLst/>
                <a:latin typeface="Helvetica Neue"/>
              </a:rPr>
              <a:t>node-link, edge lists, matrices</a:t>
            </a:r>
          </a:p>
          <a:p>
            <a:pPr algn="l"/>
            <a:r>
              <a:rPr lang="en-GB" b="1" i="0" dirty="0">
                <a:solidFill>
                  <a:srgbClr val="000000"/>
                </a:solidFill>
                <a:effectLst/>
                <a:latin typeface="Helvetica Neue"/>
              </a:rPr>
              <a:t>Learning Objectives</a:t>
            </a:r>
          </a:p>
          <a:p>
            <a:pPr algn="l">
              <a:buFont typeface="Arial" panose="020B0604020202020204" pitchFamily="34" charset="0"/>
              <a:buChar char="•"/>
            </a:pPr>
            <a:r>
              <a:rPr lang="en-GB" b="0" i="0" dirty="0">
                <a:solidFill>
                  <a:srgbClr val="000000"/>
                </a:solidFill>
                <a:effectLst/>
                <a:latin typeface="Helvetica Neue"/>
              </a:rPr>
              <a:t>Build and examine a graph in </a:t>
            </a:r>
            <a:r>
              <a:rPr lang="en-GB" b="0" i="0" dirty="0" err="1">
                <a:solidFill>
                  <a:srgbClr val="000000"/>
                </a:solidFill>
                <a:effectLst/>
                <a:latin typeface="Helvetica Neue"/>
              </a:rPr>
              <a:t>NetworkX</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from basic edge lists</a:t>
            </a:r>
          </a:p>
          <a:p>
            <a:pPr marL="742950" lvl="1" indent="-285750" algn="l">
              <a:buFont typeface="Arial" panose="020B0604020202020204" pitchFamily="34" charset="0"/>
              <a:buChar char="•"/>
            </a:pPr>
            <a:r>
              <a:rPr lang="en-GB" b="0" i="0" dirty="0">
                <a:solidFill>
                  <a:srgbClr val="000000"/>
                </a:solidFill>
                <a:effectLst/>
                <a:latin typeface="Helvetica Neue"/>
              </a:rPr>
              <a:t>including: edge weights node info, and different node types.</a:t>
            </a:r>
          </a:p>
          <a:p>
            <a:pPr algn="l">
              <a:buFont typeface="Arial" panose="020B0604020202020204" pitchFamily="34" charset="0"/>
              <a:buChar char="•"/>
            </a:pPr>
            <a:r>
              <a:rPr lang="en-GB" b="0" i="0" dirty="0">
                <a:solidFill>
                  <a:srgbClr val="000000"/>
                </a:solidFill>
                <a:effectLst/>
                <a:latin typeface="Helvetica Neue"/>
              </a:rPr>
              <a:t>Use </a:t>
            </a:r>
            <a:r>
              <a:rPr lang="en-GB" b="0" i="0" dirty="0" err="1">
                <a:solidFill>
                  <a:srgbClr val="000000"/>
                </a:solidFill>
                <a:effectLst/>
                <a:latin typeface="Helvetica Neue"/>
              </a:rPr>
              <a:t>NetworkX</a:t>
            </a:r>
            <a:r>
              <a:rPr lang="en-GB" b="0" i="0" dirty="0">
                <a:solidFill>
                  <a:srgbClr val="000000"/>
                </a:solidFill>
                <a:effectLst/>
                <a:latin typeface="Helvetica Neue"/>
              </a:rPr>
              <a:t> to construct graphs from a given sample data set</a:t>
            </a:r>
          </a:p>
          <a:p>
            <a:pPr algn="l">
              <a:buFont typeface="Arial" panose="020B0604020202020204" pitchFamily="34" charset="0"/>
              <a:buChar char="•"/>
            </a:pPr>
            <a:r>
              <a:rPr lang="en-GB" b="0" i="0" dirty="0">
                <a:solidFill>
                  <a:srgbClr val="000000"/>
                </a:solidFill>
                <a:effectLst/>
                <a:latin typeface="Helvetica Neue"/>
              </a:rPr>
              <a:t>Obtain information from graphs using </a:t>
            </a:r>
            <a:r>
              <a:rPr lang="en-GB" b="0" i="0" dirty="0" err="1">
                <a:solidFill>
                  <a:srgbClr val="000000"/>
                </a:solidFill>
                <a:effectLst/>
                <a:latin typeface="Helvetica Neue"/>
              </a:rPr>
              <a:t>NetworkX</a:t>
            </a:r>
            <a:r>
              <a:rPr lang="en-GB" b="0" i="0" dirty="0">
                <a:solidFill>
                  <a:srgbClr val="000000"/>
                </a:solidFill>
                <a:effectLst/>
                <a:latin typeface="Helvetica Neue"/>
              </a:rPr>
              <a:t> functions</a:t>
            </a:r>
          </a:p>
          <a:p>
            <a:pPr algn="l">
              <a:buFont typeface="Arial" panose="020B0604020202020204" pitchFamily="34" charset="0"/>
              <a:buChar char="•"/>
            </a:pPr>
            <a:r>
              <a:rPr lang="en-GB" b="0" i="0" dirty="0">
                <a:solidFill>
                  <a:srgbClr val="000000"/>
                </a:solidFill>
                <a:effectLst/>
                <a:latin typeface="Helvetica Neue"/>
              </a:rPr>
              <a:t>Use </a:t>
            </a:r>
            <a:r>
              <a:rPr lang="en-GB" b="0" i="0" dirty="0" err="1">
                <a:solidFill>
                  <a:srgbClr val="000000"/>
                </a:solidFill>
                <a:effectLst/>
                <a:latin typeface="Helvetica Neue"/>
              </a:rPr>
              <a:t>NetworkX</a:t>
            </a:r>
            <a:r>
              <a:rPr lang="en-GB" b="0" i="0" dirty="0">
                <a:solidFill>
                  <a:srgbClr val="000000"/>
                </a:solidFill>
                <a:effectLst/>
                <a:latin typeface="Helvetica Neue"/>
              </a:rPr>
              <a:t> and Matplotlib to visualise graphs.</a:t>
            </a:r>
          </a:p>
          <a:p>
            <a:pPr marL="742950" lvl="1" indent="-285750" algn="l">
              <a:buFont typeface="Arial" panose="020B0604020202020204" pitchFamily="34" charset="0"/>
              <a:buChar char="•"/>
            </a:pPr>
            <a:r>
              <a:rPr lang="en-GB" b="0" i="0" dirty="0">
                <a:solidFill>
                  <a:srgbClr val="000000"/>
                </a:solidFill>
                <a:effectLst/>
                <a:latin typeface="Helvetica Neue"/>
              </a:rPr>
              <a:t>given a graph, produce a variety of output images demonstrating various layouts and levels of labelling</a:t>
            </a:r>
          </a:p>
          <a:p>
            <a:pPr algn="l"/>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40374798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43D723-D15F-4D0E-BFD9-CCCFCC963116}"/>
              </a:ext>
            </a:extLst>
          </p:cNvPr>
          <p:cNvSpPr>
            <a:spLocks noGrp="1"/>
          </p:cNvSpPr>
          <p:nvPr>
            <p:ph type="body" sz="quarter" idx="10"/>
          </p:nvPr>
        </p:nvSpPr>
        <p:spPr/>
        <p:txBody>
          <a:bodyPr/>
          <a:lstStyle/>
          <a:p>
            <a:r>
              <a:rPr lang="en-GB" dirty="0"/>
              <a:t>graphs</a:t>
            </a:r>
          </a:p>
        </p:txBody>
      </p:sp>
      <p:sp>
        <p:nvSpPr>
          <p:cNvPr id="3" name="Text Placeholder 2">
            <a:extLst>
              <a:ext uri="{FF2B5EF4-FFF2-40B4-BE49-F238E27FC236}">
                <a16:creationId xmlns:a16="http://schemas.microsoft.com/office/drawing/2014/main" id="{4880282C-6BDB-4FD5-AB52-1F26BBD976AA}"/>
              </a:ext>
            </a:extLst>
          </p:cNvPr>
          <p:cNvSpPr>
            <a:spLocks noGrp="1"/>
          </p:cNvSpPr>
          <p:nvPr>
            <p:ph type="body" sz="quarter" idx="15"/>
          </p:nvPr>
        </p:nvSpPr>
        <p:spPr/>
        <p:txBody>
          <a:bodyPr/>
          <a:lstStyle/>
          <a:p>
            <a:pPr algn="l"/>
            <a:r>
              <a:rPr lang="en-GB" b="1" i="0" dirty="0">
                <a:solidFill>
                  <a:srgbClr val="000000"/>
                </a:solidFill>
                <a:effectLst/>
                <a:latin typeface="Helvetica Neue"/>
              </a:rPr>
              <a:t>What is a Graph?</a:t>
            </a:r>
          </a:p>
          <a:p>
            <a:pPr algn="l"/>
            <a:r>
              <a:rPr lang="en-GB" b="0" i="0" dirty="0">
                <a:solidFill>
                  <a:srgbClr val="000000"/>
                </a:solidFill>
                <a:effectLst/>
                <a:latin typeface="Helvetica Neue"/>
              </a:rPr>
              <a:t>Relationships </a:t>
            </a:r>
            <a:r>
              <a:rPr lang="en-GB" b="0" i="0" dirty="0" err="1">
                <a:solidFill>
                  <a:srgbClr val="000000"/>
                </a:solidFill>
                <a:effectLst/>
                <a:latin typeface="Helvetica Neue"/>
              </a:rPr>
              <a:t>beteween</a:t>
            </a:r>
            <a:r>
              <a:rPr lang="en-GB" b="0" i="0" dirty="0">
                <a:solidFill>
                  <a:srgbClr val="000000"/>
                </a:solidFill>
                <a:effectLst/>
                <a:latin typeface="Helvetica Neue"/>
              </a:rPr>
              <a:t> nodes, g</a:t>
            </a:r>
          </a:p>
          <a:p>
            <a:pPr algn="l"/>
            <a:r>
              <a:rPr lang="en-GB" b="0" i="0" dirty="0">
                <a:solidFill>
                  <a:srgbClr val="000000"/>
                </a:solidFill>
                <a:effectLst/>
                <a:latin typeface="Helvetica Neue"/>
              </a:rPr>
              <a:t>In typical data analysis </a:t>
            </a:r>
            <a:r>
              <a:rPr lang="en-GB" b="0" i="1" dirty="0">
                <a:solidFill>
                  <a:srgbClr val="000000"/>
                </a:solidFill>
                <a:effectLst/>
                <a:latin typeface="Helvetica Neue"/>
              </a:rPr>
              <a:t>rows</a:t>
            </a:r>
            <a:r>
              <a:rPr lang="en-GB" b="0" i="0" dirty="0">
                <a:solidFill>
                  <a:srgbClr val="000000"/>
                </a:solidFill>
                <a:effectLst/>
                <a:latin typeface="Helvetica Neue"/>
              </a:rPr>
              <a:t> (observations, examples) are analysed in terms of the columns (features, fields, attributes) of which they are composed.</a:t>
            </a:r>
          </a:p>
          <a:p>
            <a:pPr algn="l"/>
            <a:r>
              <a:rPr lang="en-GB" b="0" i="0" dirty="0">
                <a:solidFill>
                  <a:srgbClr val="000000"/>
                </a:solidFill>
                <a:effectLst/>
                <a:latin typeface="Helvetica Neue"/>
              </a:rPr>
              <a:t>In network analysis </a:t>
            </a:r>
            <a:r>
              <a:rPr lang="en-GB" b="0" i="1" dirty="0">
                <a:solidFill>
                  <a:srgbClr val="000000"/>
                </a:solidFill>
                <a:effectLst/>
                <a:latin typeface="Helvetica Neue"/>
              </a:rPr>
              <a:t>rows</a:t>
            </a:r>
            <a:r>
              <a:rPr lang="en-GB" b="0" i="0" dirty="0">
                <a:solidFill>
                  <a:srgbClr val="000000"/>
                </a:solidFill>
                <a:effectLst/>
                <a:latin typeface="Helvetica Neue"/>
              </a:rPr>
              <a:t> (or "nodes") are analysed in terms of their relationships to other </a:t>
            </a:r>
            <a:r>
              <a:rPr lang="en-GB" b="0" i="1" dirty="0">
                <a:solidFill>
                  <a:srgbClr val="000000"/>
                </a:solidFill>
                <a:effectLst/>
                <a:latin typeface="Helvetica Neue"/>
              </a:rPr>
              <a:t>rows</a:t>
            </a:r>
            <a:r>
              <a:rPr lang="en-GB" b="0" i="0" dirty="0">
                <a:solidFill>
                  <a:srgbClr val="000000"/>
                </a:solidFill>
                <a:effectLst/>
                <a:latin typeface="Helvetica Neue"/>
              </a:rPr>
              <a:t> ("nodes"). The transition to the analysis of networks therefore requires a totally different way of thinking.</a:t>
            </a:r>
          </a:p>
          <a:p>
            <a:pPr algn="l"/>
            <a:r>
              <a:rPr lang="en-GB" b="0" i="0" dirty="0">
                <a:solidFill>
                  <a:srgbClr val="000000"/>
                </a:solidFill>
                <a:effectLst/>
                <a:latin typeface="Helvetica Neue"/>
              </a:rPr>
              <a:t>In the world of networks the </a:t>
            </a:r>
            <a:r>
              <a:rPr lang="en-GB" b="0" i="1" dirty="0">
                <a:solidFill>
                  <a:srgbClr val="000000"/>
                </a:solidFill>
                <a:effectLst/>
                <a:latin typeface="Helvetica Neue"/>
              </a:rPr>
              <a:t>relationships</a:t>
            </a:r>
            <a:r>
              <a:rPr lang="en-GB" b="0" i="0" dirty="0">
                <a:solidFill>
                  <a:srgbClr val="000000"/>
                </a:solidFill>
                <a:effectLst/>
                <a:latin typeface="Helvetica Neue"/>
              </a:rPr>
              <a:t> are more important than the attributes of the individuals.</a:t>
            </a:r>
          </a:p>
          <a:p>
            <a:pPr algn="l"/>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18088987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D858E-A3A9-48CC-9A7B-988A45E13AAA}"/>
              </a:ext>
            </a:extLst>
          </p:cNvPr>
          <p:cNvSpPr>
            <a:spLocks noGrp="1"/>
          </p:cNvSpPr>
          <p:nvPr>
            <p:ph type="body" sz="quarter" idx="10"/>
          </p:nvPr>
        </p:nvSpPr>
        <p:spPr/>
        <p:txBody>
          <a:bodyPr>
            <a:normAutofit/>
          </a:bodyPr>
          <a:lstStyle/>
          <a:p>
            <a:r>
              <a:rPr lang="en-GB" sz="3000" dirty="0"/>
              <a:t>Graph terminology</a:t>
            </a:r>
          </a:p>
        </p:txBody>
      </p:sp>
      <p:sp>
        <p:nvSpPr>
          <p:cNvPr id="3" name="Text Placeholder 2">
            <a:extLst>
              <a:ext uri="{FF2B5EF4-FFF2-40B4-BE49-F238E27FC236}">
                <a16:creationId xmlns:a16="http://schemas.microsoft.com/office/drawing/2014/main" id="{7BA5D9A1-DEE9-43C7-B9B6-FFBB64456C50}"/>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472AC023-2A7B-4237-98FC-7022B06D3022}"/>
              </a:ext>
            </a:extLst>
          </p:cNvPr>
          <p:cNvPicPr>
            <a:picLocks noChangeAspect="1"/>
          </p:cNvPicPr>
          <p:nvPr/>
        </p:nvPicPr>
        <p:blipFill>
          <a:blip r:embed="rId2"/>
          <a:stretch>
            <a:fillRect/>
          </a:stretch>
        </p:blipFill>
        <p:spPr>
          <a:xfrm>
            <a:off x="4395926" y="851645"/>
            <a:ext cx="6770687" cy="5410636"/>
          </a:xfrm>
          <a:prstGeom prst="rect">
            <a:avLst/>
          </a:prstGeom>
        </p:spPr>
      </p:pic>
    </p:spTree>
    <p:extLst>
      <p:ext uri="{BB962C8B-B14F-4D97-AF65-F5344CB8AC3E}">
        <p14:creationId xmlns:p14="http://schemas.microsoft.com/office/powerpoint/2010/main" val="42306865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82AFFE-3E21-43B5-A783-DC2F20B4FFAB}"/>
              </a:ext>
            </a:extLst>
          </p:cNvPr>
          <p:cNvSpPr>
            <a:spLocks noGrp="1"/>
          </p:cNvSpPr>
          <p:nvPr>
            <p:ph type="body" sz="quarter" idx="10"/>
          </p:nvPr>
        </p:nvSpPr>
        <p:spPr/>
        <p:txBody>
          <a:bodyPr/>
          <a:lstStyle/>
          <a:p>
            <a:r>
              <a:rPr lang="en-GB" dirty="0"/>
              <a:t>Graph structure</a:t>
            </a:r>
          </a:p>
        </p:txBody>
      </p:sp>
      <p:sp>
        <p:nvSpPr>
          <p:cNvPr id="3" name="Text Placeholder 2">
            <a:extLst>
              <a:ext uri="{FF2B5EF4-FFF2-40B4-BE49-F238E27FC236}">
                <a16:creationId xmlns:a16="http://schemas.microsoft.com/office/drawing/2014/main" id="{80D02515-09F2-4499-86ED-641E77BA636C}"/>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32458CDF-4C27-42CE-A745-41070CAEA8B9}"/>
              </a:ext>
            </a:extLst>
          </p:cNvPr>
          <p:cNvPicPr>
            <a:picLocks noChangeAspect="1"/>
          </p:cNvPicPr>
          <p:nvPr/>
        </p:nvPicPr>
        <p:blipFill>
          <a:blip r:embed="rId2"/>
          <a:stretch>
            <a:fillRect/>
          </a:stretch>
        </p:blipFill>
        <p:spPr>
          <a:xfrm>
            <a:off x="4825420" y="1307991"/>
            <a:ext cx="5717077" cy="3969862"/>
          </a:xfrm>
          <a:prstGeom prst="rect">
            <a:avLst/>
          </a:prstGeom>
        </p:spPr>
      </p:pic>
    </p:spTree>
    <p:extLst>
      <p:ext uri="{BB962C8B-B14F-4D97-AF65-F5344CB8AC3E}">
        <p14:creationId xmlns:p14="http://schemas.microsoft.com/office/powerpoint/2010/main" val="40116071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6F430-D096-403B-96D4-A0EE71844471}"/>
              </a:ext>
            </a:extLst>
          </p:cNvPr>
          <p:cNvSpPr>
            <a:spLocks noGrp="1"/>
          </p:cNvSpPr>
          <p:nvPr>
            <p:ph type="body" sz="quarter" idx="10"/>
          </p:nvPr>
        </p:nvSpPr>
        <p:spPr/>
        <p:txBody>
          <a:bodyPr/>
          <a:lstStyle/>
          <a:p>
            <a:r>
              <a:rPr lang="en-GB" dirty="0"/>
              <a:t>Types of graph</a:t>
            </a:r>
          </a:p>
        </p:txBody>
      </p:sp>
      <p:sp>
        <p:nvSpPr>
          <p:cNvPr id="3" name="Text Placeholder 2">
            <a:extLst>
              <a:ext uri="{FF2B5EF4-FFF2-40B4-BE49-F238E27FC236}">
                <a16:creationId xmlns:a16="http://schemas.microsoft.com/office/drawing/2014/main" id="{323786A6-D592-48D1-A883-B7303996D471}"/>
              </a:ext>
            </a:extLst>
          </p:cNvPr>
          <p:cNvSpPr>
            <a:spLocks noGrp="1"/>
          </p:cNvSpPr>
          <p:nvPr>
            <p:ph type="body" sz="quarter" idx="15"/>
          </p:nvPr>
        </p:nvSpPr>
        <p:spPr/>
        <p:txBody>
          <a:bodyPr/>
          <a:lstStyle/>
          <a:p>
            <a:r>
              <a:rPr lang="en-GB" dirty="0"/>
              <a:t>Some examples:</a:t>
            </a:r>
          </a:p>
          <a:p>
            <a:endParaRPr lang="en-GB" dirty="0"/>
          </a:p>
          <a:p>
            <a:pPr marL="285750" indent="-285750">
              <a:buFontTx/>
              <a:buChar char="-"/>
            </a:pPr>
            <a:r>
              <a:rPr lang="en-GB" dirty="0"/>
              <a:t>Undirected</a:t>
            </a:r>
          </a:p>
          <a:p>
            <a:pPr marL="285750" indent="-285750">
              <a:buFontTx/>
              <a:buChar char="-"/>
            </a:pPr>
            <a:r>
              <a:rPr lang="en-GB" dirty="0"/>
              <a:t>Directed</a:t>
            </a:r>
          </a:p>
          <a:p>
            <a:pPr marL="285750" indent="-285750">
              <a:buFontTx/>
              <a:buChar char="-"/>
            </a:pPr>
            <a:r>
              <a:rPr lang="en-GB" dirty="0"/>
              <a:t>Weighted</a:t>
            </a:r>
          </a:p>
          <a:p>
            <a:pPr marL="285750" indent="-285750">
              <a:buFontTx/>
              <a:buChar char="-"/>
            </a:pPr>
            <a:endParaRPr lang="en-GB" dirty="0"/>
          </a:p>
        </p:txBody>
      </p:sp>
    </p:spTree>
    <p:extLst>
      <p:ext uri="{BB962C8B-B14F-4D97-AF65-F5344CB8AC3E}">
        <p14:creationId xmlns:p14="http://schemas.microsoft.com/office/powerpoint/2010/main" val="11005461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33F58-1D2F-42BB-9EB2-7E7C57CE867E}"/>
              </a:ext>
            </a:extLst>
          </p:cNvPr>
          <p:cNvSpPr>
            <a:spLocks noGrp="1"/>
          </p:cNvSpPr>
          <p:nvPr>
            <p:ph type="body" sz="quarter" idx="10"/>
          </p:nvPr>
        </p:nvSpPr>
        <p:spPr/>
        <p:txBody>
          <a:bodyPr/>
          <a:lstStyle/>
          <a:p>
            <a:r>
              <a:rPr lang="en-GB" dirty="0"/>
              <a:t>Undirected graphs</a:t>
            </a:r>
          </a:p>
        </p:txBody>
      </p:sp>
      <p:sp>
        <p:nvSpPr>
          <p:cNvPr id="3" name="Text Placeholder 2">
            <a:extLst>
              <a:ext uri="{FF2B5EF4-FFF2-40B4-BE49-F238E27FC236}">
                <a16:creationId xmlns:a16="http://schemas.microsoft.com/office/drawing/2014/main" id="{990E6B64-91D4-4147-8C5C-32B5E7CA7A61}"/>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07B34B15-0E80-4B6D-A0A2-1373C9C189B1}"/>
              </a:ext>
            </a:extLst>
          </p:cNvPr>
          <p:cNvPicPr>
            <a:picLocks noChangeAspect="1"/>
          </p:cNvPicPr>
          <p:nvPr/>
        </p:nvPicPr>
        <p:blipFill>
          <a:blip r:embed="rId2"/>
          <a:stretch>
            <a:fillRect/>
          </a:stretch>
        </p:blipFill>
        <p:spPr>
          <a:xfrm>
            <a:off x="4310196" y="914119"/>
            <a:ext cx="7050808" cy="4957291"/>
          </a:xfrm>
          <a:prstGeom prst="rect">
            <a:avLst/>
          </a:prstGeom>
        </p:spPr>
      </p:pic>
    </p:spTree>
    <p:extLst>
      <p:ext uri="{BB962C8B-B14F-4D97-AF65-F5344CB8AC3E}">
        <p14:creationId xmlns:p14="http://schemas.microsoft.com/office/powerpoint/2010/main" val="18345576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B77547-21E2-4EEA-A929-7F90E0B1C428}"/>
              </a:ext>
            </a:extLst>
          </p:cNvPr>
          <p:cNvSpPr>
            <a:spLocks noGrp="1"/>
          </p:cNvSpPr>
          <p:nvPr>
            <p:ph type="body" sz="quarter" idx="10"/>
          </p:nvPr>
        </p:nvSpPr>
        <p:spPr/>
        <p:txBody>
          <a:bodyPr/>
          <a:lstStyle/>
          <a:p>
            <a:r>
              <a:rPr lang="en-GB" dirty="0"/>
              <a:t>Directed graphs</a:t>
            </a:r>
          </a:p>
        </p:txBody>
      </p:sp>
      <p:sp>
        <p:nvSpPr>
          <p:cNvPr id="3" name="Text Placeholder 2">
            <a:extLst>
              <a:ext uri="{FF2B5EF4-FFF2-40B4-BE49-F238E27FC236}">
                <a16:creationId xmlns:a16="http://schemas.microsoft.com/office/drawing/2014/main" id="{90C4B15C-EA35-442D-82C9-7806B16E2BC4}"/>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C6C326BF-A51B-45E5-81D4-AC4ECD86EBD7}"/>
              </a:ext>
            </a:extLst>
          </p:cNvPr>
          <p:cNvPicPr>
            <a:picLocks noChangeAspect="1"/>
          </p:cNvPicPr>
          <p:nvPr/>
        </p:nvPicPr>
        <p:blipFill>
          <a:blip r:embed="rId2"/>
          <a:stretch>
            <a:fillRect/>
          </a:stretch>
        </p:blipFill>
        <p:spPr>
          <a:xfrm>
            <a:off x="4537794" y="837916"/>
            <a:ext cx="6822811" cy="4953284"/>
          </a:xfrm>
          <a:prstGeom prst="rect">
            <a:avLst/>
          </a:prstGeom>
        </p:spPr>
      </p:pic>
    </p:spTree>
    <p:extLst>
      <p:ext uri="{BB962C8B-B14F-4D97-AF65-F5344CB8AC3E}">
        <p14:creationId xmlns:p14="http://schemas.microsoft.com/office/powerpoint/2010/main" val="145340831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2E6C22-6BED-4652-A118-D1AD14B800C3}"/>
              </a:ext>
            </a:extLst>
          </p:cNvPr>
          <p:cNvSpPr>
            <a:spLocks noGrp="1"/>
          </p:cNvSpPr>
          <p:nvPr>
            <p:ph type="body" sz="quarter" idx="10"/>
          </p:nvPr>
        </p:nvSpPr>
        <p:spPr/>
        <p:txBody>
          <a:bodyPr/>
          <a:lstStyle/>
          <a:p>
            <a:r>
              <a:rPr lang="en-GB" dirty="0"/>
              <a:t>Weighted graphs</a:t>
            </a:r>
          </a:p>
        </p:txBody>
      </p:sp>
      <p:sp>
        <p:nvSpPr>
          <p:cNvPr id="3" name="Text Placeholder 2">
            <a:extLst>
              <a:ext uri="{FF2B5EF4-FFF2-40B4-BE49-F238E27FC236}">
                <a16:creationId xmlns:a16="http://schemas.microsoft.com/office/drawing/2014/main" id="{A2DDEB04-7F68-4059-80EE-4FFD5C5DD3E8}"/>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BF910BE4-738B-46B4-96DB-261BA009593E}"/>
              </a:ext>
            </a:extLst>
          </p:cNvPr>
          <p:cNvPicPr>
            <a:picLocks noChangeAspect="1"/>
          </p:cNvPicPr>
          <p:nvPr/>
        </p:nvPicPr>
        <p:blipFill>
          <a:blip r:embed="rId2"/>
          <a:stretch>
            <a:fillRect/>
          </a:stretch>
        </p:blipFill>
        <p:spPr>
          <a:xfrm>
            <a:off x="4458084" y="1009375"/>
            <a:ext cx="7589782" cy="5112343"/>
          </a:xfrm>
          <a:prstGeom prst="rect">
            <a:avLst/>
          </a:prstGeom>
        </p:spPr>
      </p:pic>
    </p:spTree>
    <p:extLst>
      <p:ext uri="{BB962C8B-B14F-4D97-AF65-F5344CB8AC3E}">
        <p14:creationId xmlns:p14="http://schemas.microsoft.com/office/powerpoint/2010/main" val="17855585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8A51A2-BFDD-4905-9FBC-9F470F4ADA0F}"/>
              </a:ext>
            </a:extLst>
          </p:cNvPr>
          <p:cNvSpPr>
            <a:spLocks noGrp="1"/>
          </p:cNvSpPr>
          <p:nvPr>
            <p:ph type="body" sz="quarter" idx="10"/>
          </p:nvPr>
        </p:nvSpPr>
        <p:spPr/>
        <p:txBody>
          <a:bodyPr>
            <a:normAutofit lnSpcReduction="10000"/>
          </a:bodyPr>
          <a:lstStyle/>
          <a:p>
            <a:r>
              <a:rPr lang="en-GB" dirty="0"/>
              <a:t>Things to consider when evaluating examples</a:t>
            </a:r>
          </a:p>
        </p:txBody>
      </p:sp>
      <p:sp>
        <p:nvSpPr>
          <p:cNvPr id="3" name="Text Placeholder 2">
            <a:extLst>
              <a:ext uri="{FF2B5EF4-FFF2-40B4-BE49-F238E27FC236}">
                <a16:creationId xmlns:a16="http://schemas.microsoft.com/office/drawing/2014/main" id="{86328B07-317F-4603-B918-44196DB2294C}"/>
              </a:ext>
            </a:extLst>
          </p:cNvPr>
          <p:cNvSpPr>
            <a:spLocks noGrp="1"/>
          </p:cNvSpPr>
          <p:nvPr>
            <p:ph type="body" sz="quarter" idx="15"/>
          </p:nvPr>
        </p:nvSpPr>
        <p:spPr/>
        <p:txBody>
          <a:bodyPr/>
          <a:lstStyle/>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spTree>
    <p:extLst>
      <p:ext uri="{BB962C8B-B14F-4D97-AF65-F5344CB8AC3E}">
        <p14:creationId xmlns:p14="http://schemas.microsoft.com/office/powerpoint/2010/main" val="9211879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349985"/>
            <a:ext cx="6770688" cy="5564458"/>
          </a:xfrm>
        </p:spPr>
        <p:txBody>
          <a:bodyPr>
            <a:normAutofit/>
          </a:bodyPr>
          <a:lstStyle/>
          <a:p>
            <a:pPr algn="l">
              <a:buFont typeface="Arial" panose="020B0604020202020204" pitchFamily="34" charset="0"/>
              <a:buChar char="•"/>
            </a:pPr>
            <a:r>
              <a:rPr lang="en-GB" b="0" i="0" dirty="0">
                <a:solidFill>
                  <a:srgbClr val="000000"/>
                </a:solidFill>
                <a:effectLst/>
                <a:latin typeface="Helvetica Neue"/>
              </a:rPr>
              <a:t>Compete the descriptions of the following networks:</a:t>
            </a:r>
          </a:p>
          <a:p>
            <a:pPr marL="742950" lvl="1" indent="-285750" algn="l">
              <a:buFont typeface="Arial" panose="020B0604020202020204" pitchFamily="34" charset="0"/>
              <a:buChar char="•"/>
            </a:pPr>
            <a:r>
              <a:rPr lang="en-GB" b="0" i="0" dirty="0">
                <a:solidFill>
                  <a:srgbClr val="000000"/>
                </a:solidFill>
                <a:effectLst/>
                <a:latin typeface="Helvetica Neue"/>
              </a:rPr>
              <a:t>What do you think a node, edge, weight </a:t>
            </a:r>
            <a:r>
              <a:rPr lang="en-GB" b="0" i="1" dirty="0">
                <a:solidFill>
                  <a:srgbClr val="000000"/>
                </a:solidFill>
                <a:effectLst/>
                <a:latin typeface="Helvetica Neue"/>
              </a:rPr>
              <a:t>could</a:t>
            </a:r>
            <a:r>
              <a:rPr lang="en-GB" b="0" i="0" dirty="0">
                <a:solidFill>
                  <a:srgbClr val="000000"/>
                </a:solidFill>
                <a:effectLst/>
                <a:latin typeface="Helvetica Neue"/>
              </a:rPr>
              <a:t> represent?</a:t>
            </a:r>
          </a:p>
          <a:p>
            <a:pPr marL="742950" lvl="1" indent="-285750" algn="l">
              <a:buFont typeface="Arial" panose="020B0604020202020204" pitchFamily="34" charset="0"/>
              <a:buChar char="•"/>
            </a:pPr>
            <a:r>
              <a:rPr lang="en-GB" b="0" i="0" dirty="0">
                <a:solidFill>
                  <a:srgbClr val="000000"/>
                </a:solidFill>
                <a:effectLst/>
                <a:latin typeface="Helvetica Neue"/>
              </a:rPr>
              <a:t>What does the node centrality (size, importance) represent?</a:t>
            </a:r>
          </a:p>
          <a:p>
            <a:pPr marL="742950" lvl="1" indent="-285750" algn="l">
              <a:buFont typeface="Arial" panose="020B0604020202020204" pitchFamily="34" charset="0"/>
              <a:buChar char="•"/>
            </a:pPr>
            <a:r>
              <a:rPr lang="en-GB" b="0" i="0" dirty="0">
                <a:solidFill>
                  <a:srgbClr val="000000"/>
                </a:solidFill>
                <a:effectLst/>
                <a:latin typeface="Helvetica Neue"/>
              </a:rPr>
              <a:t>What would a path describe?</a:t>
            </a:r>
          </a:p>
          <a:p>
            <a:pPr marL="742950" lvl="1" indent="-285750" algn="l">
              <a:buFont typeface="Arial" panose="020B0604020202020204" pitchFamily="34" charset="0"/>
              <a:buChar char="•"/>
            </a:pPr>
            <a:r>
              <a:rPr lang="en-GB" b="0" i="0" dirty="0">
                <a:solidFill>
                  <a:srgbClr val="000000"/>
                </a:solidFill>
                <a:effectLst/>
                <a:latin typeface="Helvetica Neue"/>
              </a:rPr>
              <a:t>What would cause clustering?</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229</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exercise</a:t>
            </a:r>
          </a:p>
          <a:p>
            <a:endParaRPr lang="en-GB" dirty="0"/>
          </a:p>
        </p:txBody>
      </p:sp>
      <p:pic>
        <p:nvPicPr>
          <p:cNvPr id="6" name="Picture 5">
            <a:extLst>
              <a:ext uri="{FF2B5EF4-FFF2-40B4-BE49-F238E27FC236}">
                <a16:creationId xmlns:a16="http://schemas.microsoft.com/office/drawing/2014/main" id="{D6B77BCA-6C78-4FFC-85B4-7BBF50B8B693}"/>
              </a:ext>
            </a:extLst>
          </p:cNvPr>
          <p:cNvPicPr>
            <a:picLocks noChangeAspect="1"/>
          </p:cNvPicPr>
          <p:nvPr/>
        </p:nvPicPr>
        <p:blipFill>
          <a:blip r:embed="rId3"/>
          <a:stretch>
            <a:fillRect/>
          </a:stretch>
        </p:blipFill>
        <p:spPr>
          <a:xfrm>
            <a:off x="756775" y="2259257"/>
            <a:ext cx="2906942" cy="419775"/>
          </a:xfrm>
          <a:prstGeom prst="rect">
            <a:avLst/>
          </a:prstGeom>
        </p:spPr>
      </p:pic>
    </p:spTree>
    <p:extLst>
      <p:ext uri="{BB962C8B-B14F-4D97-AF65-F5344CB8AC3E}">
        <p14:creationId xmlns:p14="http://schemas.microsoft.com/office/powerpoint/2010/main" val="1915495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Introduction to data science</a:t>
            </a:r>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23</a:t>
            </a:fld>
            <a:endParaRPr lang="en-GB"/>
          </a:p>
        </p:txBody>
      </p:sp>
      <p:sp>
        <p:nvSpPr>
          <p:cNvPr id="8" name="Text Placeholder 2">
            <a:extLst>
              <a:ext uri="{FF2B5EF4-FFF2-40B4-BE49-F238E27FC236}">
                <a16:creationId xmlns:a16="http://schemas.microsoft.com/office/drawing/2014/main" id="{1B710A53-C87F-4C9B-9255-23E0301D86C0}"/>
              </a:ext>
            </a:extLst>
          </p:cNvPr>
          <p:cNvSpPr txBox="1">
            <a:spLocks/>
          </p:cNvSpPr>
          <p:nvPr/>
        </p:nvSpPr>
        <p:spPr>
          <a:xfrm>
            <a:off x="4573062" y="754290"/>
            <a:ext cx="6683359" cy="5711824"/>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b="1" i="0" dirty="0">
                <a:solidFill>
                  <a:srgbClr val="000000"/>
                </a:solidFill>
                <a:effectLst/>
                <a:latin typeface="Monserat"/>
              </a:rPr>
              <a:t>Some example responses:</a:t>
            </a:r>
          </a:p>
          <a:p>
            <a:pPr fontAlgn="auto">
              <a:spcAft>
                <a:spcPts val="0"/>
              </a:spcAft>
            </a:pPr>
            <a:endParaRPr lang="en-GB" dirty="0">
              <a:solidFill>
                <a:srgbClr val="000000"/>
              </a:solidFill>
              <a:latin typeface="Monserat"/>
            </a:endParaRPr>
          </a:p>
          <a:p>
            <a:pPr algn="l">
              <a:buFont typeface="Arial" panose="020B0604020202020204" pitchFamily="34" charset="0"/>
              <a:buChar char="•"/>
            </a:pPr>
            <a:r>
              <a:rPr lang="en-GB" b="0" i="0" dirty="0">
                <a:solidFill>
                  <a:srgbClr val="000000"/>
                </a:solidFill>
                <a:effectLst/>
                <a:latin typeface="Monserat"/>
              </a:rPr>
              <a:t>What is different about technology today?</a:t>
            </a:r>
          </a:p>
          <a:p>
            <a:pPr marL="742950" lvl="1" indent="-285750" algn="l">
              <a:buFont typeface="Arial" panose="020B0604020202020204" pitchFamily="34" charset="0"/>
              <a:buChar char="•"/>
            </a:pPr>
            <a:r>
              <a:rPr lang="en-GB" b="0" i="0" dirty="0">
                <a:solidFill>
                  <a:srgbClr val="000000"/>
                </a:solidFill>
                <a:effectLst/>
                <a:latin typeface="Monserat"/>
              </a:rPr>
              <a:t>Speed/processing-power of computer</a:t>
            </a:r>
          </a:p>
          <a:p>
            <a:pPr marL="742950" lvl="1" indent="-285750" algn="l">
              <a:buFont typeface="Arial" panose="020B0604020202020204" pitchFamily="34" charset="0"/>
              <a:buChar char="•"/>
            </a:pPr>
            <a:r>
              <a:rPr lang="en-GB" b="0" i="0" dirty="0">
                <a:solidFill>
                  <a:srgbClr val="000000"/>
                </a:solidFill>
                <a:effectLst/>
                <a:latin typeface="Monserat"/>
              </a:rPr>
              <a:t>you need to be able to process 1TB</a:t>
            </a:r>
          </a:p>
          <a:p>
            <a:pPr marL="742950" lvl="1" indent="-285750" algn="l">
              <a:buFont typeface="Arial" panose="020B0604020202020204" pitchFamily="34" charset="0"/>
              <a:buChar char="•"/>
            </a:pPr>
            <a:r>
              <a:rPr lang="en-GB" b="0" i="0" dirty="0">
                <a:solidFill>
                  <a:srgbClr val="000000"/>
                </a:solidFill>
                <a:effectLst/>
                <a:latin typeface="Monserat"/>
              </a:rPr>
              <a:t>Complex processing </a:t>
            </a:r>
            <a:r>
              <a:rPr lang="en-GB" b="0" i="0" dirty="0" err="1">
                <a:solidFill>
                  <a:srgbClr val="000000"/>
                </a:solidFill>
                <a:effectLst/>
                <a:latin typeface="Monserat"/>
              </a:rPr>
              <a:t>eg.</a:t>
            </a:r>
            <a:r>
              <a:rPr lang="en-GB" b="0" i="0" dirty="0">
                <a:solidFill>
                  <a:srgbClr val="000000"/>
                </a:solidFill>
                <a:effectLst/>
                <a:latin typeface="Monserat"/>
              </a:rPr>
              <a:t>, over images</a:t>
            </a:r>
          </a:p>
          <a:p>
            <a:pPr marL="1143000" lvl="2" indent="-228600" algn="l">
              <a:buFont typeface="Arial" panose="020B0604020202020204" pitchFamily="34" charset="0"/>
              <a:buChar char="•"/>
            </a:pPr>
            <a:r>
              <a:rPr lang="en-GB" b="0" i="0" dirty="0">
                <a:solidFill>
                  <a:srgbClr val="000000"/>
                </a:solidFill>
                <a:effectLst/>
                <a:latin typeface="Monserat"/>
              </a:rPr>
              <a:t>Graphics Cards (24 GB RAM)</a:t>
            </a:r>
          </a:p>
          <a:p>
            <a:pPr algn="l">
              <a:buFont typeface="Arial" panose="020B0604020202020204" pitchFamily="34" charset="0"/>
              <a:buChar char="•"/>
            </a:pPr>
            <a:r>
              <a:rPr lang="en-GB" b="0" i="0" dirty="0">
                <a:solidFill>
                  <a:srgbClr val="000000"/>
                </a:solidFill>
                <a:effectLst/>
                <a:latin typeface="Monserat"/>
              </a:rPr>
              <a:t>What is different about human behaviour?</a:t>
            </a:r>
          </a:p>
          <a:p>
            <a:pPr marL="742950" lvl="1" indent="-285750" algn="l">
              <a:buFont typeface="Arial" panose="020B0604020202020204" pitchFamily="34" charset="0"/>
              <a:buChar char="•"/>
            </a:pPr>
            <a:r>
              <a:rPr lang="en-GB" b="0" i="0" dirty="0">
                <a:solidFill>
                  <a:srgbClr val="000000"/>
                </a:solidFill>
                <a:effectLst/>
                <a:latin typeface="Monserat"/>
              </a:rPr>
              <a:t>Internet, Mobile, ...</a:t>
            </a:r>
          </a:p>
          <a:p>
            <a:pPr marL="742950" lvl="1" indent="-285750" algn="l">
              <a:buFont typeface="Arial" panose="020B0604020202020204" pitchFamily="34" charset="0"/>
              <a:buChar char="•"/>
            </a:pPr>
            <a:r>
              <a:rPr lang="en-GB" b="0" i="0" dirty="0">
                <a:solidFill>
                  <a:srgbClr val="000000"/>
                </a:solidFill>
                <a:effectLst/>
                <a:latin typeface="Monserat"/>
              </a:rPr>
              <a:t>Lot's of user generated data</a:t>
            </a:r>
          </a:p>
          <a:p>
            <a:pPr algn="l">
              <a:buFont typeface="Arial" panose="020B0604020202020204" pitchFamily="34" charset="0"/>
              <a:buChar char="•"/>
            </a:pPr>
            <a:r>
              <a:rPr lang="en-GB" b="0" i="0" dirty="0">
                <a:solidFill>
                  <a:srgbClr val="000000"/>
                </a:solidFill>
                <a:effectLst/>
                <a:latin typeface="Monserat"/>
              </a:rPr>
              <a:t>What different about data today?</a:t>
            </a:r>
          </a:p>
          <a:p>
            <a:pPr marL="742950" lvl="1" indent="-285750" algn="l">
              <a:buFont typeface="Arial" panose="020B0604020202020204" pitchFamily="34" charset="0"/>
              <a:buChar char="•"/>
            </a:pPr>
            <a:r>
              <a:rPr lang="en-GB" b="0" i="0" dirty="0">
                <a:solidFill>
                  <a:srgbClr val="000000"/>
                </a:solidFill>
                <a:effectLst/>
                <a:latin typeface="Monserat"/>
              </a:rPr>
              <a:t>Data Volume &amp; Variety: type of data being captured</a:t>
            </a:r>
          </a:p>
          <a:p>
            <a:pPr marL="1143000" lvl="2" indent="-228600" algn="l">
              <a:buFont typeface="Arial" panose="020B0604020202020204" pitchFamily="34" charset="0"/>
              <a:buChar char="•"/>
            </a:pPr>
            <a:r>
              <a:rPr lang="en-GB" b="0" i="0" dirty="0">
                <a:solidFill>
                  <a:srgbClr val="000000"/>
                </a:solidFill>
                <a:effectLst/>
                <a:latin typeface="Monserat"/>
              </a:rPr>
              <a:t>2010 -- 1 TB "big"</a:t>
            </a:r>
          </a:p>
          <a:p>
            <a:pPr marL="1600200" lvl="3" indent="-228600" algn="l">
              <a:buFont typeface="Arial" panose="020B0604020202020204" pitchFamily="34" charset="0"/>
              <a:buChar char="•"/>
            </a:pPr>
            <a:r>
              <a:rPr lang="en-GB" b="0" i="0" dirty="0">
                <a:solidFill>
                  <a:srgbClr val="000000"/>
                </a:solidFill>
                <a:effectLst/>
                <a:latin typeface="Monserat"/>
              </a:rPr>
              <a:t>images</a:t>
            </a:r>
          </a:p>
          <a:p>
            <a:pPr marL="1600200" lvl="3" indent="-228600" algn="l">
              <a:buFont typeface="Arial" panose="020B0604020202020204" pitchFamily="34" charset="0"/>
              <a:buChar char="•"/>
            </a:pPr>
            <a:r>
              <a:rPr lang="en-GB" b="0" i="0" dirty="0">
                <a:solidFill>
                  <a:srgbClr val="000000"/>
                </a:solidFill>
                <a:effectLst/>
                <a:latin typeface="Monserat"/>
              </a:rPr>
              <a:t>videos</a:t>
            </a:r>
          </a:p>
          <a:p>
            <a:pPr marL="1600200" lvl="3" indent="-228600" algn="l">
              <a:buFont typeface="Arial" panose="020B0604020202020204" pitchFamily="34" charset="0"/>
              <a:buChar char="•"/>
            </a:pPr>
            <a:r>
              <a:rPr lang="en-GB" b="0" i="0" dirty="0">
                <a:solidFill>
                  <a:srgbClr val="000000"/>
                </a:solidFill>
                <a:effectLst/>
                <a:latin typeface="Monserat"/>
              </a:rPr>
              <a:t>user generated content</a:t>
            </a:r>
          </a:p>
          <a:p>
            <a:pPr marL="742950" lvl="1" indent="-285750" algn="l">
              <a:buFont typeface="Arial" panose="020B0604020202020204" pitchFamily="34" charset="0"/>
              <a:buChar char="•"/>
            </a:pPr>
            <a:r>
              <a:rPr lang="en-GB" b="0" i="0" dirty="0">
                <a:solidFill>
                  <a:srgbClr val="000000"/>
                </a:solidFill>
                <a:effectLst/>
                <a:latin typeface="Monserat"/>
              </a:rPr>
              <a:t>Data Velocity: The Internet, Mobiles, ...</a:t>
            </a:r>
          </a:p>
          <a:p>
            <a:pPr marL="1143000" lvl="2" indent="-228600" algn="l">
              <a:buFont typeface="Arial" panose="020B0604020202020204" pitchFamily="34" charset="0"/>
              <a:buChar char="•"/>
            </a:pPr>
            <a:r>
              <a:rPr lang="en-GB" b="0" i="0" dirty="0">
                <a:solidFill>
                  <a:srgbClr val="000000"/>
                </a:solidFill>
                <a:effectLst/>
                <a:latin typeface="Monserat"/>
              </a:rPr>
              <a:t>esp. user-generated, user-monitored, user behaviour</a:t>
            </a:r>
          </a:p>
          <a:p>
            <a:pPr fontAlgn="auto">
              <a:spcAft>
                <a:spcPts val="0"/>
              </a:spcAft>
            </a:pPr>
            <a:endParaRPr lang="en-GB" b="1" i="0" dirty="0">
              <a:solidFill>
                <a:srgbClr val="000000"/>
              </a:solidFill>
              <a:effectLst/>
              <a:latin typeface="Monserat"/>
            </a:endParaRPr>
          </a:p>
          <a:p>
            <a:pPr fontAlgn="auto">
              <a:spcAft>
                <a:spcPts val="0"/>
              </a:spcAft>
            </a:pPr>
            <a:endParaRPr lang="en-GB" dirty="0">
              <a:latin typeface="Monserat"/>
            </a:endParaRPr>
          </a:p>
        </p:txBody>
      </p:sp>
    </p:spTree>
    <p:extLst>
      <p:ext uri="{BB962C8B-B14F-4D97-AF65-F5344CB8AC3E}">
        <p14:creationId xmlns:p14="http://schemas.microsoft.com/office/powerpoint/2010/main" val="14282524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384CF0-2539-4B9B-AF53-5D98154E4FCF}"/>
              </a:ext>
            </a:extLst>
          </p:cNvPr>
          <p:cNvSpPr>
            <a:spLocks noGrp="1"/>
          </p:cNvSpPr>
          <p:nvPr>
            <p:ph type="body" sz="quarter" idx="10"/>
          </p:nvPr>
        </p:nvSpPr>
        <p:spPr/>
        <p:txBody>
          <a:bodyPr/>
          <a:lstStyle/>
          <a:p>
            <a:r>
              <a:rPr lang="en-GB" dirty="0"/>
              <a:t>Example: Social networks 1</a:t>
            </a:r>
          </a:p>
        </p:txBody>
      </p:sp>
      <p:sp>
        <p:nvSpPr>
          <p:cNvPr id="3" name="Text Placeholder 2">
            <a:extLst>
              <a:ext uri="{FF2B5EF4-FFF2-40B4-BE49-F238E27FC236}">
                <a16:creationId xmlns:a16="http://schemas.microsoft.com/office/drawing/2014/main" id="{6F20DFE4-2650-49B3-8805-EB60481E3917}"/>
              </a:ext>
            </a:extLst>
          </p:cNvPr>
          <p:cNvSpPr>
            <a:spLocks noGrp="1"/>
          </p:cNvSpPr>
          <p:nvPr>
            <p:ph type="body" sz="quarter" idx="15"/>
          </p:nvPr>
        </p:nvSpPr>
        <p:spPr/>
        <p:txBody>
          <a:bodyPr/>
          <a:lstStyle/>
          <a:p>
            <a:pPr algn="l"/>
            <a:r>
              <a:rPr lang="en-GB" b="1" i="0" dirty="0">
                <a:solidFill>
                  <a:srgbClr val="000000"/>
                </a:solidFill>
                <a:effectLst/>
                <a:latin typeface="Helvetica Neue"/>
              </a:rPr>
              <a:t>Facebook Users at </a:t>
            </a:r>
            <a:r>
              <a:rPr lang="en-GB" b="1" i="0" dirty="0" err="1">
                <a:solidFill>
                  <a:srgbClr val="000000"/>
                </a:solidFill>
                <a:effectLst/>
                <a:latin typeface="Helvetica Neue"/>
              </a:rPr>
              <a:t>Northwestern</a:t>
            </a:r>
            <a:r>
              <a:rPr lang="en-GB" b="1" i="0" dirty="0">
                <a:solidFill>
                  <a:srgbClr val="000000"/>
                </a:solidFill>
                <a:effectLst/>
                <a:latin typeface="Helvetica Neue"/>
              </a:rPr>
              <a:t> University</a:t>
            </a:r>
          </a:p>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pic>
        <p:nvPicPr>
          <p:cNvPr id="5" name="Picture 4">
            <a:extLst>
              <a:ext uri="{FF2B5EF4-FFF2-40B4-BE49-F238E27FC236}">
                <a16:creationId xmlns:a16="http://schemas.microsoft.com/office/drawing/2014/main" id="{4622689C-94D9-4A8E-AA2E-D6BCC783D0EF}"/>
              </a:ext>
            </a:extLst>
          </p:cNvPr>
          <p:cNvPicPr>
            <a:picLocks noChangeAspect="1"/>
          </p:cNvPicPr>
          <p:nvPr/>
        </p:nvPicPr>
        <p:blipFill>
          <a:blip r:embed="rId2"/>
          <a:stretch>
            <a:fillRect/>
          </a:stretch>
        </p:blipFill>
        <p:spPr>
          <a:xfrm>
            <a:off x="8363485" y="2422322"/>
            <a:ext cx="3378374" cy="3359323"/>
          </a:xfrm>
          <a:prstGeom prst="rect">
            <a:avLst/>
          </a:prstGeom>
        </p:spPr>
      </p:pic>
    </p:spTree>
    <p:extLst>
      <p:ext uri="{BB962C8B-B14F-4D97-AF65-F5344CB8AC3E}">
        <p14:creationId xmlns:p14="http://schemas.microsoft.com/office/powerpoint/2010/main" val="4577107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2B1D5F-63BA-4D3D-9878-4BA4A0AE67EA}"/>
              </a:ext>
            </a:extLst>
          </p:cNvPr>
          <p:cNvSpPr>
            <a:spLocks noGrp="1"/>
          </p:cNvSpPr>
          <p:nvPr>
            <p:ph type="body" sz="quarter" idx="10"/>
          </p:nvPr>
        </p:nvSpPr>
        <p:spPr/>
        <p:txBody>
          <a:bodyPr/>
          <a:lstStyle/>
          <a:p>
            <a:r>
              <a:rPr lang="en-GB" dirty="0"/>
              <a:t>Example: social networks 2</a:t>
            </a:r>
          </a:p>
        </p:txBody>
      </p:sp>
      <p:sp>
        <p:nvSpPr>
          <p:cNvPr id="3" name="Text Placeholder 2">
            <a:extLst>
              <a:ext uri="{FF2B5EF4-FFF2-40B4-BE49-F238E27FC236}">
                <a16:creationId xmlns:a16="http://schemas.microsoft.com/office/drawing/2014/main" id="{A6564096-B3B5-4706-8846-D34EF218D138}"/>
              </a:ext>
            </a:extLst>
          </p:cNvPr>
          <p:cNvSpPr>
            <a:spLocks noGrp="1"/>
          </p:cNvSpPr>
          <p:nvPr>
            <p:ph type="body" sz="quarter" idx="15"/>
          </p:nvPr>
        </p:nvSpPr>
        <p:spPr/>
        <p:txBody>
          <a:bodyPr/>
          <a:lstStyle/>
          <a:p>
            <a:pPr algn="l"/>
            <a:r>
              <a:rPr lang="en-GB" b="1" i="0" dirty="0">
                <a:solidFill>
                  <a:srgbClr val="000000"/>
                </a:solidFill>
                <a:effectLst/>
                <a:latin typeface="Helvetica Neue"/>
              </a:rPr>
              <a:t>Film-Actor Network via IMDB</a:t>
            </a:r>
          </a:p>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pic>
        <p:nvPicPr>
          <p:cNvPr id="5" name="Picture 4">
            <a:extLst>
              <a:ext uri="{FF2B5EF4-FFF2-40B4-BE49-F238E27FC236}">
                <a16:creationId xmlns:a16="http://schemas.microsoft.com/office/drawing/2014/main" id="{7A572387-C65B-456C-9206-CA11328342B6}"/>
              </a:ext>
            </a:extLst>
          </p:cNvPr>
          <p:cNvPicPr>
            <a:picLocks noChangeAspect="1"/>
          </p:cNvPicPr>
          <p:nvPr/>
        </p:nvPicPr>
        <p:blipFill>
          <a:blip r:embed="rId2"/>
          <a:stretch>
            <a:fillRect/>
          </a:stretch>
        </p:blipFill>
        <p:spPr>
          <a:xfrm>
            <a:off x="6562608" y="4436575"/>
            <a:ext cx="4553184" cy="2025754"/>
          </a:xfrm>
          <a:prstGeom prst="rect">
            <a:avLst/>
          </a:prstGeom>
        </p:spPr>
      </p:pic>
    </p:spTree>
    <p:extLst>
      <p:ext uri="{BB962C8B-B14F-4D97-AF65-F5344CB8AC3E}">
        <p14:creationId xmlns:p14="http://schemas.microsoft.com/office/powerpoint/2010/main" val="25075612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43E2-B5E7-478A-84F9-D27EBCCBD827}"/>
              </a:ext>
            </a:extLst>
          </p:cNvPr>
          <p:cNvSpPr>
            <a:spLocks noGrp="1"/>
          </p:cNvSpPr>
          <p:nvPr>
            <p:ph type="body" sz="quarter" idx="10"/>
          </p:nvPr>
        </p:nvSpPr>
        <p:spPr/>
        <p:txBody>
          <a:bodyPr/>
          <a:lstStyle/>
          <a:p>
            <a:r>
              <a:rPr lang="en-GB" dirty="0"/>
              <a:t>Example: social networks 3</a:t>
            </a:r>
          </a:p>
        </p:txBody>
      </p:sp>
      <p:sp>
        <p:nvSpPr>
          <p:cNvPr id="3" name="Text Placeholder 2">
            <a:extLst>
              <a:ext uri="{FF2B5EF4-FFF2-40B4-BE49-F238E27FC236}">
                <a16:creationId xmlns:a16="http://schemas.microsoft.com/office/drawing/2014/main" id="{57E7C60F-A0A7-4873-B7EE-12B1D9EEFAB8}"/>
              </a:ext>
            </a:extLst>
          </p:cNvPr>
          <p:cNvSpPr>
            <a:spLocks noGrp="1"/>
          </p:cNvSpPr>
          <p:nvPr>
            <p:ph type="body" sz="quarter" idx="15"/>
          </p:nvPr>
        </p:nvSpPr>
        <p:spPr/>
        <p:txBody>
          <a:bodyPr/>
          <a:lstStyle/>
          <a:p>
            <a:pPr algn="l"/>
            <a:r>
              <a:rPr lang="en-GB" b="1" i="0" dirty="0">
                <a:solidFill>
                  <a:srgbClr val="000000"/>
                </a:solidFill>
                <a:effectLst/>
                <a:latin typeface="Helvetica Neue"/>
              </a:rPr>
              <a:t>Tweets in the US 2010 Election</a:t>
            </a:r>
          </a:p>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pic>
        <p:nvPicPr>
          <p:cNvPr id="5" name="Picture 4">
            <a:extLst>
              <a:ext uri="{FF2B5EF4-FFF2-40B4-BE49-F238E27FC236}">
                <a16:creationId xmlns:a16="http://schemas.microsoft.com/office/drawing/2014/main" id="{923B2919-47FA-4170-9A75-154EE552AB9C}"/>
              </a:ext>
            </a:extLst>
          </p:cNvPr>
          <p:cNvPicPr>
            <a:picLocks noChangeAspect="1"/>
          </p:cNvPicPr>
          <p:nvPr/>
        </p:nvPicPr>
        <p:blipFill>
          <a:blip r:embed="rId2"/>
          <a:stretch>
            <a:fillRect/>
          </a:stretch>
        </p:blipFill>
        <p:spPr>
          <a:xfrm>
            <a:off x="7733032" y="3392905"/>
            <a:ext cx="3816546" cy="2914800"/>
          </a:xfrm>
          <a:prstGeom prst="rect">
            <a:avLst/>
          </a:prstGeom>
        </p:spPr>
      </p:pic>
    </p:spTree>
    <p:extLst>
      <p:ext uri="{BB962C8B-B14F-4D97-AF65-F5344CB8AC3E}">
        <p14:creationId xmlns:p14="http://schemas.microsoft.com/office/powerpoint/2010/main" val="31014479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12238-BA8F-434A-8C65-BF5FD4F6FD0A}"/>
              </a:ext>
            </a:extLst>
          </p:cNvPr>
          <p:cNvSpPr>
            <a:spLocks noGrp="1"/>
          </p:cNvSpPr>
          <p:nvPr>
            <p:ph type="body" sz="quarter" idx="10"/>
          </p:nvPr>
        </p:nvSpPr>
        <p:spPr/>
        <p:txBody>
          <a:bodyPr>
            <a:normAutofit/>
          </a:bodyPr>
          <a:lstStyle/>
          <a:p>
            <a:r>
              <a:rPr lang="en-GB" sz="2400" dirty="0"/>
              <a:t>Example: transportation networks</a:t>
            </a:r>
          </a:p>
        </p:txBody>
      </p:sp>
      <p:sp>
        <p:nvSpPr>
          <p:cNvPr id="3" name="Text Placeholder 2">
            <a:extLst>
              <a:ext uri="{FF2B5EF4-FFF2-40B4-BE49-F238E27FC236}">
                <a16:creationId xmlns:a16="http://schemas.microsoft.com/office/drawing/2014/main" id="{85D96D1C-08C2-4EFF-A3ED-14265C18CF3A}"/>
              </a:ext>
            </a:extLst>
          </p:cNvPr>
          <p:cNvSpPr>
            <a:spLocks noGrp="1"/>
          </p:cNvSpPr>
          <p:nvPr>
            <p:ph type="body" sz="quarter" idx="15"/>
          </p:nvPr>
        </p:nvSpPr>
        <p:spPr/>
        <p:txBody>
          <a:bodyPr/>
          <a:lstStyle/>
          <a:p>
            <a:pPr algn="l"/>
            <a:r>
              <a:rPr lang="en-GB" b="1" i="0" dirty="0">
                <a:solidFill>
                  <a:srgbClr val="000000"/>
                </a:solidFill>
                <a:effectLst/>
                <a:latin typeface="Helvetica Neue"/>
              </a:rPr>
              <a:t>US Air Transport Network</a:t>
            </a:r>
          </a:p>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pic>
        <p:nvPicPr>
          <p:cNvPr id="5" name="Picture 4">
            <a:extLst>
              <a:ext uri="{FF2B5EF4-FFF2-40B4-BE49-F238E27FC236}">
                <a16:creationId xmlns:a16="http://schemas.microsoft.com/office/drawing/2014/main" id="{0B89B55E-F5B6-455B-8D64-7C695547ECFD}"/>
              </a:ext>
            </a:extLst>
          </p:cNvPr>
          <p:cNvPicPr>
            <a:picLocks noChangeAspect="1"/>
          </p:cNvPicPr>
          <p:nvPr/>
        </p:nvPicPr>
        <p:blipFill>
          <a:blip r:embed="rId2"/>
          <a:stretch>
            <a:fillRect/>
          </a:stretch>
        </p:blipFill>
        <p:spPr>
          <a:xfrm>
            <a:off x="7840822" y="3718988"/>
            <a:ext cx="3568883" cy="2743341"/>
          </a:xfrm>
          <a:prstGeom prst="rect">
            <a:avLst/>
          </a:prstGeom>
        </p:spPr>
      </p:pic>
    </p:spTree>
    <p:extLst>
      <p:ext uri="{BB962C8B-B14F-4D97-AF65-F5344CB8AC3E}">
        <p14:creationId xmlns:p14="http://schemas.microsoft.com/office/powerpoint/2010/main" val="6548044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439228-EC97-47D3-8B80-FEA886016EE4}"/>
              </a:ext>
            </a:extLst>
          </p:cNvPr>
          <p:cNvSpPr>
            <a:spLocks noGrp="1"/>
          </p:cNvSpPr>
          <p:nvPr>
            <p:ph type="body" sz="quarter" idx="10"/>
          </p:nvPr>
        </p:nvSpPr>
        <p:spPr/>
        <p:txBody>
          <a:bodyPr/>
          <a:lstStyle/>
          <a:p>
            <a:r>
              <a:rPr lang="en-GB" dirty="0"/>
              <a:t>Example: Biological networks</a:t>
            </a:r>
          </a:p>
        </p:txBody>
      </p:sp>
      <p:sp>
        <p:nvSpPr>
          <p:cNvPr id="3" name="Text Placeholder 2">
            <a:extLst>
              <a:ext uri="{FF2B5EF4-FFF2-40B4-BE49-F238E27FC236}">
                <a16:creationId xmlns:a16="http://schemas.microsoft.com/office/drawing/2014/main" id="{1496125A-A399-4556-9530-47835E6C6422}"/>
              </a:ext>
            </a:extLst>
          </p:cNvPr>
          <p:cNvSpPr>
            <a:spLocks noGrp="1"/>
          </p:cNvSpPr>
          <p:nvPr>
            <p:ph type="body" sz="quarter" idx="15"/>
          </p:nvPr>
        </p:nvSpPr>
        <p:spPr/>
        <p:txBody>
          <a:bodyPr/>
          <a:lstStyle/>
          <a:p>
            <a:pPr algn="l"/>
            <a:r>
              <a:rPr lang="en-GB" b="1" i="0" dirty="0">
                <a:solidFill>
                  <a:srgbClr val="000000"/>
                </a:solidFill>
                <a:effectLst/>
                <a:latin typeface="Helvetica Neue"/>
              </a:rPr>
              <a:t>Connectome of a Roundworm</a:t>
            </a:r>
          </a:p>
          <a:p>
            <a:pPr algn="l">
              <a:buFont typeface="Arial" panose="020B0604020202020204" pitchFamily="34" charset="0"/>
              <a:buChar char="•"/>
            </a:pPr>
            <a:r>
              <a:rPr lang="en-GB" b="0" i="0" dirty="0">
                <a:solidFill>
                  <a:srgbClr val="000000"/>
                </a:solidFill>
                <a:effectLst/>
                <a:latin typeface="Helvetica Neue"/>
              </a:rPr>
              <a:t>Nodes</a:t>
            </a:r>
          </a:p>
          <a:p>
            <a:pPr algn="l">
              <a:buFont typeface="Arial" panose="020B0604020202020204" pitchFamily="34" charset="0"/>
              <a:buChar char="•"/>
            </a:pPr>
            <a:r>
              <a:rPr lang="en-GB" b="0" i="0" dirty="0">
                <a:solidFill>
                  <a:srgbClr val="000000"/>
                </a:solidFill>
                <a:effectLst/>
                <a:latin typeface="Helvetica Neue"/>
              </a:rPr>
              <a:t>Node Classes (Types)</a:t>
            </a:r>
          </a:p>
          <a:p>
            <a:pPr algn="l">
              <a:buFont typeface="Arial" panose="020B0604020202020204" pitchFamily="34" charset="0"/>
              <a:buChar char="•"/>
            </a:pPr>
            <a:r>
              <a:rPr lang="en-GB" b="0" i="0" dirty="0">
                <a:solidFill>
                  <a:srgbClr val="000000"/>
                </a:solidFill>
                <a:effectLst/>
                <a:latin typeface="Helvetica Neue"/>
              </a:rPr>
              <a:t>Undirected Edges</a:t>
            </a:r>
          </a:p>
          <a:p>
            <a:pPr algn="l">
              <a:buFont typeface="Arial" panose="020B0604020202020204" pitchFamily="34" charset="0"/>
              <a:buChar char="•"/>
            </a:pPr>
            <a:r>
              <a:rPr lang="en-GB" b="0" i="0" dirty="0">
                <a:solidFill>
                  <a:srgbClr val="000000"/>
                </a:solidFill>
                <a:effectLst/>
                <a:latin typeface="Helvetica Neue"/>
              </a:rPr>
              <a:t>Directed Edges</a:t>
            </a:r>
          </a:p>
          <a:p>
            <a:pPr algn="l">
              <a:buFont typeface="Arial" panose="020B0604020202020204" pitchFamily="34" charset="0"/>
              <a:buChar char="•"/>
            </a:pPr>
            <a:r>
              <a:rPr lang="en-GB" b="0" i="0" dirty="0">
                <a:solidFill>
                  <a:srgbClr val="000000"/>
                </a:solidFill>
                <a:effectLst/>
                <a:latin typeface="Helvetica Neue"/>
              </a:rPr>
              <a:t>Paths</a:t>
            </a:r>
          </a:p>
          <a:p>
            <a:pPr algn="l">
              <a:buFont typeface="Arial" panose="020B0604020202020204" pitchFamily="34" charset="0"/>
              <a:buChar char="•"/>
            </a:pPr>
            <a:r>
              <a:rPr lang="en-GB" b="0" i="0" dirty="0">
                <a:solidFill>
                  <a:srgbClr val="000000"/>
                </a:solidFill>
                <a:effectLst/>
                <a:latin typeface="Helvetica Neue"/>
              </a:rPr>
              <a:t>Weights</a:t>
            </a:r>
          </a:p>
          <a:p>
            <a:pPr algn="l">
              <a:buFont typeface="Arial" panose="020B0604020202020204" pitchFamily="34" charset="0"/>
              <a:buChar char="•"/>
            </a:pPr>
            <a:r>
              <a:rPr lang="en-GB" b="0" i="0" dirty="0">
                <a:solidFill>
                  <a:srgbClr val="000000"/>
                </a:solidFill>
                <a:effectLst/>
                <a:latin typeface="Helvetica Neue"/>
              </a:rPr>
              <a:t>Clusters (Grouping)</a:t>
            </a:r>
          </a:p>
          <a:p>
            <a:pPr algn="l">
              <a:buFont typeface="Arial" panose="020B0604020202020204" pitchFamily="34" charset="0"/>
              <a:buChar char="•"/>
            </a:pPr>
            <a:r>
              <a:rPr lang="en-GB" b="0" i="0" dirty="0">
                <a:solidFill>
                  <a:srgbClr val="000000"/>
                </a:solidFill>
                <a:effectLst/>
                <a:latin typeface="Helvetica Neue"/>
              </a:rPr>
              <a:t>Node Centrality (Size)</a:t>
            </a:r>
          </a:p>
          <a:p>
            <a:endParaRPr lang="en-GB" dirty="0"/>
          </a:p>
        </p:txBody>
      </p:sp>
      <p:pic>
        <p:nvPicPr>
          <p:cNvPr id="5" name="Picture 4">
            <a:extLst>
              <a:ext uri="{FF2B5EF4-FFF2-40B4-BE49-F238E27FC236}">
                <a16:creationId xmlns:a16="http://schemas.microsoft.com/office/drawing/2014/main" id="{9112715F-66DF-445A-A47E-8905E03F2539}"/>
              </a:ext>
            </a:extLst>
          </p:cNvPr>
          <p:cNvPicPr>
            <a:picLocks noChangeAspect="1"/>
          </p:cNvPicPr>
          <p:nvPr/>
        </p:nvPicPr>
        <p:blipFill>
          <a:blip r:embed="rId2"/>
          <a:stretch>
            <a:fillRect/>
          </a:stretch>
        </p:blipFill>
        <p:spPr>
          <a:xfrm>
            <a:off x="7920815" y="2725984"/>
            <a:ext cx="3886400" cy="3753043"/>
          </a:xfrm>
          <a:prstGeom prst="rect">
            <a:avLst/>
          </a:prstGeom>
        </p:spPr>
      </p:pic>
    </p:spTree>
    <p:extLst>
      <p:ext uri="{BB962C8B-B14F-4D97-AF65-F5344CB8AC3E}">
        <p14:creationId xmlns:p14="http://schemas.microsoft.com/office/powerpoint/2010/main" val="35162484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1219D-D284-4F73-B986-FE9014B6826D}"/>
              </a:ext>
            </a:extLst>
          </p:cNvPr>
          <p:cNvSpPr>
            <a:spLocks noGrp="1"/>
          </p:cNvSpPr>
          <p:nvPr>
            <p:ph type="body" sz="quarter" idx="10"/>
          </p:nvPr>
        </p:nvSpPr>
        <p:spPr/>
        <p:txBody>
          <a:bodyPr>
            <a:normAutofit/>
          </a:bodyPr>
          <a:lstStyle/>
          <a:p>
            <a:r>
              <a:rPr lang="en-GB" sz="3000" dirty="0"/>
              <a:t>Representing graphs</a:t>
            </a:r>
          </a:p>
        </p:txBody>
      </p:sp>
      <p:sp>
        <p:nvSpPr>
          <p:cNvPr id="3" name="Text Placeholder 2">
            <a:extLst>
              <a:ext uri="{FF2B5EF4-FFF2-40B4-BE49-F238E27FC236}">
                <a16:creationId xmlns:a16="http://schemas.microsoft.com/office/drawing/2014/main" id="{33FE79C2-AEFA-4307-B537-5A0B260AE9F4}"/>
              </a:ext>
            </a:extLst>
          </p:cNvPr>
          <p:cNvSpPr>
            <a:spLocks noGrp="1"/>
          </p:cNvSpPr>
          <p:nvPr>
            <p:ph type="body" sz="quarter" idx="15"/>
          </p:nvPr>
        </p:nvSpPr>
        <p:spPr/>
        <p:txBody>
          <a:bodyPr/>
          <a:lstStyle/>
          <a:p>
            <a:r>
              <a:rPr lang="en-GB" dirty="0"/>
              <a:t>Graphs are an abstract datatype – that is, they are useful for humans to picture how the data is connected and interacts, but it isn’t typically in a format that a machine can store it without some other way of representing the information.</a:t>
            </a:r>
          </a:p>
          <a:p>
            <a:endParaRPr lang="en-GB" dirty="0"/>
          </a:p>
          <a:p>
            <a:r>
              <a:rPr lang="en-GB" dirty="0"/>
              <a:t>Some notation:</a:t>
            </a:r>
          </a:p>
        </p:txBody>
      </p:sp>
      <p:pic>
        <p:nvPicPr>
          <p:cNvPr id="5" name="Picture 4">
            <a:extLst>
              <a:ext uri="{FF2B5EF4-FFF2-40B4-BE49-F238E27FC236}">
                <a16:creationId xmlns:a16="http://schemas.microsoft.com/office/drawing/2014/main" id="{09358139-A02C-40A7-8E8F-1C97A27631D2}"/>
              </a:ext>
            </a:extLst>
          </p:cNvPr>
          <p:cNvPicPr>
            <a:picLocks noChangeAspect="1"/>
          </p:cNvPicPr>
          <p:nvPr/>
        </p:nvPicPr>
        <p:blipFill>
          <a:blip r:embed="rId2"/>
          <a:stretch>
            <a:fillRect/>
          </a:stretch>
        </p:blipFill>
        <p:spPr>
          <a:xfrm>
            <a:off x="5582392" y="3906156"/>
            <a:ext cx="4492050" cy="1628467"/>
          </a:xfrm>
          <a:prstGeom prst="rect">
            <a:avLst/>
          </a:prstGeom>
        </p:spPr>
      </p:pic>
    </p:spTree>
    <p:extLst>
      <p:ext uri="{BB962C8B-B14F-4D97-AF65-F5344CB8AC3E}">
        <p14:creationId xmlns:p14="http://schemas.microsoft.com/office/powerpoint/2010/main" val="41775821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28A747-E814-4510-A9FB-734598AFFE36}"/>
              </a:ext>
            </a:extLst>
          </p:cNvPr>
          <p:cNvSpPr>
            <a:spLocks noGrp="1"/>
          </p:cNvSpPr>
          <p:nvPr>
            <p:ph type="body" sz="quarter" idx="10"/>
          </p:nvPr>
        </p:nvSpPr>
        <p:spPr/>
        <p:txBody>
          <a:bodyPr>
            <a:normAutofit/>
          </a:bodyPr>
          <a:lstStyle/>
          <a:p>
            <a:r>
              <a:rPr lang="en-GB" sz="3000" dirty="0"/>
              <a:t>Representing graphs: adjacency matrix</a:t>
            </a:r>
          </a:p>
        </p:txBody>
      </p:sp>
      <p:pic>
        <p:nvPicPr>
          <p:cNvPr id="5" name="Picture 4">
            <a:extLst>
              <a:ext uri="{FF2B5EF4-FFF2-40B4-BE49-F238E27FC236}">
                <a16:creationId xmlns:a16="http://schemas.microsoft.com/office/drawing/2014/main" id="{604C4F6C-2713-405D-BA7D-1D001849426F}"/>
              </a:ext>
            </a:extLst>
          </p:cNvPr>
          <p:cNvPicPr>
            <a:picLocks noChangeAspect="1"/>
          </p:cNvPicPr>
          <p:nvPr/>
        </p:nvPicPr>
        <p:blipFill>
          <a:blip r:embed="rId2"/>
          <a:stretch>
            <a:fillRect/>
          </a:stretch>
        </p:blipFill>
        <p:spPr>
          <a:xfrm>
            <a:off x="5920224" y="1182321"/>
            <a:ext cx="4026107" cy="1930499"/>
          </a:xfrm>
          <a:prstGeom prst="rect">
            <a:avLst/>
          </a:prstGeom>
        </p:spPr>
      </p:pic>
      <p:pic>
        <p:nvPicPr>
          <p:cNvPr id="7" name="Picture 6">
            <a:extLst>
              <a:ext uri="{FF2B5EF4-FFF2-40B4-BE49-F238E27FC236}">
                <a16:creationId xmlns:a16="http://schemas.microsoft.com/office/drawing/2014/main" id="{D1C8C57C-A0C5-40F8-A374-817579600D58}"/>
              </a:ext>
            </a:extLst>
          </p:cNvPr>
          <p:cNvPicPr>
            <a:picLocks noChangeAspect="1"/>
          </p:cNvPicPr>
          <p:nvPr/>
        </p:nvPicPr>
        <p:blipFill>
          <a:blip r:embed="rId3"/>
          <a:stretch>
            <a:fillRect/>
          </a:stretch>
        </p:blipFill>
        <p:spPr>
          <a:xfrm>
            <a:off x="4824557" y="3745181"/>
            <a:ext cx="6469085" cy="2306109"/>
          </a:xfrm>
          <a:prstGeom prst="rect">
            <a:avLst/>
          </a:prstGeom>
        </p:spPr>
      </p:pic>
    </p:spTree>
    <p:extLst>
      <p:ext uri="{BB962C8B-B14F-4D97-AF65-F5344CB8AC3E}">
        <p14:creationId xmlns:p14="http://schemas.microsoft.com/office/powerpoint/2010/main" val="426670049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C1AF8-CA30-4A8F-9B59-2F98419F9FD4}"/>
              </a:ext>
            </a:extLst>
          </p:cNvPr>
          <p:cNvSpPr>
            <a:spLocks noGrp="1"/>
          </p:cNvSpPr>
          <p:nvPr>
            <p:ph type="body" sz="quarter" idx="10"/>
          </p:nvPr>
        </p:nvSpPr>
        <p:spPr/>
        <p:txBody>
          <a:bodyPr/>
          <a:lstStyle/>
          <a:p>
            <a:r>
              <a:rPr lang="en-GB" dirty="0"/>
              <a:t>Adjacency matrix (cont.)</a:t>
            </a:r>
          </a:p>
        </p:txBody>
      </p:sp>
      <p:sp>
        <p:nvSpPr>
          <p:cNvPr id="3" name="Text Placeholder 2">
            <a:extLst>
              <a:ext uri="{FF2B5EF4-FFF2-40B4-BE49-F238E27FC236}">
                <a16:creationId xmlns:a16="http://schemas.microsoft.com/office/drawing/2014/main" id="{2F4F8B74-69CA-4421-9639-B56F33C189F5}"/>
              </a:ext>
            </a:extLst>
          </p:cNvPr>
          <p:cNvSpPr>
            <a:spLocks noGrp="1"/>
          </p:cNvSpPr>
          <p:nvPr>
            <p:ph type="body" sz="quarter" idx="15"/>
          </p:nvPr>
        </p:nvSpPr>
        <p:spPr/>
        <p:txBody>
          <a:bodyPr/>
          <a:lstStyle/>
          <a:p>
            <a:endParaRPr lang="en-GB"/>
          </a:p>
        </p:txBody>
      </p:sp>
      <p:pic>
        <p:nvPicPr>
          <p:cNvPr id="5" name="Picture 4">
            <a:extLst>
              <a:ext uri="{FF2B5EF4-FFF2-40B4-BE49-F238E27FC236}">
                <a16:creationId xmlns:a16="http://schemas.microsoft.com/office/drawing/2014/main" id="{8CD152EA-178D-49EB-94E6-70BC997B694A}"/>
              </a:ext>
            </a:extLst>
          </p:cNvPr>
          <p:cNvPicPr>
            <a:picLocks noChangeAspect="1"/>
          </p:cNvPicPr>
          <p:nvPr/>
        </p:nvPicPr>
        <p:blipFill>
          <a:blip r:embed="rId2"/>
          <a:stretch>
            <a:fillRect/>
          </a:stretch>
        </p:blipFill>
        <p:spPr>
          <a:xfrm>
            <a:off x="4245030" y="1349985"/>
            <a:ext cx="7088139" cy="2580331"/>
          </a:xfrm>
          <a:prstGeom prst="rect">
            <a:avLst/>
          </a:prstGeom>
        </p:spPr>
      </p:pic>
    </p:spTree>
    <p:extLst>
      <p:ext uri="{BB962C8B-B14F-4D97-AF65-F5344CB8AC3E}">
        <p14:creationId xmlns:p14="http://schemas.microsoft.com/office/powerpoint/2010/main" val="31796576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C1AF8-CA30-4A8F-9B59-2F98419F9FD4}"/>
              </a:ext>
            </a:extLst>
          </p:cNvPr>
          <p:cNvSpPr>
            <a:spLocks noGrp="1"/>
          </p:cNvSpPr>
          <p:nvPr>
            <p:ph type="body" sz="quarter" idx="10"/>
          </p:nvPr>
        </p:nvSpPr>
        <p:spPr/>
        <p:txBody>
          <a:bodyPr/>
          <a:lstStyle/>
          <a:p>
            <a:r>
              <a:rPr lang="en-GB" dirty="0"/>
              <a:t>Adjacency matrix (cont.)</a:t>
            </a:r>
          </a:p>
        </p:txBody>
      </p:sp>
      <p:sp>
        <p:nvSpPr>
          <p:cNvPr id="3" name="Text Placeholder 2">
            <a:extLst>
              <a:ext uri="{FF2B5EF4-FFF2-40B4-BE49-F238E27FC236}">
                <a16:creationId xmlns:a16="http://schemas.microsoft.com/office/drawing/2014/main" id="{2F4F8B74-69CA-4421-9639-B56F33C189F5}"/>
              </a:ext>
            </a:extLst>
          </p:cNvPr>
          <p:cNvSpPr>
            <a:spLocks noGrp="1"/>
          </p:cNvSpPr>
          <p:nvPr>
            <p:ph type="body" sz="quarter" idx="15"/>
          </p:nvPr>
        </p:nvSpPr>
        <p:spPr>
          <a:xfrm>
            <a:off x="5037138" y="352926"/>
            <a:ext cx="6770687" cy="6109403"/>
          </a:xfrm>
        </p:spPr>
        <p:txBody>
          <a:bodyPr/>
          <a:lstStyle/>
          <a:p>
            <a:r>
              <a:rPr lang="en-GB" dirty="0"/>
              <a:t>Python Representation</a:t>
            </a:r>
          </a:p>
        </p:txBody>
      </p:sp>
      <p:pic>
        <p:nvPicPr>
          <p:cNvPr id="6" name="Picture 5">
            <a:extLst>
              <a:ext uri="{FF2B5EF4-FFF2-40B4-BE49-F238E27FC236}">
                <a16:creationId xmlns:a16="http://schemas.microsoft.com/office/drawing/2014/main" id="{B6FE02D9-7DBC-48E0-B5AC-B6CAF8263B6F}"/>
              </a:ext>
            </a:extLst>
          </p:cNvPr>
          <p:cNvPicPr>
            <a:picLocks noChangeAspect="1"/>
          </p:cNvPicPr>
          <p:nvPr/>
        </p:nvPicPr>
        <p:blipFill>
          <a:blip r:embed="rId2"/>
          <a:stretch>
            <a:fillRect/>
          </a:stretch>
        </p:blipFill>
        <p:spPr>
          <a:xfrm>
            <a:off x="4728186" y="1164006"/>
            <a:ext cx="2827646" cy="2341769"/>
          </a:xfrm>
          <a:prstGeom prst="rect">
            <a:avLst/>
          </a:prstGeom>
        </p:spPr>
      </p:pic>
      <p:pic>
        <p:nvPicPr>
          <p:cNvPr id="8" name="Picture 7">
            <a:extLst>
              <a:ext uri="{FF2B5EF4-FFF2-40B4-BE49-F238E27FC236}">
                <a16:creationId xmlns:a16="http://schemas.microsoft.com/office/drawing/2014/main" id="{D25EBC18-2CA6-4F08-9036-A0D159B9741F}"/>
              </a:ext>
            </a:extLst>
          </p:cNvPr>
          <p:cNvPicPr>
            <a:picLocks noChangeAspect="1"/>
          </p:cNvPicPr>
          <p:nvPr/>
        </p:nvPicPr>
        <p:blipFill>
          <a:blip r:embed="rId3"/>
          <a:stretch>
            <a:fillRect/>
          </a:stretch>
        </p:blipFill>
        <p:spPr>
          <a:xfrm>
            <a:off x="7669909" y="3795261"/>
            <a:ext cx="2973932" cy="1803434"/>
          </a:xfrm>
          <a:prstGeom prst="rect">
            <a:avLst/>
          </a:prstGeom>
        </p:spPr>
      </p:pic>
    </p:spTree>
    <p:extLst>
      <p:ext uri="{BB962C8B-B14F-4D97-AF65-F5344CB8AC3E}">
        <p14:creationId xmlns:p14="http://schemas.microsoft.com/office/powerpoint/2010/main" val="29748276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46A620-3D74-4FE0-8400-C91454C6B93E}"/>
              </a:ext>
            </a:extLst>
          </p:cNvPr>
          <p:cNvSpPr>
            <a:spLocks noGrp="1"/>
          </p:cNvSpPr>
          <p:nvPr>
            <p:ph type="body" sz="quarter" idx="10"/>
          </p:nvPr>
        </p:nvSpPr>
        <p:spPr/>
        <p:txBody>
          <a:bodyPr>
            <a:normAutofit/>
          </a:bodyPr>
          <a:lstStyle/>
          <a:p>
            <a:r>
              <a:rPr lang="en-GB" sz="3000" dirty="0"/>
              <a:t>Representing graphs: edge list</a:t>
            </a:r>
          </a:p>
        </p:txBody>
      </p:sp>
      <p:pic>
        <p:nvPicPr>
          <p:cNvPr id="5" name="Picture 4">
            <a:extLst>
              <a:ext uri="{FF2B5EF4-FFF2-40B4-BE49-F238E27FC236}">
                <a16:creationId xmlns:a16="http://schemas.microsoft.com/office/drawing/2014/main" id="{9796D6EA-CCB2-469B-9C5B-F1E43AB57DD2}"/>
              </a:ext>
            </a:extLst>
          </p:cNvPr>
          <p:cNvPicPr>
            <a:picLocks noChangeAspect="1"/>
          </p:cNvPicPr>
          <p:nvPr/>
        </p:nvPicPr>
        <p:blipFill>
          <a:blip r:embed="rId2"/>
          <a:stretch>
            <a:fillRect/>
          </a:stretch>
        </p:blipFill>
        <p:spPr>
          <a:xfrm>
            <a:off x="5475102" y="1032994"/>
            <a:ext cx="5548386" cy="2751999"/>
          </a:xfrm>
          <a:prstGeom prst="rect">
            <a:avLst/>
          </a:prstGeom>
        </p:spPr>
      </p:pic>
      <p:pic>
        <p:nvPicPr>
          <p:cNvPr id="7" name="Picture 6">
            <a:extLst>
              <a:ext uri="{FF2B5EF4-FFF2-40B4-BE49-F238E27FC236}">
                <a16:creationId xmlns:a16="http://schemas.microsoft.com/office/drawing/2014/main" id="{D516F695-4EBD-4C95-A31B-C47E2B2C9519}"/>
              </a:ext>
            </a:extLst>
          </p:cNvPr>
          <p:cNvPicPr>
            <a:picLocks noChangeAspect="1"/>
          </p:cNvPicPr>
          <p:nvPr/>
        </p:nvPicPr>
        <p:blipFill>
          <a:blip r:embed="rId3"/>
          <a:stretch>
            <a:fillRect/>
          </a:stretch>
        </p:blipFill>
        <p:spPr>
          <a:xfrm>
            <a:off x="4945878" y="3837354"/>
            <a:ext cx="5401279" cy="2683492"/>
          </a:xfrm>
          <a:prstGeom prst="rect">
            <a:avLst/>
          </a:prstGeom>
        </p:spPr>
      </p:pic>
    </p:spTree>
    <p:extLst>
      <p:ext uri="{BB962C8B-B14F-4D97-AF65-F5344CB8AC3E}">
        <p14:creationId xmlns:p14="http://schemas.microsoft.com/office/powerpoint/2010/main" val="2120125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lstStyle/>
          <a:p>
            <a:r>
              <a:rPr lang="en-GB" dirty="0"/>
              <a:t>What is Science?</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201887" y="533558"/>
            <a:ext cx="7546942" cy="5112343"/>
          </a:xfrm>
        </p:spPr>
        <p:txBody>
          <a:bodyPr/>
          <a:lstStyle/>
          <a:p>
            <a:r>
              <a:rPr lang="en-GB" b="1" i="0" dirty="0">
                <a:solidFill>
                  <a:srgbClr val="000000"/>
                </a:solidFill>
                <a:effectLst/>
                <a:latin typeface="+mj-lt"/>
              </a:rPr>
              <a:t>Whiteboard collaboration (10 mins): </a:t>
            </a:r>
          </a:p>
          <a:p>
            <a:r>
              <a:rPr lang="en-GB" sz="2800" b="1" i="0" dirty="0">
                <a:solidFill>
                  <a:srgbClr val="000000"/>
                </a:solidFill>
                <a:effectLst/>
                <a:latin typeface="+mj-lt"/>
              </a:rPr>
              <a:t>What is Science (vs., Art, Politics, ...)?</a:t>
            </a:r>
          </a:p>
          <a:p>
            <a:endParaRPr lang="en-GB" dirty="0">
              <a:latin typeface="+mj-lt"/>
            </a:endParaRPr>
          </a:p>
        </p:txBody>
      </p:sp>
      <p:sp>
        <p:nvSpPr>
          <p:cNvPr id="4" name="Text Placeholder 2">
            <a:extLst>
              <a:ext uri="{FF2B5EF4-FFF2-40B4-BE49-F238E27FC236}">
                <a16:creationId xmlns:a16="http://schemas.microsoft.com/office/drawing/2014/main" id="{0377DFEA-D3D8-4C7F-AAD3-42F19DB42037}"/>
              </a:ext>
            </a:extLst>
          </p:cNvPr>
          <p:cNvSpPr txBox="1">
            <a:spLocks/>
          </p:cNvSpPr>
          <p:nvPr/>
        </p:nvSpPr>
        <p:spPr>
          <a:xfrm>
            <a:off x="6195034" y="3432175"/>
            <a:ext cx="5621337" cy="304641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t>Prompts: </a:t>
            </a:r>
          </a:p>
          <a:p>
            <a:pPr algn="l">
              <a:buFont typeface="Arial" panose="020B0604020202020204" pitchFamily="34" charset="0"/>
              <a:buChar char="•"/>
            </a:pPr>
            <a:r>
              <a:rPr lang="en-GB" b="0" i="0" dirty="0">
                <a:solidFill>
                  <a:srgbClr val="000000"/>
                </a:solidFill>
                <a:effectLst/>
                <a:latin typeface="Monserat"/>
              </a:rPr>
              <a:t>In what sense is science objective?</a:t>
            </a:r>
          </a:p>
          <a:p>
            <a:pPr algn="l">
              <a:buFont typeface="Arial" panose="020B0604020202020204" pitchFamily="34" charset="0"/>
              <a:buChar char="•"/>
            </a:pPr>
            <a:r>
              <a:rPr lang="en-GB" b="0" i="0" dirty="0">
                <a:solidFill>
                  <a:srgbClr val="000000"/>
                </a:solidFill>
                <a:effectLst/>
                <a:latin typeface="Monserat"/>
              </a:rPr>
              <a:t>Are scientists biased?</a:t>
            </a:r>
          </a:p>
          <a:p>
            <a:pPr algn="l">
              <a:buFont typeface="Arial" panose="020B0604020202020204" pitchFamily="34" charset="0"/>
              <a:buChar char="•"/>
            </a:pPr>
            <a:r>
              <a:rPr lang="en-GB" b="0" i="0" dirty="0">
                <a:solidFill>
                  <a:srgbClr val="000000"/>
                </a:solidFill>
                <a:effectLst/>
                <a:latin typeface="Monserat"/>
              </a:rPr>
              <a:t>What characterises The Scientific Method?</a:t>
            </a:r>
          </a:p>
          <a:p>
            <a:pPr algn="l">
              <a:buFont typeface="Arial" panose="020B0604020202020204" pitchFamily="34" charset="0"/>
              <a:buChar char="•"/>
            </a:pPr>
            <a:r>
              <a:rPr lang="en-GB" b="0" i="0" dirty="0">
                <a:solidFill>
                  <a:srgbClr val="000000"/>
                </a:solidFill>
                <a:effectLst/>
                <a:latin typeface="Monserat"/>
              </a:rPr>
              <a:t>What aspects of The Method make it </a:t>
            </a:r>
            <a:r>
              <a:rPr lang="en-GB" b="0" i="0" dirty="0" err="1">
                <a:solidFill>
                  <a:srgbClr val="000000"/>
                </a:solidFill>
                <a:effectLst/>
                <a:latin typeface="Monserat"/>
              </a:rPr>
              <a:t>insenitive</a:t>
            </a:r>
            <a:r>
              <a:rPr lang="en-GB" b="0" i="0" dirty="0">
                <a:solidFill>
                  <a:srgbClr val="000000"/>
                </a:solidFill>
                <a:effectLst/>
                <a:latin typeface="Monserat"/>
              </a:rPr>
              <a:t> to bias and other issues?</a:t>
            </a:r>
          </a:p>
          <a:p>
            <a:pPr fontAlgn="auto">
              <a:spcAft>
                <a:spcPts val="0"/>
              </a:spcAft>
            </a:pPr>
            <a:endParaRPr lang="en-GB" dirty="0"/>
          </a:p>
        </p:txBody>
      </p:sp>
    </p:spTree>
    <p:extLst>
      <p:ext uri="{BB962C8B-B14F-4D97-AF65-F5344CB8AC3E}">
        <p14:creationId xmlns:p14="http://schemas.microsoft.com/office/powerpoint/2010/main" val="17072032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1D973-BDA6-4AE5-9AAA-91B942146C5E}"/>
              </a:ext>
            </a:extLst>
          </p:cNvPr>
          <p:cNvSpPr>
            <a:spLocks noGrp="1"/>
          </p:cNvSpPr>
          <p:nvPr>
            <p:ph type="body" sz="quarter" idx="10"/>
          </p:nvPr>
        </p:nvSpPr>
        <p:spPr/>
        <p:txBody>
          <a:bodyPr/>
          <a:lstStyle/>
          <a:p>
            <a:r>
              <a:rPr lang="en-GB" dirty="0"/>
              <a:t>Edge list (cont.)</a:t>
            </a:r>
          </a:p>
        </p:txBody>
      </p:sp>
      <p:pic>
        <p:nvPicPr>
          <p:cNvPr id="5" name="Picture 4">
            <a:extLst>
              <a:ext uri="{FF2B5EF4-FFF2-40B4-BE49-F238E27FC236}">
                <a16:creationId xmlns:a16="http://schemas.microsoft.com/office/drawing/2014/main" id="{DC731C5C-90F3-4D87-9996-8EF61CCF142C}"/>
              </a:ext>
            </a:extLst>
          </p:cNvPr>
          <p:cNvPicPr>
            <a:picLocks noChangeAspect="1"/>
          </p:cNvPicPr>
          <p:nvPr/>
        </p:nvPicPr>
        <p:blipFill>
          <a:blip r:embed="rId2"/>
          <a:stretch>
            <a:fillRect/>
          </a:stretch>
        </p:blipFill>
        <p:spPr>
          <a:xfrm>
            <a:off x="4589960" y="2323707"/>
            <a:ext cx="6994778" cy="2344546"/>
          </a:xfrm>
          <a:prstGeom prst="rect">
            <a:avLst/>
          </a:prstGeom>
        </p:spPr>
      </p:pic>
    </p:spTree>
    <p:extLst>
      <p:ext uri="{BB962C8B-B14F-4D97-AF65-F5344CB8AC3E}">
        <p14:creationId xmlns:p14="http://schemas.microsoft.com/office/powerpoint/2010/main" val="48022229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72AEC3-22D8-40F4-9DF5-E9B54680A163}"/>
              </a:ext>
            </a:extLst>
          </p:cNvPr>
          <p:cNvSpPr>
            <a:spLocks noGrp="1"/>
          </p:cNvSpPr>
          <p:nvPr>
            <p:ph type="body" sz="quarter" idx="10"/>
          </p:nvPr>
        </p:nvSpPr>
        <p:spPr/>
        <p:txBody>
          <a:bodyPr/>
          <a:lstStyle/>
          <a:p>
            <a:r>
              <a:rPr lang="en-GB" dirty="0"/>
              <a:t>Edge list (cont.)</a:t>
            </a:r>
          </a:p>
        </p:txBody>
      </p:sp>
      <p:sp>
        <p:nvSpPr>
          <p:cNvPr id="3" name="Text Placeholder 2">
            <a:extLst>
              <a:ext uri="{FF2B5EF4-FFF2-40B4-BE49-F238E27FC236}">
                <a16:creationId xmlns:a16="http://schemas.microsoft.com/office/drawing/2014/main" id="{DC5027BA-23BB-46E1-A055-6B3CC5F79A2C}"/>
              </a:ext>
            </a:extLst>
          </p:cNvPr>
          <p:cNvSpPr>
            <a:spLocks noGrp="1"/>
          </p:cNvSpPr>
          <p:nvPr>
            <p:ph type="body" sz="quarter" idx="15"/>
          </p:nvPr>
        </p:nvSpPr>
        <p:spPr>
          <a:xfrm>
            <a:off x="5036528" y="678263"/>
            <a:ext cx="6770687" cy="5112343"/>
          </a:xfrm>
        </p:spPr>
        <p:txBody>
          <a:bodyPr/>
          <a:lstStyle/>
          <a:p>
            <a:r>
              <a:rPr lang="en-GB" dirty="0"/>
              <a:t>Python Representation</a:t>
            </a:r>
          </a:p>
        </p:txBody>
      </p:sp>
      <p:pic>
        <p:nvPicPr>
          <p:cNvPr id="5" name="Picture 4">
            <a:extLst>
              <a:ext uri="{FF2B5EF4-FFF2-40B4-BE49-F238E27FC236}">
                <a16:creationId xmlns:a16="http://schemas.microsoft.com/office/drawing/2014/main" id="{59683787-E641-4C71-A3DD-0CCC41839C64}"/>
              </a:ext>
            </a:extLst>
          </p:cNvPr>
          <p:cNvPicPr>
            <a:picLocks noChangeAspect="1"/>
          </p:cNvPicPr>
          <p:nvPr/>
        </p:nvPicPr>
        <p:blipFill>
          <a:blip r:embed="rId2"/>
          <a:stretch>
            <a:fillRect/>
          </a:stretch>
        </p:blipFill>
        <p:spPr>
          <a:xfrm>
            <a:off x="4741670" y="1403003"/>
            <a:ext cx="5285010" cy="1552074"/>
          </a:xfrm>
          <a:prstGeom prst="rect">
            <a:avLst/>
          </a:prstGeom>
        </p:spPr>
      </p:pic>
      <p:pic>
        <p:nvPicPr>
          <p:cNvPr id="7" name="Picture 6">
            <a:extLst>
              <a:ext uri="{FF2B5EF4-FFF2-40B4-BE49-F238E27FC236}">
                <a16:creationId xmlns:a16="http://schemas.microsoft.com/office/drawing/2014/main" id="{3817915F-9202-47C7-9E7E-21EDEE1E5860}"/>
              </a:ext>
            </a:extLst>
          </p:cNvPr>
          <p:cNvPicPr>
            <a:picLocks noChangeAspect="1"/>
          </p:cNvPicPr>
          <p:nvPr/>
        </p:nvPicPr>
        <p:blipFill>
          <a:blip r:embed="rId3"/>
          <a:stretch>
            <a:fillRect/>
          </a:stretch>
        </p:blipFill>
        <p:spPr>
          <a:xfrm>
            <a:off x="4741670" y="3234434"/>
            <a:ext cx="5253174" cy="795936"/>
          </a:xfrm>
          <a:prstGeom prst="rect">
            <a:avLst/>
          </a:prstGeom>
        </p:spPr>
      </p:pic>
      <p:pic>
        <p:nvPicPr>
          <p:cNvPr id="9" name="Picture 8">
            <a:extLst>
              <a:ext uri="{FF2B5EF4-FFF2-40B4-BE49-F238E27FC236}">
                <a16:creationId xmlns:a16="http://schemas.microsoft.com/office/drawing/2014/main" id="{3C509605-F3B9-43A0-BB88-1FF1F33E736E}"/>
              </a:ext>
            </a:extLst>
          </p:cNvPr>
          <p:cNvPicPr>
            <a:picLocks noChangeAspect="1"/>
          </p:cNvPicPr>
          <p:nvPr/>
        </p:nvPicPr>
        <p:blipFill>
          <a:blip r:embed="rId4"/>
          <a:stretch>
            <a:fillRect/>
          </a:stretch>
        </p:blipFill>
        <p:spPr>
          <a:xfrm>
            <a:off x="4741670" y="4204501"/>
            <a:ext cx="2698221" cy="2435562"/>
          </a:xfrm>
          <a:prstGeom prst="rect">
            <a:avLst/>
          </a:prstGeom>
        </p:spPr>
      </p:pic>
    </p:spTree>
    <p:extLst>
      <p:ext uri="{BB962C8B-B14F-4D97-AF65-F5344CB8AC3E}">
        <p14:creationId xmlns:p14="http://schemas.microsoft.com/office/powerpoint/2010/main" val="5018725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B586AC-6CBE-4C9F-84B0-EA62E70C4598}"/>
              </a:ext>
            </a:extLst>
          </p:cNvPr>
          <p:cNvSpPr>
            <a:spLocks noGrp="1"/>
          </p:cNvSpPr>
          <p:nvPr>
            <p:ph type="body" sz="quarter" idx="10"/>
          </p:nvPr>
        </p:nvSpPr>
        <p:spPr/>
        <p:txBody>
          <a:bodyPr>
            <a:normAutofit/>
          </a:bodyPr>
          <a:lstStyle/>
          <a:p>
            <a:r>
              <a:rPr lang="en-GB" sz="3000" dirty="0"/>
              <a:t>Representing graphs: adjacency lists</a:t>
            </a:r>
          </a:p>
        </p:txBody>
      </p:sp>
      <p:pic>
        <p:nvPicPr>
          <p:cNvPr id="5" name="Picture 4">
            <a:extLst>
              <a:ext uri="{FF2B5EF4-FFF2-40B4-BE49-F238E27FC236}">
                <a16:creationId xmlns:a16="http://schemas.microsoft.com/office/drawing/2014/main" id="{075B5507-A885-4038-B365-4EF70B36B07F}"/>
              </a:ext>
            </a:extLst>
          </p:cNvPr>
          <p:cNvPicPr>
            <a:picLocks noChangeAspect="1"/>
          </p:cNvPicPr>
          <p:nvPr/>
        </p:nvPicPr>
        <p:blipFill>
          <a:blip r:embed="rId2"/>
          <a:stretch>
            <a:fillRect/>
          </a:stretch>
        </p:blipFill>
        <p:spPr>
          <a:xfrm>
            <a:off x="5816658" y="839642"/>
            <a:ext cx="4248368" cy="2419474"/>
          </a:xfrm>
          <a:prstGeom prst="rect">
            <a:avLst/>
          </a:prstGeom>
        </p:spPr>
      </p:pic>
      <p:pic>
        <p:nvPicPr>
          <p:cNvPr id="7" name="Picture 6">
            <a:extLst>
              <a:ext uri="{FF2B5EF4-FFF2-40B4-BE49-F238E27FC236}">
                <a16:creationId xmlns:a16="http://schemas.microsoft.com/office/drawing/2014/main" id="{18FD0C21-F6C9-4A35-992D-21CAEEA1B5D4}"/>
              </a:ext>
            </a:extLst>
          </p:cNvPr>
          <p:cNvPicPr>
            <a:picLocks noChangeAspect="1"/>
          </p:cNvPicPr>
          <p:nvPr/>
        </p:nvPicPr>
        <p:blipFill>
          <a:blip r:embed="rId3"/>
          <a:stretch>
            <a:fillRect/>
          </a:stretch>
        </p:blipFill>
        <p:spPr>
          <a:xfrm>
            <a:off x="5219425" y="3428999"/>
            <a:ext cx="5256070" cy="2648097"/>
          </a:xfrm>
          <a:prstGeom prst="rect">
            <a:avLst/>
          </a:prstGeom>
        </p:spPr>
      </p:pic>
    </p:spTree>
    <p:extLst>
      <p:ext uri="{BB962C8B-B14F-4D97-AF65-F5344CB8AC3E}">
        <p14:creationId xmlns:p14="http://schemas.microsoft.com/office/powerpoint/2010/main" val="8734492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49C835-541E-49E4-819F-635DED53760C}"/>
              </a:ext>
            </a:extLst>
          </p:cNvPr>
          <p:cNvSpPr>
            <a:spLocks noGrp="1"/>
          </p:cNvSpPr>
          <p:nvPr>
            <p:ph type="body" sz="quarter" idx="10"/>
          </p:nvPr>
        </p:nvSpPr>
        <p:spPr/>
        <p:txBody>
          <a:bodyPr/>
          <a:lstStyle/>
          <a:p>
            <a:r>
              <a:rPr lang="en-GB" dirty="0"/>
              <a:t>Adjacency lists (cont.)</a:t>
            </a:r>
          </a:p>
        </p:txBody>
      </p:sp>
      <p:sp>
        <p:nvSpPr>
          <p:cNvPr id="3" name="Text Placeholder 2">
            <a:extLst>
              <a:ext uri="{FF2B5EF4-FFF2-40B4-BE49-F238E27FC236}">
                <a16:creationId xmlns:a16="http://schemas.microsoft.com/office/drawing/2014/main" id="{32433819-917F-48D0-B50F-EDF55A39F29F}"/>
              </a:ext>
            </a:extLst>
          </p:cNvPr>
          <p:cNvSpPr>
            <a:spLocks noGrp="1"/>
          </p:cNvSpPr>
          <p:nvPr>
            <p:ph type="body" sz="quarter" idx="15"/>
          </p:nvPr>
        </p:nvSpPr>
        <p:spPr>
          <a:xfrm>
            <a:off x="4780464" y="579965"/>
            <a:ext cx="6770687" cy="5112343"/>
          </a:xfrm>
        </p:spPr>
        <p:txBody>
          <a:bodyPr/>
          <a:lstStyle/>
          <a:p>
            <a:r>
              <a:rPr lang="en-GB" dirty="0"/>
              <a:t>Python Representation</a:t>
            </a:r>
          </a:p>
        </p:txBody>
      </p:sp>
      <p:pic>
        <p:nvPicPr>
          <p:cNvPr id="5" name="Picture 4">
            <a:extLst>
              <a:ext uri="{FF2B5EF4-FFF2-40B4-BE49-F238E27FC236}">
                <a16:creationId xmlns:a16="http://schemas.microsoft.com/office/drawing/2014/main" id="{00632D9B-D9E3-422F-BC63-E7C7DC932A43}"/>
              </a:ext>
            </a:extLst>
          </p:cNvPr>
          <p:cNvPicPr>
            <a:picLocks noChangeAspect="1"/>
          </p:cNvPicPr>
          <p:nvPr/>
        </p:nvPicPr>
        <p:blipFill>
          <a:blip r:embed="rId2"/>
          <a:stretch>
            <a:fillRect/>
          </a:stretch>
        </p:blipFill>
        <p:spPr>
          <a:xfrm>
            <a:off x="4780465" y="1689535"/>
            <a:ext cx="3502440" cy="1946811"/>
          </a:xfrm>
          <a:prstGeom prst="rect">
            <a:avLst/>
          </a:prstGeom>
        </p:spPr>
      </p:pic>
      <p:pic>
        <p:nvPicPr>
          <p:cNvPr id="7" name="Picture 6">
            <a:extLst>
              <a:ext uri="{FF2B5EF4-FFF2-40B4-BE49-F238E27FC236}">
                <a16:creationId xmlns:a16="http://schemas.microsoft.com/office/drawing/2014/main" id="{15D7C195-D256-44D8-BF49-FF17FD8CA487}"/>
              </a:ext>
            </a:extLst>
          </p:cNvPr>
          <p:cNvPicPr>
            <a:picLocks noChangeAspect="1"/>
          </p:cNvPicPr>
          <p:nvPr/>
        </p:nvPicPr>
        <p:blipFill>
          <a:blip r:embed="rId3"/>
          <a:stretch>
            <a:fillRect/>
          </a:stretch>
        </p:blipFill>
        <p:spPr>
          <a:xfrm>
            <a:off x="4780463" y="3945643"/>
            <a:ext cx="6231616" cy="718683"/>
          </a:xfrm>
          <a:prstGeom prst="rect">
            <a:avLst/>
          </a:prstGeom>
        </p:spPr>
      </p:pic>
      <p:pic>
        <p:nvPicPr>
          <p:cNvPr id="9" name="Picture 8">
            <a:extLst>
              <a:ext uri="{FF2B5EF4-FFF2-40B4-BE49-F238E27FC236}">
                <a16:creationId xmlns:a16="http://schemas.microsoft.com/office/drawing/2014/main" id="{18E1DA08-D6DC-4ED1-9C8D-47B4A8384256}"/>
              </a:ext>
            </a:extLst>
          </p:cNvPr>
          <p:cNvPicPr>
            <a:picLocks noChangeAspect="1"/>
          </p:cNvPicPr>
          <p:nvPr/>
        </p:nvPicPr>
        <p:blipFill>
          <a:blip r:embed="rId4"/>
          <a:stretch>
            <a:fillRect/>
          </a:stretch>
        </p:blipFill>
        <p:spPr>
          <a:xfrm>
            <a:off x="4785996" y="5030895"/>
            <a:ext cx="2620007" cy="764168"/>
          </a:xfrm>
          <a:prstGeom prst="rect">
            <a:avLst/>
          </a:prstGeom>
        </p:spPr>
      </p:pic>
    </p:spTree>
    <p:extLst>
      <p:ext uri="{BB962C8B-B14F-4D97-AF65-F5344CB8AC3E}">
        <p14:creationId xmlns:p14="http://schemas.microsoft.com/office/powerpoint/2010/main" val="177226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288758"/>
            <a:ext cx="6770688" cy="6625685"/>
          </a:xfrm>
        </p:spPr>
        <p:txBody>
          <a:bodyPr>
            <a:normAutofit fontScale="85000" lnSpcReduction="20000"/>
          </a:bodyPr>
          <a:lstStyle/>
          <a:p>
            <a:pPr algn="l"/>
            <a:r>
              <a:rPr lang="en-GB" b="1" i="0" dirty="0">
                <a:solidFill>
                  <a:srgbClr val="000000"/>
                </a:solidFill>
                <a:effectLst/>
                <a:latin typeface="Helvetica Neue"/>
              </a:rPr>
              <a:t>Part 1 (5min)</a:t>
            </a:r>
          </a:p>
          <a:p>
            <a:pPr algn="l"/>
            <a:r>
              <a:rPr lang="en-GB" b="0" i="0" dirty="0">
                <a:solidFill>
                  <a:srgbClr val="000000"/>
                </a:solidFill>
                <a:effectLst/>
                <a:latin typeface="Helvetica Neue"/>
              </a:rPr>
              <a:t>On a piece of paper, draw a network.</a:t>
            </a:r>
          </a:p>
          <a:p>
            <a:pPr algn="l">
              <a:buFont typeface="+mj-lt"/>
              <a:buAutoNum type="arabicPeriod"/>
            </a:pPr>
            <a:r>
              <a:rPr lang="en-GB" b="0" i="0" dirty="0">
                <a:solidFill>
                  <a:srgbClr val="000000"/>
                </a:solidFill>
                <a:effectLst/>
                <a:latin typeface="Helvetica Neue"/>
              </a:rPr>
              <a:t>Choose a problem domain of interest</a:t>
            </a:r>
          </a:p>
          <a:p>
            <a:pPr marL="742950" lvl="1" indent="-285750" algn="l">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retail, transport, social, comms, ...</a:t>
            </a:r>
          </a:p>
          <a:p>
            <a:pPr algn="l">
              <a:buFont typeface="+mj-lt"/>
              <a:buAutoNum type="arabicPeriod"/>
            </a:pPr>
            <a:r>
              <a:rPr lang="en-GB" b="0" i="0" dirty="0">
                <a:solidFill>
                  <a:srgbClr val="000000"/>
                </a:solidFill>
                <a:effectLst/>
                <a:latin typeface="Helvetica Neue"/>
              </a:rPr>
              <a:t>Choose a kind of object to model as a node</a:t>
            </a:r>
          </a:p>
          <a:p>
            <a:pPr marL="742950" lvl="1" indent="-285750" algn="l">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node = person</a:t>
            </a:r>
          </a:p>
          <a:p>
            <a:pPr algn="l">
              <a:buFont typeface="+mj-lt"/>
              <a:buAutoNum type="arabicPeriod"/>
            </a:pPr>
            <a:r>
              <a:rPr lang="en-GB" b="0" i="0" dirty="0">
                <a:solidFill>
                  <a:srgbClr val="000000"/>
                </a:solidFill>
                <a:effectLst/>
                <a:latin typeface="Helvetica Neue"/>
              </a:rPr>
              <a:t>Choose a directed (asymmetric) relationship between them</a:t>
            </a:r>
          </a:p>
          <a:p>
            <a:pPr marL="742950" lvl="1" indent="-285750" algn="l">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A-likes-&gt;B</a:t>
            </a:r>
          </a:p>
          <a:p>
            <a:pPr algn="l">
              <a:buFont typeface="+mj-lt"/>
              <a:buAutoNum type="arabicPeriod"/>
            </a:pPr>
            <a:r>
              <a:rPr lang="en-GB" b="0" i="0" dirty="0">
                <a:solidFill>
                  <a:srgbClr val="000000"/>
                </a:solidFill>
                <a:effectLst/>
                <a:latin typeface="Helvetica Neue"/>
              </a:rPr>
              <a:t>Choose a numerical weight which makes sense for this type of relationship</a:t>
            </a:r>
          </a:p>
          <a:p>
            <a:pPr marL="742950" lvl="1" indent="-285750" algn="l">
              <a:buFont typeface="+mj-lt"/>
              <a:buAutoNum type="arabicPeriod"/>
            </a:pPr>
            <a:r>
              <a:rPr lang="en-GB" b="0" i="0" dirty="0" err="1">
                <a:solidFill>
                  <a:srgbClr val="000000"/>
                </a:solidFill>
                <a:effectLst/>
                <a:latin typeface="Helvetica Neue"/>
              </a:rPr>
              <a:t>eg.</a:t>
            </a:r>
            <a:r>
              <a:rPr lang="en-GB" b="0" i="0" dirty="0">
                <a:solidFill>
                  <a:srgbClr val="000000"/>
                </a:solidFill>
                <a:effectLst/>
                <a:latin typeface="Helvetica Neue"/>
              </a:rPr>
              <a:t>, length of friendship, </a:t>
            </a:r>
            <a:r>
              <a:rPr lang="en-GB" b="0" i="1" dirty="0">
                <a:solidFill>
                  <a:srgbClr val="000000"/>
                </a:solidFill>
                <a:effectLst/>
                <a:latin typeface="Helvetica Neue"/>
              </a:rPr>
              <a:t>frequency of...</a:t>
            </a:r>
            <a:endParaRPr lang="en-GB" b="0" i="0" dirty="0">
              <a:solidFill>
                <a:srgbClr val="000000"/>
              </a:solidFill>
              <a:effectLst/>
              <a:latin typeface="Helvetica Neue"/>
            </a:endParaRPr>
          </a:p>
          <a:p>
            <a:pPr algn="l">
              <a:buFont typeface="+mj-lt"/>
              <a:buAutoNum type="arabicPeriod"/>
            </a:pPr>
            <a:r>
              <a:rPr lang="en-GB" b="0" i="0" dirty="0">
                <a:solidFill>
                  <a:srgbClr val="000000"/>
                </a:solidFill>
                <a:effectLst/>
                <a:latin typeface="Helvetica Neue"/>
              </a:rPr>
              <a:t>Draw a graph from your above </a:t>
            </a:r>
            <a:r>
              <a:rPr lang="en-GB" b="0" i="0" dirty="0" err="1">
                <a:solidFill>
                  <a:srgbClr val="000000"/>
                </a:solidFill>
                <a:effectLst/>
                <a:latin typeface="Helvetica Neue"/>
              </a:rPr>
              <a:t>decisisons</a:t>
            </a:r>
            <a:r>
              <a:rPr lang="en-GB" b="0" i="0" dirty="0">
                <a:solidFill>
                  <a:srgbClr val="000000"/>
                </a:solidFill>
                <a:effectLst/>
                <a:latin typeface="Helvetica Neue"/>
              </a:rPr>
              <a:t> which:</a:t>
            </a:r>
          </a:p>
          <a:p>
            <a:pPr marL="742950" lvl="1" indent="-285750" algn="l">
              <a:buFont typeface="+mj-lt"/>
              <a:buAutoNum type="arabicPeriod"/>
            </a:pPr>
            <a:r>
              <a:rPr lang="en-GB" b="0" i="0" dirty="0">
                <a:solidFill>
                  <a:srgbClr val="000000"/>
                </a:solidFill>
                <a:effectLst/>
                <a:latin typeface="Helvetica Neue"/>
              </a:rPr>
              <a:t>includes 5 nodes</a:t>
            </a:r>
          </a:p>
          <a:p>
            <a:pPr marL="742950" lvl="1" indent="-285750" algn="l">
              <a:buFont typeface="+mj-lt"/>
              <a:buAutoNum type="arabicPeriod"/>
            </a:pPr>
            <a:r>
              <a:rPr lang="en-GB" b="0" i="0" dirty="0">
                <a:solidFill>
                  <a:srgbClr val="000000"/>
                </a:solidFill>
                <a:effectLst/>
                <a:latin typeface="Helvetica Neue"/>
              </a:rPr>
              <a:t>where at least one node has 2 or more edges</a:t>
            </a:r>
          </a:p>
          <a:p>
            <a:pPr marL="742950" lvl="1" indent="-285750" algn="l">
              <a:buFont typeface="+mj-lt"/>
              <a:buAutoNum type="arabicPeriod"/>
            </a:pPr>
            <a:r>
              <a:rPr lang="en-GB" b="0" i="0" dirty="0">
                <a:solidFill>
                  <a:srgbClr val="000000"/>
                </a:solidFill>
                <a:effectLst/>
                <a:latin typeface="Helvetica Neue"/>
              </a:rPr>
              <a:t>at least one node has no edges</a:t>
            </a:r>
          </a:p>
          <a:p>
            <a:pPr algn="l"/>
            <a:r>
              <a:rPr lang="en-GB" b="1" i="0" dirty="0">
                <a:solidFill>
                  <a:srgbClr val="000000"/>
                </a:solidFill>
                <a:effectLst/>
                <a:latin typeface="Helvetica Neue"/>
              </a:rPr>
              <a:t>Part 2 (15min)</a:t>
            </a:r>
          </a:p>
          <a:p>
            <a:pPr algn="l">
              <a:buFont typeface="Arial" panose="020B0604020202020204" pitchFamily="34" charset="0"/>
              <a:buChar char="•"/>
            </a:pPr>
            <a:r>
              <a:rPr lang="en-GB" b="0" i="0" dirty="0">
                <a:solidFill>
                  <a:srgbClr val="000000"/>
                </a:solidFill>
                <a:effectLst/>
                <a:latin typeface="Helvetica Neue"/>
              </a:rPr>
              <a:t>On paper, Represent this graph as:</a:t>
            </a:r>
          </a:p>
          <a:p>
            <a:pPr marL="742950" lvl="1" indent="-285750" algn="l">
              <a:buFont typeface="Arial" panose="020B0604020202020204" pitchFamily="34" charset="0"/>
              <a:buChar char="•"/>
            </a:pPr>
            <a:r>
              <a:rPr lang="en-GB" b="0" i="0" dirty="0">
                <a:solidFill>
                  <a:srgbClr val="000000"/>
                </a:solidFill>
                <a:effectLst/>
                <a:latin typeface="Helvetica Neue"/>
              </a:rPr>
              <a:t>Adjacency Matrix</a:t>
            </a:r>
          </a:p>
          <a:p>
            <a:pPr marL="742950" lvl="1" indent="-285750" algn="l">
              <a:buFont typeface="Arial" panose="020B0604020202020204" pitchFamily="34" charset="0"/>
              <a:buChar char="•"/>
            </a:pPr>
            <a:r>
              <a:rPr lang="en-GB" b="0" i="0" dirty="0">
                <a:solidFill>
                  <a:srgbClr val="000000"/>
                </a:solidFill>
                <a:effectLst/>
                <a:latin typeface="Helvetica Neue"/>
              </a:rPr>
              <a:t>Edge List</a:t>
            </a:r>
          </a:p>
          <a:p>
            <a:pPr marL="742950" lvl="1" indent="-285750" algn="l">
              <a:buFont typeface="Arial" panose="020B0604020202020204" pitchFamily="34" charset="0"/>
              <a:buChar char="•"/>
            </a:pPr>
            <a:r>
              <a:rPr lang="en-GB" b="0" i="0" dirty="0">
                <a:solidFill>
                  <a:srgbClr val="000000"/>
                </a:solidFill>
                <a:effectLst/>
                <a:latin typeface="Helvetica Neue"/>
              </a:rPr>
              <a:t>Node/</a:t>
            </a:r>
            <a:r>
              <a:rPr lang="en-GB" b="0" i="0" dirty="0" err="1">
                <a:solidFill>
                  <a:srgbClr val="000000"/>
                </a:solidFill>
                <a:effectLst/>
                <a:latin typeface="Helvetica Neue"/>
              </a:rPr>
              <a:t>Adjancy</a:t>
            </a:r>
            <a:r>
              <a:rPr lang="en-GB" b="0" i="0" dirty="0">
                <a:solidFill>
                  <a:srgbClr val="000000"/>
                </a:solidFill>
                <a:effectLst/>
                <a:latin typeface="Helvetica Neue"/>
              </a:rPr>
              <a:t> List</a:t>
            </a:r>
          </a:p>
          <a:p>
            <a:pPr algn="l"/>
            <a:r>
              <a:rPr lang="en-GB" b="1" i="0" dirty="0">
                <a:solidFill>
                  <a:srgbClr val="000000"/>
                </a:solidFill>
                <a:effectLst/>
                <a:latin typeface="Helvetica Neue"/>
              </a:rPr>
              <a:t>Extra / Part 3 (15min)</a:t>
            </a:r>
          </a:p>
          <a:p>
            <a:pPr algn="l">
              <a:buFont typeface="Arial" panose="020B0604020202020204" pitchFamily="34" charset="0"/>
              <a:buChar char="•"/>
            </a:pPr>
            <a:r>
              <a:rPr lang="en-GB" b="0" i="0" dirty="0">
                <a:solidFill>
                  <a:srgbClr val="000000"/>
                </a:solidFill>
                <a:effectLst/>
                <a:latin typeface="Helvetica Neue"/>
              </a:rPr>
              <a:t>write python code using lists and dictionaries</a:t>
            </a:r>
          </a:p>
          <a:p>
            <a:pPr algn="l">
              <a:buFont typeface="Arial" panose="020B0604020202020204" pitchFamily="34" charset="0"/>
              <a:buChar char="•"/>
            </a:pPr>
            <a:r>
              <a:rPr lang="en-GB" b="0" i="0" dirty="0">
                <a:solidFill>
                  <a:srgbClr val="000000"/>
                </a:solidFill>
                <a:effectLst/>
                <a:latin typeface="Helvetica Neue"/>
              </a:rPr>
              <a:t>compute the total weight of all edges in your graph for all representations</a:t>
            </a:r>
          </a:p>
          <a:p>
            <a:pPr algn="l">
              <a:buFont typeface="Arial" panose="020B0604020202020204" pitchFamily="34" charset="0"/>
              <a:buChar char="•"/>
            </a:pPr>
            <a:r>
              <a:rPr lang="en-GB" b="0" i="0" dirty="0">
                <a:solidFill>
                  <a:srgbClr val="000000"/>
                </a:solidFill>
                <a:effectLst/>
                <a:latin typeface="Helvetica Neue"/>
              </a:rPr>
              <a:t>(</a:t>
            </a:r>
            <a:r>
              <a:rPr lang="en-GB" b="0" i="0" dirty="0" err="1">
                <a:solidFill>
                  <a:srgbClr val="000000"/>
                </a:solidFill>
                <a:effectLst/>
                <a:latin typeface="Helvetica Neue"/>
              </a:rPr>
              <a:t>ie</a:t>
            </a:r>
            <a:r>
              <a:rPr lang="en-GB" b="0" i="0" dirty="0">
                <a:solidFill>
                  <a:srgbClr val="000000"/>
                </a:solidFill>
                <a:effectLst/>
                <a:latin typeface="Helvetica Neue"/>
              </a:rPr>
              <a:t>., add together all the weights)&gt;</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Exercise</a:t>
            </a:r>
          </a:p>
          <a:p>
            <a:endParaRPr lang="en-GB" dirty="0"/>
          </a:p>
          <a:p>
            <a:r>
              <a:rPr lang="en-GB" dirty="0"/>
              <a:t>Estimated time: 35 minutes</a:t>
            </a:r>
          </a:p>
          <a:p>
            <a:endParaRPr lang="en-GB" dirty="0"/>
          </a:p>
        </p:txBody>
      </p:sp>
    </p:spTree>
    <p:extLst>
      <p:ext uri="{BB962C8B-B14F-4D97-AF65-F5344CB8AC3E}">
        <p14:creationId xmlns:p14="http://schemas.microsoft.com/office/powerpoint/2010/main" val="30439792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12273503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012371"/>
            <a:ext cx="6770688" cy="4996544"/>
          </a:xfrm>
        </p:spPr>
        <p:txBody>
          <a:bodyPr>
            <a:normAutofit/>
          </a:bodyPr>
          <a:lstStyle/>
          <a:p>
            <a:pPr algn="l"/>
            <a:r>
              <a:rPr lang="en-GB" dirty="0"/>
              <a:t>Graph models for Relational Data in Python</a:t>
            </a:r>
          </a:p>
          <a:p>
            <a:pPr algn="l"/>
            <a:r>
              <a:rPr lang="en-GB" dirty="0"/>
              <a:t>Visualising Networks</a:t>
            </a:r>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246</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Demonstration: Graph modelling</a:t>
            </a:r>
          </a:p>
          <a:p>
            <a:endParaRPr lang="en-GB" dirty="0"/>
          </a:p>
          <a:p>
            <a:r>
              <a:rPr lang="en-GB" dirty="0"/>
              <a:t>- Trainer demonstration</a:t>
            </a:r>
          </a:p>
          <a:p>
            <a:endParaRPr lang="en-GB" dirty="0"/>
          </a:p>
        </p:txBody>
      </p:sp>
      <p:pic>
        <p:nvPicPr>
          <p:cNvPr id="6" name="Picture 5">
            <a:extLst>
              <a:ext uri="{FF2B5EF4-FFF2-40B4-BE49-F238E27FC236}">
                <a16:creationId xmlns:a16="http://schemas.microsoft.com/office/drawing/2014/main" id="{94DEA068-7EC8-4A20-8C1B-100A45E9075C}"/>
              </a:ext>
            </a:extLst>
          </p:cNvPr>
          <p:cNvPicPr>
            <a:picLocks noChangeAspect="1"/>
          </p:cNvPicPr>
          <p:nvPr/>
        </p:nvPicPr>
        <p:blipFill>
          <a:blip r:embed="rId3"/>
          <a:stretch>
            <a:fillRect/>
          </a:stretch>
        </p:blipFill>
        <p:spPr>
          <a:xfrm>
            <a:off x="443171" y="3587607"/>
            <a:ext cx="3230471" cy="596055"/>
          </a:xfrm>
          <a:prstGeom prst="rect">
            <a:avLst/>
          </a:prstGeom>
        </p:spPr>
      </p:pic>
      <p:pic>
        <p:nvPicPr>
          <p:cNvPr id="8" name="Picture 7">
            <a:extLst>
              <a:ext uri="{FF2B5EF4-FFF2-40B4-BE49-F238E27FC236}">
                <a16:creationId xmlns:a16="http://schemas.microsoft.com/office/drawing/2014/main" id="{03726E80-1017-4173-AA42-D0F28EFA3F66}"/>
              </a:ext>
            </a:extLst>
          </p:cNvPr>
          <p:cNvPicPr>
            <a:picLocks noChangeAspect="1"/>
          </p:cNvPicPr>
          <p:nvPr/>
        </p:nvPicPr>
        <p:blipFill>
          <a:blip r:embed="rId4"/>
          <a:stretch>
            <a:fillRect/>
          </a:stretch>
        </p:blipFill>
        <p:spPr>
          <a:xfrm>
            <a:off x="4978141" y="2298052"/>
            <a:ext cx="6852216" cy="2001232"/>
          </a:xfrm>
          <a:prstGeom prst="rect">
            <a:avLst/>
          </a:prstGeom>
        </p:spPr>
      </p:pic>
    </p:spTree>
    <p:extLst>
      <p:ext uri="{BB962C8B-B14F-4D97-AF65-F5344CB8AC3E}">
        <p14:creationId xmlns:p14="http://schemas.microsoft.com/office/powerpoint/2010/main" val="284428494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1012371"/>
            <a:ext cx="6770688" cy="4996544"/>
          </a:xfrm>
        </p:spPr>
        <p:txBody>
          <a:bodyPr>
            <a:normAutofit/>
          </a:bodyPr>
          <a:lstStyle/>
          <a:p>
            <a:pPr algn="l"/>
            <a:r>
              <a:rPr lang="en-GB" dirty="0"/>
              <a:t>Exploring Neo4j:</a:t>
            </a:r>
          </a:p>
          <a:p>
            <a:pPr algn="l"/>
            <a:endParaRPr lang="en-GB" dirty="0"/>
          </a:p>
          <a:p>
            <a:pPr algn="l"/>
            <a:r>
              <a:rPr lang="en-GB" dirty="0"/>
              <a:t>Investigate what Neo4j is and find an example of how it can be used.</a:t>
            </a:r>
          </a:p>
          <a:p>
            <a:pPr algn="l"/>
            <a:endParaRPr lang="en-GB" dirty="0"/>
          </a:p>
          <a:p>
            <a:pPr algn="l"/>
            <a:r>
              <a:rPr lang="en-GB" dirty="0"/>
              <a:t>Share your findings with the group.</a:t>
            </a:r>
          </a:p>
          <a:p>
            <a:pPr algn="l"/>
            <a:endParaRPr lang="en-GB" dirty="0"/>
          </a:p>
          <a:p>
            <a:pPr algn="l"/>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247</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a:p>
            <a:r>
              <a:rPr lang="en-GB" dirty="0"/>
              <a:t>Estimated time: 15 minutes</a:t>
            </a:r>
          </a:p>
          <a:p>
            <a:endParaRPr lang="en-GB" dirty="0"/>
          </a:p>
        </p:txBody>
      </p:sp>
    </p:spTree>
    <p:extLst>
      <p:ext uri="{BB962C8B-B14F-4D97-AF65-F5344CB8AC3E}">
        <p14:creationId xmlns:p14="http://schemas.microsoft.com/office/powerpoint/2010/main" val="341240992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248</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dirty="0">
                <a:solidFill>
                  <a:srgbClr val="000000"/>
                </a:solidFill>
                <a:latin typeface="Monserat"/>
              </a:rPr>
              <a:t>What is a Graph database?</a:t>
            </a:r>
          </a:p>
          <a:p>
            <a:pPr algn="l">
              <a:buFont typeface="Arial" panose="020B0604020202020204" pitchFamily="34" charset="0"/>
              <a:buChar char="•"/>
            </a:pPr>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Can you describe how a graph database could be set up and accessed?</a:t>
            </a:r>
            <a:endParaRPr lang="en-GB" b="0" i="0" dirty="0">
              <a:solidFill>
                <a:srgbClr val="000000"/>
              </a:solidFill>
              <a:effectLst/>
              <a:latin typeface="Monserat"/>
            </a:endParaRP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can they be used for?</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5461064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10</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319971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440618-5EF0-43F8-8700-2F7C99F900DE}"/>
              </a:ext>
            </a:extLst>
          </p:cNvPr>
          <p:cNvSpPr>
            <a:spLocks noGrp="1"/>
          </p:cNvSpPr>
          <p:nvPr>
            <p:ph type="body" sz="quarter" idx="10"/>
          </p:nvPr>
        </p:nvSpPr>
        <p:spPr/>
        <p:txBody>
          <a:bodyPr/>
          <a:lstStyle/>
          <a:p>
            <a:r>
              <a:rPr lang="en-GB" dirty="0"/>
              <a:t>What is science?</a:t>
            </a:r>
          </a:p>
        </p:txBody>
      </p:sp>
      <p:sp>
        <p:nvSpPr>
          <p:cNvPr id="3" name="Text Placeholder 2">
            <a:extLst>
              <a:ext uri="{FF2B5EF4-FFF2-40B4-BE49-F238E27FC236}">
                <a16:creationId xmlns:a16="http://schemas.microsoft.com/office/drawing/2014/main" id="{F027B2D1-B2A1-4156-BCA4-6E73A0DA8127}"/>
              </a:ext>
            </a:extLst>
          </p:cNvPr>
          <p:cNvSpPr>
            <a:spLocks noGrp="1"/>
          </p:cNvSpPr>
          <p:nvPr>
            <p:ph type="body" sz="quarter" idx="15"/>
          </p:nvPr>
        </p:nvSpPr>
        <p:spPr/>
        <p:txBody>
          <a:bodyPr>
            <a:normAutofit fontScale="92500" lnSpcReduction="20000"/>
          </a:bodyPr>
          <a:lstStyle/>
          <a:p>
            <a:r>
              <a:rPr lang="en-GB" dirty="0">
                <a:latin typeface="Monserat"/>
              </a:rPr>
              <a:t>Some example responses:</a:t>
            </a:r>
          </a:p>
          <a:p>
            <a:pPr algn="l">
              <a:buFont typeface="Arial" panose="020B0604020202020204" pitchFamily="34" charset="0"/>
              <a:buChar char="•"/>
            </a:pPr>
            <a:r>
              <a:rPr lang="en-GB" b="0" i="0" dirty="0">
                <a:solidFill>
                  <a:srgbClr val="000000"/>
                </a:solidFill>
                <a:effectLst/>
                <a:latin typeface="Monserat"/>
              </a:rPr>
              <a:t>In what sense is science objective?</a:t>
            </a:r>
          </a:p>
          <a:p>
            <a:pPr marL="742950" lvl="1" indent="-285750" algn="l">
              <a:buFont typeface="Arial" panose="020B0604020202020204" pitchFamily="34" charset="0"/>
              <a:buChar char="•"/>
            </a:pPr>
            <a:r>
              <a:rPr lang="en-GB" b="0" i="0" dirty="0">
                <a:solidFill>
                  <a:srgbClr val="000000"/>
                </a:solidFill>
                <a:effectLst/>
                <a:latin typeface="Monserat"/>
              </a:rPr>
              <a:t>objective may mean</a:t>
            </a:r>
          </a:p>
          <a:p>
            <a:pPr marL="1143000" lvl="2" indent="-228600" algn="l">
              <a:buFont typeface="Arial" panose="020B0604020202020204" pitchFamily="34" charset="0"/>
              <a:buChar char="•"/>
            </a:pPr>
            <a:r>
              <a:rPr lang="en-GB" b="0" i="0" dirty="0">
                <a:solidFill>
                  <a:srgbClr val="000000"/>
                </a:solidFill>
                <a:effectLst/>
                <a:latin typeface="Monserat"/>
              </a:rPr>
              <a:t>(O) a topic: about </a:t>
            </a:r>
            <a:r>
              <a:rPr lang="en-GB" b="1" i="0" dirty="0">
                <a:solidFill>
                  <a:srgbClr val="000000"/>
                </a:solidFill>
                <a:effectLst/>
                <a:latin typeface="Monserat"/>
              </a:rPr>
              <a:t>physical</a:t>
            </a:r>
            <a:r>
              <a:rPr lang="en-GB" b="0" i="0" dirty="0">
                <a:solidFill>
                  <a:srgbClr val="000000"/>
                </a:solidFill>
                <a:effectLst/>
                <a:latin typeface="Monserat"/>
              </a:rPr>
              <a:t> vs., mental</a:t>
            </a:r>
          </a:p>
          <a:p>
            <a:pPr marL="1143000" lvl="2" indent="-228600" algn="l">
              <a:buFont typeface="Arial" panose="020B0604020202020204" pitchFamily="34" charset="0"/>
              <a:buChar char="•"/>
            </a:pPr>
            <a:r>
              <a:rPr lang="en-GB" b="0" i="0" dirty="0">
                <a:solidFill>
                  <a:srgbClr val="000000"/>
                </a:solidFill>
                <a:effectLst/>
                <a:latin typeface="Monserat"/>
              </a:rPr>
              <a:t>(E) the type of conclusions: </a:t>
            </a:r>
            <a:r>
              <a:rPr lang="en-GB" b="1" i="0" dirty="0">
                <a:solidFill>
                  <a:srgbClr val="000000"/>
                </a:solidFill>
                <a:effectLst/>
                <a:latin typeface="Monserat"/>
              </a:rPr>
              <a:t>true OR false</a:t>
            </a:r>
            <a:r>
              <a:rPr lang="en-GB" b="0" i="0" dirty="0">
                <a:solidFill>
                  <a:srgbClr val="000000"/>
                </a:solidFill>
                <a:effectLst/>
                <a:latin typeface="Monserat"/>
              </a:rPr>
              <a:t> vs., taste</a:t>
            </a:r>
          </a:p>
          <a:p>
            <a:pPr marL="1143000" lvl="2" indent="-228600" algn="l">
              <a:buFont typeface="Arial" panose="020B0604020202020204" pitchFamily="34" charset="0"/>
              <a:buChar char="•"/>
            </a:pPr>
            <a:r>
              <a:rPr lang="en-GB" b="0" i="0" dirty="0">
                <a:solidFill>
                  <a:srgbClr val="000000"/>
                </a:solidFill>
                <a:effectLst/>
                <a:latin typeface="Monserat"/>
              </a:rPr>
              <a:t>(B) bias: </a:t>
            </a:r>
            <a:r>
              <a:rPr lang="en-GB" b="1" i="0" dirty="0">
                <a:solidFill>
                  <a:srgbClr val="000000"/>
                </a:solidFill>
                <a:effectLst/>
                <a:latin typeface="Monserat"/>
              </a:rPr>
              <a:t>no stake in the outcome</a:t>
            </a:r>
            <a:r>
              <a:rPr lang="en-GB" b="0" i="0" dirty="0">
                <a:solidFill>
                  <a:srgbClr val="000000"/>
                </a:solidFill>
                <a:effectLst/>
                <a:latin typeface="Monserat"/>
              </a:rPr>
              <a:t> vs., </a:t>
            </a:r>
            <a:r>
              <a:rPr lang="en-GB" b="1" i="0" dirty="0">
                <a:solidFill>
                  <a:srgbClr val="000000"/>
                </a:solidFill>
                <a:effectLst/>
                <a:latin typeface="Monserat"/>
              </a:rPr>
              <a:t>stake in the outcome</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science is only (E)</a:t>
            </a:r>
          </a:p>
          <a:p>
            <a:pPr algn="l">
              <a:buFont typeface="Arial" panose="020B0604020202020204" pitchFamily="34" charset="0"/>
              <a:buChar char="•"/>
            </a:pPr>
            <a:r>
              <a:rPr lang="en-GB" b="0" i="0" dirty="0">
                <a:solidFill>
                  <a:srgbClr val="000000"/>
                </a:solidFill>
                <a:effectLst/>
                <a:latin typeface="Monserat"/>
              </a:rPr>
              <a:t>Are scientists biased?</a:t>
            </a:r>
          </a:p>
          <a:p>
            <a:pPr marL="742950" lvl="1" indent="-285750" algn="l">
              <a:buFont typeface="Arial" panose="020B0604020202020204" pitchFamily="34" charset="0"/>
              <a:buChar char="•"/>
            </a:pPr>
            <a:r>
              <a:rPr lang="en-GB" b="0" i="0" dirty="0">
                <a:solidFill>
                  <a:srgbClr val="000000"/>
                </a:solidFill>
                <a:effectLst/>
                <a:latin typeface="Monserat"/>
              </a:rPr>
              <a:t>scientists are biased, and may study mental phenomena (</a:t>
            </a:r>
            <a:r>
              <a:rPr lang="en-GB" b="0" i="0" dirty="0" err="1">
                <a:solidFill>
                  <a:srgbClr val="000000"/>
                </a:solidFill>
                <a:effectLst/>
                <a:latin typeface="Monserat"/>
              </a:rPr>
              <a:t>eg.</a:t>
            </a:r>
            <a:r>
              <a:rPr lang="en-GB" b="0" i="0" dirty="0">
                <a:solidFill>
                  <a:srgbClr val="000000"/>
                </a:solidFill>
                <a:effectLst/>
                <a:latin typeface="Monserat"/>
              </a:rPr>
              <a:t>, pain)</a:t>
            </a:r>
          </a:p>
          <a:p>
            <a:pPr marL="742950" lvl="1" indent="-28575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cancer researchers </a:t>
            </a:r>
            <a:r>
              <a:rPr lang="en-GB" b="0" i="1" dirty="0">
                <a:solidFill>
                  <a:srgbClr val="000000"/>
                </a:solidFill>
                <a:effectLst/>
                <a:latin typeface="Monserat"/>
              </a:rPr>
              <a:t>want</a:t>
            </a:r>
            <a:r>
              <a:rPr lang="en-GB" b="0" i="0" dirty="0">
                <a:solidFill>
                  <a:srgbClr val="000000"/>
                </a:solidFill>
                <a:effectLst/>
                <a:latin typeface="Monserat"/>
              </a:rPr>
              <a:t> to find a solution to cancer</a:t>
            </a:r>
          </a:p>
          <a:p>
            <a:pPr algn="l">
              <a:buFont typeface="Arial" panose="020B0604020202020204" pitchFamily="34" charset="0"/>
              <a:buChar char="•"/>
            </a:pPr>
            <a:r>
              <a:rPr lang="en-GB" b="0" i="0" dirty="0">
                <a:solidFill>
                  <a:srgbClr val="000000"/>
                </a:solidFill>
                <a:effectLst/>
                <a:latin typeface="Monserat"/>
              </a:rPr>
              <a:t>What characterises The Scientific Method?</a:t>
            </a:r>
          </a:p>
          <a:p>
            <a:pPr marL="742950" lvl="1" indent="-285750" algn="l">
              <a:buFont typeface="Arial" panose="020B0604020202020204" pitchFamily="34" charset="0"/>
              <a:buChar char="•"/>
            </a:pPr>
            <a:r>
              <a:rPr lang="en-GB" b="1" i="0" dirty="0">
                <a:solidFill>
                  <a:srgbClr val="000000"/>
                </a:solidFill>
                <a:effectLst/>
                <a:latin typeface="Monserat"/>
              </a:rPr>
              <a:t>testing &amp; refutation</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experimentation</a:t>
            </a:r>
          </a:p>
          <a:p>
            <a:pPr marL="742950" lvl="1" indent="-285750" algn="l">
              <a:buFont typeface="Arial" panose="020B0604020202020204" pitchFamily="34" charset="0"/>
              <a:buChar char="•"/>
            </a:pPr>
            <a:r>
              <a:rPr lang="en-GB" b="0" i="0" dirty="0">
                <a:solidFill>
                  <a:srgbClr val="000000"/>
                </a:solidFill>
                <a:effectLst/>
                <a:latin typeface="Monserat"/>
              </a:rPr>
              <a:t>quantification &amp; measure</a:t>
            </a:r>
          </a:p>
          <a:p>
            <a:pPr marL="742950" lvl="1" indent="-285750" algn="l">
              <a:buFont typeface="Arial" panose="020B0604020202020204" pitchFamily="34" charset="0"/>
              <a:buChar char="•"/>
            </a:pPr>
            <a:r>
              <a:rPr lang="en-GB" b="0" i="0" dirty="0">
                <a:solidFill>
                  <a:srgbClr val="000000"/>
                </a:solidFill>
                <a:effectLst/>
                <a:latin typeface="Monserat"/>
              </a:rPr>
              <a:t>etc.</a:t>
            </a:r>
          </a:p>
          <a:p>
            <a:pPr algn="l">
              <a:buFont typeface="Arial" panose="020B0604020202020204" pitchFamily="34" charset="0"/>
              <a:buChar char="•"/>
            </a:pPr>
            <a:r>
              <a:rPr lang="en-GB" b="0" i="0" dirty="0">
                <a:solidFill>
                  <a:srgbClr val="000000"/>
                </a:solidFill>
                <a:effectLst/>
                <a:latin typeface="Monserat"/>
              </a:rPr>
              <a:t>What aspects of The Method make it insensitive to bias and other issues?</a:t>
            </a:r>
          </a:p>
          <a:p>
            <a:pPr marL="742950" lvl="1" indent="-285750" algn="l">
              <a:buFont typeface="Arial" panose="020B0604020202020204" pitchFamily="34" charset="0"/>
              <a:buChar char="•"/>
            </a:pPr>
            <a:r>
              <a:rPr lang="en-GB" b="0" i="0" dirty="0">
                <a:solidFill>
                  <a:srgbClr val="000000"/>
                </a:solidFill>
                <a:effectLst/>
                <a:latin typeface="Monserat"/>
              </a:rPr>
              <a:t>Testing &amp; Refutation</a:t>
            </a:r>
          </a:p>
          <a:p>
            <a:endParaRPr lang="en-GB" dirty="0">
              <a:latin typeface="Monserat"/>
            </a:endParaRPr>
          </a:p>
        </p:txBody>
      </p:sp>
    </p:spTree>
    <p:extLst>
      <p:ext uri="{BB962C8B-B14F-4D97-AF65-F5344CB8AC3E}">
        <p14:creationId xmlns:p14="http://schemas.microsoft.com/office/powerpoint/2010/main" val="91637172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384784" y="4609337"/>
            <a:ext cx="5627171" cy="1043317"/>
          </a:xfrm>
        </p:spPr>
        <p:txBody>
          <a:bodyPr/>
          <a:lstStyle/>
          <a:p>
            <a:pPr>
              <a:lnSpc>
                <a:spcPct val="80000"/>
              </a:lnSpc>
            </a:pPr>
            <a:r>
              <a:rPr lang="en-GB" sz="8000" dirty="0"/>
              <a:t>Let’s</a:t>
            </a:r>
            <a:br>
              <a:rPr lang="en-GB" sz="8000" dirty="0"/>
            </a:br>
            <a:r>
              <a:rPr lang="en-GB" sz="8000" dirty="0"/>
              <a:t>Review </a:t>
            </a:r>
          </a:p>
        </p:txBody>
      </p:sp>
    </p:spTree>
    <p:extLst>
      <p:ext uri="{BB962C8B-B14F-4D97-AF65-F5344CB8AC3E}">
        <p14:creationId xmlns:p14="http://schemas.microsoft.com/office/powerpoint/2010/main" val="399978397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GB" dirty="0">
                <a:latin typeface="+mj-lt"/>
              </a:rPr>
              <a:t>What Are You going  to …</a:t>
            </a:r>
          </a:p>
        </p:txBody>
      </p:sp>
      <p:pic>
        <p:nvPicPr>
          <p:cNvPr id="4" name="Picture 3" descr="Traffic Light PNG Transparent Images | PNG All"/>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989055" y="795646"/>
            <a:ext cx="2413401" cy="5462475"/>
          </a:xfrm>
          <a:prstGeom prst="rect">
            <a:avLst/>
          </a:prstGeom>
        </p:spPr>
      </p:pic>
      <p:sp>
        <p:nvSpPr>
          <p:cNvPr id="2" name="TextBox 1"/>
          <p:cNvSpPr txBox="1"/>
          <p:nvPr/>
        </p:nvSpPr>
        <p:spPr>
          <a:xfrm>
            <a:off x="7805097" y="1349984"/>
            <a:ext cx="3133344" cy="830997"/>
          </a:xfrm>
          <a:prstGeom prst="rect">
            <a:avLst/>
          </a:prstGeom>
          <a:noFill/>
        </p:spPr>
        <p:txBody>
          <a:bodyPr wrap="square" rtlCol="0">
            <a:spAutoFit/>
          </a:bodyPr>
          <a:lstStyle/>
          <a:p>
            <a:r>
              <a:rPr lang="en-GB" sz="4800" dirty="0">
                <a:latin typeface="+mj-lt"/>
              </a:rPr>
              <a:t>..Stop?</a:t>
            </a:r>
            <a:r>
              <a:rPr lang="en-GB" dirty="0"/>
              <a:t> </a:t>
            </a:r>
          </a:p>
        </p:txBody>
      </p:sp>
      <p:sp>
        <p:nvSpPr>
          <p:cNvPr id="6" name="TextBox 5"/>
          <p:cNvSpPr txBox="1"/>
          <p:nvPr/>
        </p:nvSpPr>
        <p:spPr>
          <a:xfrm>
            <a:off x="7721970" y="2914795"/>
            <a:ext cx="4047744" cy="830997"/>
          </a:xfrm>
          <a:prstGeom prst="rect">
            <a:avLst/>
          </a:prstGeom>
          <a:noFill/>
        </p:spPr>
        <p:txBody>
          <a:bodyPr wrap="square" rtlCol="0">
            <a:spAutoFit/>
          </a:bodyPr>
          <a:lstStyle/>
          <a:p>
            <a:r>
              <a:rPr lang="en-GB" sz="4800" dirty="0">
                <a:latin typeface="+mj-lt"/>
              </a:rPr>
              <a:t>..Continue? </a:t>
            </a:r>
            <a:endParaRPr lang="en-GB" dirty="0"/>
          </a:p>
        </p:txBody>
      </p:sp>
      <p:sp>
        <p:nvSpPr>
          <p:cNvPr id="9" name="TextBox 8"/>
          <p:cNvSpPr txBox="1"/>
          <p:nvPr/>
        </p:nvSpPr>
        <p:spPr>
          <a:xfrm>
            <a:off x="7721970" y="4479607"/>
            <a:ext cx="3133344" cy="830997"/>
          </a:xfrm>
          <a:prstGeom prst="rect">
            <a:avLst/>
          </a:prstGeom>
          <a:noFill/>
        </p:spPr>
        <p:txBody>
          <a:bodyPr wrap="square" rtlCol="0">
            <a:spAutoFit/>
          </a:bodyPr>
          <a:lstStyle/>
          <a:p>
            <a:r>
              <a:rPr lang="en-GB" sz="4800" dirty="0">
                <a:latin typeface="+mj-lt"/>
              </a:rPr>
              <a:t>..Start?</a:t>
            </a:r>
            <a:r>
              <a:rPr lang="en-GB" dirty="0"/>
              <a:t> </a:t>
            </a:r>
          </a:p>
        </p:txBody>
      </p:sp>
    </p:spTree>
    <p:extLst>
      <p:ext uri="{BB962C8B-B14F-4D97-AF65-F5344CB8AC3E}">
        <p14:creationId xmlns:p14="http://schemas.microsoft.com/office/powerpoint/2010/main" val="277819827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218" y="1233489"/>
            <a:ext cx="5342312" cy="2768495"/>
          </a:xfrm>
        </p:spPr>
        <p:txBody>
          <a:bodyPr>
            <a:normAutofit/>
          </a:bodyPr>
          <a:lstStyle/>
          <a:p>
            <a:r>
              <a:rPr lang="en-GB" sz="4400" dirty="0"/>
              <a:t>Future Course options and Support</a:t>
            </a:r>
          </a:p>
        </p:txBody>
      </p:sp>
      <p:graphicFrame>
        <p:nvGraphicFramePr>
          <p:cNvPr id="4" name="Table 3"/>
          <p:cNvGraphicFramePr>
            <a:graphicFrameLocks noGrp="1"/>
          </p:cNvGraphicFramePr>
          <p:nvPr>
            <p:extLst>
              <p:ext uri="{D42A27DB-BD31-4B8C-83A1-F6EECF244321}">
                <p14:modId xmlns:p14="http://schemas.microsoft.com/office/powerpoint/2010/main" val="2212180847"/>
              </p:ext>
            </p:extLst>
          </p:nvPr>
        </p:nvGraphicFramePr>
        <p:xfrm>
          <a:off x="6096000" y="1670264"/>
          <a:ext cx="5724525" cy="6797040"/>
        </p:xfrm>
        <a:graphic>
          <a:graphicData uri="http://schemas.openxmlformats.org/drawingml/2006/table">
            <a:tbl>
              <a:tblPr firstRow="1" bandRow="1">
                <a:tableStyleId>{2D5ABB26-0587-4C30-8999-92F81FD0307C}</a:tableStyleId>
              </a:tblPr>
              <a:tblGrid>
                <a:gridCol w="5724525">
                  <a:extLst>
                    <a:ext uri="{9D8B030D-6E8A-4147-A177-3AD203B41FA5}">
                      <a16:colId xmlns:a16="http://schemas.microsoft.com/office/drawing/2014/main" val="830356125"/>
                    </a:ext>
                  </a:extLst>
                </a:gridCol>
              </a:tblGrid>
              <a:tr h="1287917">
                <a:tc>
                  <a:txBody>
                    <a:bodyPr/>
                    <a:lstStyle/>
                    <a:p>
                      <a:r>
                        <a:rPr lang="en-GB" sz="2000" baseline="0" dirty="0">
                          <a:latin typeface="+mn-lt"/>
                        </a:rPr>
                        <a:t>Practical Big Data Analysis: QADMSPBDA</a:t>
                      </a:r>
                    </a:p>
                    <a:p>
                      <a:endParaRPr lang="en-GB" sz="2000" baseline="0" dirty="0">
                        <a:latin typeface="+mn-lt"/>
                      </a:endParaRPr>
                    </a:p>
                    <a:p>
                      <a:r>
                        <a:rPr lang="en-GB" sz="2000" baseline="0" dirty="0">
                          <a:latin typeface="+mn-lt"/>
                        </a:rPr>
                        <a:t>Python:  QADMPPDS</a:t>
                      </a:r>
                    </a:p>
                    <a:p>
                      <a:endParaRPr lang="en-GB" sz="2000" baseline="0" dirty="0">
                        <a:latin typeface="+mn-lt"/>
                      </a:endParaRPr>
                    </a:p>
                    <a:p>
                      <a:r>
                        <a:rPr lang="en-GB" sz="2000" baseline="0" dirty="0">
                          <a:latin typeface="+mn-lt"/>
                        </a:rPr>
                        <a:t>R:  QADMPFR</a:t>
                      </a:r>
                    </a:p>
                    <a:p>
                      <a:endParaRPr lang="en-GB" sz="2000" baseline="0" dirty="0">
                        <a:latin typeface="+mn-lt"/>
                      </a:endParaRPr>
                    </a:p>
                    <a:p>
                      <a:r>
                        <a:rPr lang="en-GB" sz="2000" baseline="0" dirty="0">
                          <a:latin typeface="+mn-lt"/>
                        </a:rPr>
                        <a:t>Statistics: QADMMFST</a:t>
                      </a:r>
                    </a:p>
                    <a:p>
                      <a:endParaRPr lang="en-GB" sz="2000" baseline="0" dirty="0">
                        <a:latin typeface="+mn-lt"/>
                      </a:endParaRPr>
                    </a:p>
                    <a:p>
                      <a:r>
                        <a:rPr lang="en-GB" sz="2000" baseline="0" dirty="0">
                          <a:latin typeface="+mn-lt"/>
                        </a:rPr>
                        <a:t>Machine Learning: QADMSFML </a:t>
                      </a:r>
                    </a:p>
                    <a:p>
                      <a:endParaRPr lang="en-GB" sz="2000" baseline="0" dirty="0">
                        <a:latin typeface="+mn-lt"/>
                      </a:endParaRPr>
                    </a:p>
                    <a:p>
                      <a:endParaRPr lang="en-GB" sz="2000" baseline="0" dirty="0">
                        <a:latin typeface="+mn-lt"/>
                      </a:endParaRPr>
                    </a:p>
                    <a:p>
                      <a:r>
                        <a:rPr lang="en-GB" sz="2000" baseline="0" dirty="0">
                          <a:latin typeface="+mn-lt"/>
                        </a:rPr>
                        <a:t>As well as a range of exam assessed training.</a:t>
                      </a:r>
                    </a:p>
                  </a:txBody>
                  <a:tcPr anchor="ctr"/>
                </a:tc>
                <a:extLst>
                  <a:ext uri="{0D108BD9-81ED-4DB2-BD59-A6C34878D82A}">
                    <a16:rowId xmlns:a16="http://schemas.microsoft.com/office/drawing/2014/main" val="603772614"/>
                  </a:ext>
                </a:extLst>
              </a:tr>
              <a:tr h="257796">
                <a:tc>
                  <a:txBody>
                    <a:bodyPr/>
                    <a:lstStyle/>
                    <a:p>
                      <a:endParaRPr lang="en-GB" sz="2400" dirty="0">
                        <a:latin typeface="+mn-lt"/>
                      </a:endParaRPr>
                    </a:p>
                  </a:txBody>
                  <a:tcPr anchor="ctr"/>
                </a:tc>
                <a:extLst>
                  <a:ext uri="{0D108BD9-81ED-4DB2-BD59-A6C34878D82A}">
                    <a16:rowId xmlns:a16="http://schemas.microsoft.com/office/drawing/2014/main" val="1711713756"/>
                  </a:ext>
                </a:extLst>
              </a:tr>
              <a:tr h="257796">
                <a:tc>
                  <a:txBody>
                    <a:bodyPr/>
                    <a:lstStyle/>
                    <a:p>
                      <a:endParaRPr lang="en-GB" sz="2400" dirty="0">
                        <a:latin typeface="+mn-lt"/>
                      </a:endParaRPr>
                    </a:p>
                  </a:txBody>
                  <a:tcPr anchor="ctr"/>
                </a:tc>
                <a:extLst>
                  <a:ext uri="{0D108BD9-81ED-4DB2-BD59-A6C34878D82A}">
                    <a16:rowId xmlns:a16="http://schemas.microsoft.com/office/drawing/2014/main" val="886367493"/>
                  </a:ext>
                </a:extLst>
              </a:tr>
              <a:tr h="257796">
                <a:tc>
                  <a:txBody>
                    <a:bodyPr/>
                    <a:lstStyle/>
                    <a:p>
                      <a:endParaRPr lang="en-GB" sz="2400" dirty="0">
                        <a:latin typeface="+mn-lt"/>
                      </a:endParaRPr>
                    </a:p>
                  </a:txBody>
                  <a:tcPr anchor="ctr"/>
                </a:tc>
                <a:extLst>
                  <a:ext uri="{0D108BD9-81ED-4DB2-BD59-A6C34878D82A}">
                    <a16:rowId xmlns:a16="http://schemas.microsoft.com/office/drawing/2014/main" val="449852354"/>
                  </a:ext>
                </a:extLst>
              </a:tr>
              <a:tr h="257796">
                <a:tc>
                  <a:txBody>
                    <a:bodyPr/>
                    <a:lstStyle/>
                    <a:p>
                      <a:endParaRPr lang="en-GB" sz="2400" dirty="0">
                        <a:latin typeface="+mn-lt"/>
                      </a:endParaRPr>
                    </a:p>
                  </a:txBody>
                  <a:tcPr anchor="ctr"/>
                </a:tc>
                <a:extLst>
                  <a:ext uri="{0D108BD9-81ED-4DB2-BD59-A6C34878D82A}">
                    <a16:rowId xmlns:a16="http://schemas.microsoft.com/office/drawing/2014/main" val="2272921424"/>
                  </a:ext>
                </a:extLst>
              </a:tr>
              <a:tr h="257796">
                <a:tc>
                  <a:txBody>
                    <a:bodyPr/>
                    <a:lstStyle/>
                    <a:p>
                      <a:endParaRPr lang="en-GB" sz="2400" dirty="0">
                        <a:latin typeface="+mn-lt"/>
                      </a:endParaRPr>
                    </a:p>
                  </a:txBody>
                  <a:tcPr anchor="ctr"/>
                </a:tc>
                <a:extLst>
                  <a:ext uri="{0D108BD9-81ED-4DB2-BD59-A6C34878D82A}">
                    <a16:rowId xmlns:a16="http://schemas.microsoft.com/office/drawing/2014/main" val="559897972"/>
                  </a:ext>
                </a:extLst>
              </a:tr>
              <a:tr h="257796">
                <a:tc>
                  <a:txBody>
                    <a:bodyPr/>
                    <a:lstStyle/>
                    <a:p>
                      <a:endParaRPr lang="en-GB" sz="2400" dirty="0">
                        <a:latin typeface="+mn-lt"/>
                      </a:endParaRPr>
                    </a:p>
                  </a:txBody>
                  <a:tcPr anchor="ctr"/>
                </a:tc>
                <a:extLst>
                  <a:ext uri="{0D108BD9-81ED-4DB2-BD59-A6C34878D82A}">
                    <a16:rowId xmlns:a16="http://schemas.microsoft.com/office/drawing/2014/main" val="3685118380"/>
                  </a:ext>
                </a:extLst>
              </a:tr>
            </a:tbl>
          </a:graphicData>
        </a:graphic>
      </p:graphicFrame>
      <p:sp>
        <p:nvSpPr>
          <p:cNvPr id="6" name="Text Placeholder 5">
            <a:extLst>
              <a:ext uri="{FF2B5EF4-FFF2-40B4-BE49-F238E27FC236}">
                <a16:creationId xmlns:a16="http://schemas.microsoft.com/office/drawing/2014/main" id="{B1E7C59C-BDF0-4324-AEB7-EB7FA40A4429}"/>
              </a:ext>
            </a:extLst>
          </p:cNvPr>
          <p:cNvSpPr>
            <a:spLocks noGrp="1"/>
          </p:cNvSpPr>
          <p:nvPr>
            <p:ph type="body" sz="quarter" idx="11"/>
          </p:nvPr>
        </p:nvSpPr>
        <p:spPr>
          <a:xfrm>
            <a:off x="5702530" y="367200"/>
            <a:ext cx="6113841" cy="1124716"/>
          </a:xfrm>
        </p:spPr>
        <p:txBody>
          <a:bodyPr>
            <a:normAutofit lnSpcReduction="10000"/>
          </a:bodyPr>
          <a:lstStyle/>
          <a:p>
            <a:r>
              <a:rPr lang="en-GB" dirty="0"/>
              <a:t>Developing these skills further:</a:t>
            </a:r>
          </a:p>
          <a:p>
            <a:r>
              <a:rPr lang="en-GB" dirty="0">
                <a:hlinkClick r:id="rId3"/>
              </a:rPr>
              <a:t>https://www.qa.com/training/courses/data/data-science-and-ai/</a:t>
            </a:r>
            <a:r>
              <a:rPr lang="en-GB" dirty="0"/>
              <a:t> </a:t>
            </a:r>
          </a:p>
        </p:txBody>
      </p:sp>
    </p:spTree>
    <p:extLst>
      <p:ext uri="{BB962C8B-B14F-4D97-AF65-F5344CB8AC3E}">
        <p14:creationId xmlns:p14="http://schemas.microsoft.com/office/powerpoint/2010/main" val="1018130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683923" y="1911686"/>
            <a:ext cx="7382347" cy="676679"/>
          </a:xfrm>
        </p:spPr>
        <p:txBody>
          <a:bodyPr>
            <a:noAutofit/>
          </a:bodyPr>
          <a:lstStyle/>
          <a:p>
            <a:pPr>
              <a:spcBef>
                <a:spcPct val="0"/>
              </a:spcBef>
            </a:pPr>
            <a:r>
              <a:rPr lang="en-GB" sz="4400" cap="all" dirty="0">
                <a:latin typeface="+mj-lt"/>
                <a:ea typeface="+mj-ea"/>
                <a:cs typeface="+mj-cs"/>
              </a:rPr>
              <a:t>What Did you Think?</a:t>
            </a:r>
          </a:p>
        </p:txBody>
      </p:sp>
      <p:sp>
        <p:nvSpPr>
          <p:cNvPr id="11" name="Text Placeholder 6"/>
          <p:cNvSpPr txBox="1">
            <a:spLocks/>
          </p:cNvSpPr>
          <p:nvPr/>
        </p:nvSpPr>
        <p:spPr>
          <a:xfrm>
            <a:off x="3795753" y="3127602"/>
            <a:ext cx="5803900" cy="72750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80000" indent="-1800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8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r>
              <a:rPr lang="en-GB" sz="2400" dirty="0">
                <a:hlinkClick r:id="rId3"/>
              </a:rPr>
              <a:t>https://evaluation.qa.com</a:t>
            </a:r>
            <a:endParaRPr lang="en-GB" sz="2400" dirty="0"/>
          </a:p>
          <a:p>
            <a:pPr fontAlgn="ctr"/>
            <a:endParaRPr lang="en-GB" sz="2400" dirty="0"/>
          </a:p>
          <a:p>
            <a:endParaRPr lang="en-GB" sz="2400" dirty="0"/>
          </a:p>
        </p:txBody>
      </p:sp>
      <p:sp>
        <p:nvSpPr>
          <p:cNvPr id="12" name="Rectangle 11"/>
          <p:cNvSpPr/>
          <p:nvPr/>
        </p:nvSpPr>
        <p:spPr>
          <a:xfrm>
            <a:off x="3795753" y="5315925"/>
            <a:ext cx="3328416" cy="830997"/>
          </a:xfrm>
          <a:prstGeom prst="rect">
            <a:avLst/>
          </a:prstGeom>
        </p:spPr>
        <p:txBody>
          <a:bodyPr wrap="square">
            <a:spAutoFit/>
          </a:bodyPr>
          <a:lstStyle/>
          <a:p>
            <a:pPr fontAlgn="ctr"/>
            <a:r>
              <a:rPr lang="en-GB" sz="2400" b="1" dirty="0">
                <a:solidFill>
                  <a:srgbClr val="F3622C"/>
                </a:solidFill>
              </a:rPr>
              <a:t>PIN:</a:t>
            </a:r>
          </a:p>
          <a:p>
            <a:pPr fontAlgn="ctr"/>
            <a:r>
              <a:rPr lang="en-GB" sz="2400" dirty="0"/>
              <a:t>4………-…</a:t>
            </a:r>
          </a:p>
        </p:txBody>
      </p:sp>
      <p:sp>
        <p:nvSpPr>
          <p:cNvPr id="13" name="Rectangle 12"/>
          <p:cNvSpPr/>
          <p:nvPr/>
        </p:nvSpPr>
        <p:spPr>
          <a:xfrm>
            <a:off x="3795753" y="4083133"/>
            <a:ext cx="3579344" cy="830997"/>
          </a:xfrm>
          <a:prstGeom prst="rect">
            <a:avLst/>
          </a:prstGeom>
        </p:spPr>
        <p:txBody>
          <a:bodyPr wrap="square">
            <a:spAutoFit/>
          </a:bodyPr>
          <a:lstStyle/>
          <a:p>
            <a:pPr fontAlgn="ctr"/>
            <a:r>
              <a:rPr lang="en-GB" sz="2400" b="1" dirty="0">
                <a:solidFill>
                  <a:srgbClr val="F3622C"/>
                </a:solidFill>
              </a:rPr>
              <a:t>Course code:</a:t>
            </a:r>
          </a:p>
          <a:p>
            <a:pPr fontAlgn="ctr"/>
            <a:r>
              <a:rPr lang="en-GB" sz="2400" dirty="0"/>
              <a:t>QA…</a:t>
            </a:r>
          </a:p>
        </p:txBody>
      </p:sp>
    </p:spTree>
    <p:extLst>
      <p:ext uri="{BB962C8B-B14F-4D97-AF65-F5344CB8AC3E}">
        <p14:creationId xmlns:p14="http://schemas.microsoft.com/office/powerpoint/2010/main" val="42929930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6237" y="1804582"/>
            <a:ext cx="7805862" cy="2102400"/>
          </a:xfrm>
        </p:spPr>
        <p:txBody>
          <a:bodyPr/>
          <a:lstStyle/>
          <a:p>
            <a:r>
              <a:rPr lang="en-GB" sz="4400" dirty="0"/>
              <a:t>Congratulations  </a:t>
            </a:r>
            <a:r>
              <a:rPr lang="en-GB" sz="5400" dirty="0"/>
              <a:t>and Thank You </a:t>
            </a:r>
            <a:endParaRPr lang="en-GB" sz="4400" dirty="0"/>
          </a:p>
        </p:txBody>
      </p:sp>
      <p:sp>
        <p:nvSpPr>
          <p:cNvPr id="6" name="Content Placeholder 5"/>
          <p:cNvSpPr>
            <a:spLocks noGrp="1"/>
          </p:cNvSpPr>
          <p:nvPr>
            <p:ph type="body" sz="quarter" idx="4294967295"/>
          </p:nvPr>
        </p:nvSpPr>
        <p:spPr>
          <a:xfrm>
            <a:off x="376237" y="5436467"/>
            <a:ext cx="6604000" cy="685800"/>
          </a:xfrm>
          <a:prstGeom prst="rect">
            <a:avLst/>
          </a:prstGeom>
        </p:spPr>
        <p:txBody>
          <a:bodyPr>
            <a:noAutofit/>
          </a:bodyPr>
          <a:lstStyle/>
          <a:p>
            <a:pPr marL="0" indent="0">
              <a:lnSpc>
                <a:spcPct val="100000"/>
              </a:lnSpc>
              <a:spcBef>
                <a:spcPts val="0"/>
              </a:spcBef>
              <a:buNone/>
            </a:pPr>
            <a:r>
              <a:rPr lang="en-GB" dirty="0">
                <a:solidFill>
                  <a:schemeClr val="bg1"/>
                </a:solidFill>
              </a:rPr>
              <a:t>You will receive your course attendance certificate via email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15299">
            <a:off x="7307036" y="2368134"/>
            <a:ext cx="1750125" cy="2255717"/>
          </a:xfrm>
          <a:prstGeom prst="rect">
            <a:avLst/>
          </a:prstGeom>
        </p:spPr>
      </p:pic>
    </p:spTree>
    <p:extLst>
      <p:ext uri="{BB962C8B-B14F-4D97-AF65-F5344CB8AC3E}">
        <p14:creationId xmlns:p14="http://schemas.microsoft.com/office/powerpoint/2010/main" val="5441619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4649112" y="3150570"/>
            <a:ext cx="5803900" cy="1021275"/>
          </a:xfrm>
        </p:spPr>
        <p:txBody>
          <a:bodyPr>
            <a:normAutofit lnSpcReduction="10000"/>
          </a:bodyPr>
          <a:lstStyle/>
          <a:p>
            <a:r>
              <a:rPr lang="en-GB" sz="3200" b="1" dirty="0"/>
              <a:t>Click FILE &gt;</a:t>
            </a:r>
            <a:br>
              <a:rPr lang="en-GB" sz="3200" dirty="0"/>
            </a:br>
            <a:r>
              <a:rPr lang="en-GB" sz="3200" dirty="0"/>
              <a:t>Leave Training Session</a:t>
            </a:r>
          </a:p>
        </p:txBody>
      </p:sp>
      <p:sp>
        <p:nvSpPr>
          <p:cNvPr id="2" name="Title 1"/>
          <p:cNvSpPr>
            <a:spLocks noGrp="1"/>
          </p:cNvSpPr>
          <p:nvPr>
            <p:ph type="title" idx="4294967295"/>
          </p:nvPr>
        </p:nvSpPr>
        <p:spPr>
          <a:xfrm>
            <a:off x="3520955" y="1830222"/>
            <a:ext cx="7766304" cy="1019855"/>
          </a:xfrm>
        </p:spPr>
        <p:txBody>
          <a:bodyPr/>
          <a:lstStyle/>
          <a:p>
            <a:r>
              <a:rPr lang="en-GB" sz="4400" dirty="0"/>
              <a:t>Leaving the session?</a:t>
            </a:r>
            <a:br>
              <a:rPr lang="en-GB" dirty="0"/>
            </a:br>
            <a:endParaRPr lang="en-GB" sz="2000" cap="none" dirty="0"/>
          </a:p>
        </p:txBody>
      </p:sp>
      <p:sp>
        <p:nvSpPr>
          <p:cNvPr id="3" name="Oval 2"/>
          <p:cNvSpPr/>
          <p:nvPr/>
        </p:nvSpPr>
        <p:spPr>
          <a:xfrm>
            <a:off x="3241964" y="3049628"/>
            <a:ext cx="1223160" cy="1223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256" y="3033437"/>
            <a:ext cx="504358" cy="1138408"/>
          </a:xfrm>
          <a:prstGeom prst="rect">
            <a:avLst/>
          </a:prstGeom>
        </p:spPr>
      </p:pic>
    </p:spTree>
    <p:extLst>
      <p:ext uri="{BB962C8B-B14F-4D97-AF65-F5344CB8AC3E}">
        <p14:creationId xmlns:p14="http://schemas.microsoft.com/office/powerpoint/2010/main" val="3069598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53649-B6C2-4146-86D9-85EECAA2858F}"/>
              </a:ext>
            </a:extLst>
          </p:cNvPr>
          <p:cNvSpPr>
            <a:spLocks noGrp="1"/>
          </p:cNvSpPr>
          <p:nvPr>
            <p:ph type="body" sz="quarter" idx="10"/>
          </p:nvPr>
        </p:nvSpPr>
        <p:spPr/>
        <p:txBody>
          <a:bodyPr/>
          <a:lstStyle/>
          <a:p>
            <a:r>
              <a:rPr lang="en-GB" dirty="0"/>
              <a:t>What is data?</a:t>
            </a:r>
          </a:p>
        </p:txBody>
      </p:sp>
      <p:sp>
        <p:nvSpPr>
          <p:cNvPr id="3" name="Text Placeholder 2">
            <a:extLst>
              <a:ext uri="{FF2B5EF4-FFF2-40B4-BE49-F238E27FC236}">
                <a16:creationId xmlns:a16="http://schemas.microsoft.com/office/drawing/2014/main" id="{FE80EBCA-7A30-46FF-8BE8-28450B8239D5}"/>
              </a:ext>
            </a:extLst>
          </p:cNvPr>
          <p:cNvSpPr>
            <a:spLocks noGrp="1"/>
          </p:cNvSpPr>
          <p:nvPr>
            <p:ph type="body" sz="quarter" idx="15"/>
          </p:nvPr>
        </p:nvSpPr>
        <p:spPr/>
        <p:txBody>
          <a:bodyPr/>
          <a:lstStyle/>
          <a:p>
            <a:r>
              <a:rPr lang="en-GB" dirty="0">
                <a:latin typeface="Monserat"/>
              </a:rPr>
              <a:t>Q&amp;A (5 mins):</a:t>
            </a:r>
          </a:p>
          <a:p>
            <a:pPr algn="l">
              <a:buFont typeface="Arial" panose="020B0604020202020204" pitchFamily="34" charset="0"/>
              <a:buChar char="•"/>
            </a:pPr>
            <a:r>
              <a:rPr lang="en-GB" b="0" i="0" dirty="0">
                <a:solidFill>
                  <a:srgbClr val="000000"/>
                </a:solidFill>
                <a:effectLst/>
                <a:latin typeface="Monserat"/>
              </a:rPr>
              <a:t>How is the word "data" used in different areas of practice?</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does "data" mean in statistics?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does "data" mean in computing ( &amp; comp stats ) ?</a:t>
            </a:r>
          </a:p>
          <a:p>
            <a:endParaRPr lang="en-GB" dirty="0">
              <a:latin typeface="Monserat"/>
            </a:endParaRPr>
          </a:p>
        </p:txBody>
      </p:sp>
    </p:spTree>
    <p:extLst>
      <p:ext uri="{BB962C8B-B14F-4D97-AF65-F5344CB8AC3E}">
        <p14:creationId xmlns:p14="http://schemas.microsoft.com/office/powerpoint/2010/main" val="3143856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53649-B6C2-4146-86D9-85EECAA2858F}"/>
              </a:ext>
            </a:extLst>
          </p:cNvPr>
          <p:cNvSpPr>
            <a:spLocks noGrp="1"/>
          </p:cNvSpPr>
          <p:nvPr>
            <p:ph type="body" sz="quarter" idx="10"/>
          </p:nvPr>
        </p:nvSpPr>
        <p:spPr/>
        <p:txBody>
          <a:bodyPr/>
          <a:lstStyle/>
          <a:p>
            <a:r>
              <a:rPr lang="en-GB" dirty="0"/>
              <a:t>What is data?</a:t>
            </a:r>
          </a:p>
        </p:txBody>
      </p:sp>
      <p:sp>
        <p:nvSpPr>
          <p:cNvPr id="3" name="Text Placeholder 2">
            <a:extLst>
              <a:ext uri="{FF2B5EF4-FFF2-40B4-BE49-F238E27FC236}">
                <a16:creationId xmlns:a16="http://schemas.microsoft.com/office/drawing/2014/main" id="{FE80EBCA-7A30-46FF-8BE8-28450B8239D5}"/>
              </a:ext>
            </a:extLst>
          </p:cNvPr>
          <p:cNvSpPr>
            <a:spLocks noGrp="1"/>
          </p:cNvSpPr>
          <p:nvPr>
            <p:ph type="body" sz="quarter" idx="15"/>
          </p:nvPr>
        </p:nvSpPr>
        <p:spPr/>
        <p:txBody>
          <a:bodyPr>
            <a:normAutofit lnSpcReduction="10000"/>
          </a:bodyPr>
          <a:lstStyle/>
          <a:p>
            <a:r>
              <a:rPr lang="en-GB" dirty="0">
                <a:latin typeface="Monserat"/>
              </a:rPr>
              <a:t>Example responses:</a:t>
            </a:r>
          </a:p>
          <a:p>
            <a:pPr algn="l">
              <a:buFont typeface="Arial" panose="020B0604020202020204" pitchFamily="34" charset="0"/>
              <a:buChar char="•"/>
            </a:pPr>
            <a:r>
              <a:rPr lang="en-GB" b="0" i="0" dirty="0">
                <a:solidFill>
                  <a:srgbClr val="000000"/>
                </a:solidFill>
                <a:effectLst/>
                <a:latin typeface="Monserat"/>
              </a:rPr>
              <a:t>How is the word "data" used in different areas of practice?</a:t>
            </a:r>
          </a:p>
          <a:p>
            <a:pPr marL="742950" lvl="1" indent="-285750" algn="l">
              <a:buFont typeface="Arial" panose="020B0604020202020204" pitchFamily="34" charset="0"/>
              <a:buChar char="•"/>
            </a:pPr>
            <a:r>
              <a:rPr lang="en-GB" b="0" i="0" dirty="0">
                <a:solidFill>
                  <a:srgbClr val="000000"/>
                </a:solidFill>
                <a:effectLst/>
                <a:latin typeface="Monserat"/>
              </a:rPr>
              <a:t>many sense of data</a:t>
            </a:r>
          </a:p>
          <a:p>
            <a:pPr marL="742950" lvl="1" indent="-285750" algn="l">
              <a:buFont typeface="Arial" panose="020B0604020202020204" pitchFamily="34" charset="0"/>
              <a:buChar char="•"/>
            </a:pPr>
            <a:r>
              <a:rPr lang="en-GB" b="0" i="0" dirty="0">
                <a:solidFill>
                  <a:srgbClr val="000000"/>
                </a:solidFill>
                <a:effectLst/>
                <a:latin typeface="Monserat"/>
              </a:rPr>
              <a:t>evidence</a:t>
            </a:r>
          </a:p>
          <a:p>
            <a:pPr marL="1143000" lvl="2" indent="-228600" algn="l">
              <a:buFont typeface="Arial" panose="020B0604020202020204" pitchFamily="34" charset="0"/>
              <a:buChar char="•"/>
            </a:pPr>
            <a:r>
              <a:rPr lang="en-GB" b="0" i="0" dirty="0">
                <a:solidFill>
                  <a:srgbClr val="000000"/>
                </a:solidFill>
                <a:effectLst/>
                <a:latin typeface="Monserat"/>
              </a:rPr>
              <a:t>clues</a:t>
            </a:r>
          </a:p>
          <a:p>
            <a:pPr marL="742950" lvl="1" indent="-285750" algn="l">
              <a:buFont typeface="Arial" panose="020B0604020202020204" pitchFamily="34" charset="0"/>
              <a:buChar char="•"/>
            </a:pPr>
            <a:r>
              <a:rPr lang="en-GB" b="0" i="0" dirty="0">
                <a:solidFill>
                  <a:srgbClr val="000000"/>
                </a:solidFill>
                <a:effectLst/>
                <a:latin typeface="Monserat"/>
              </a:rPr>
              <a:t>quantity &amp; measure</a:t>
            </a:r>
          </a:p>
          <a:p>
            <a:pPr marL="1143000" lvl="2" indent="-228600" algn="l">
              <a:buFont typeface="Arial" panose="020B0604020202020204" pitchFamily="34" charset="0"/>
              <a:buChar char="•"/>
            </a:pPr>
            <a:r>
              <a:rPr lang="en-GB" b="0" i="0" dirty="0">
                <a:solidFill>
                  <a:srgbClr val="000000"/>
                </a:solidFill>
                <a:effectLst/>
                <a:latin typeface="Monserat"/>
              </a:rPr>
              <a:t>observations</a:t>
            </a:r>
          </a:p>
          <a:p>
            <a:pPr marL="1143000" lvl="2" indent="-228600" algn="l">
              <a:buFont typeface="Arial" panose="020B0604020202020204" pitchFamily="34" charset="0"/>
              <a:buChar char="•"/>
            </a:pPr>
            <a:r>
              <a:rPr lang="en-GB" b="0" i="0" dirty="0">
                <a:solidFill>
                  <a:srgbClr val="000000"/>
                </a:solidFill>
                <a:effectLst/>
                <a:latin typeface="Monserat"/>
              </a:rPr>
              <a:t>measurements of a (random) variable</a:t>
            </a:r>
          </a:p>
          <a:p>
            <a:pPr marL="742950" lvl="1" indent="-285750" algn="l">
              <a:buFont typeface="Arial" panose="020B0604020202020204" pitchFamily="34" charset="0"/>
              <a:buChar char="•"/>
            </a:pPr>
            <a:r>
              <a:rPr lang="en-GB" b="0" i="0" dirty="0">
                <a:solidFill>
                  <a:srgbClr val="000000"/>
                </a:solidFill>
                <a:effectLst/>
                <a:latin typeface="Monserat"/>
              </a:rPr>
              <a:t>software</a:t>
            </a:r>
          </a:p>
          <a:p>
            <a:pPr marL="1143000" lvl="2" indent="-228600" algn="l">
              <a:buFont typeface="Arial" panose="020B0604020202020204" pitchFamily="34" charset="0"/>
              <a:buChar char="•"/>
            </a:pPr>
            <a:r>
              <a:rPr lang="en-GB" b="0" i="0" dirty="0">
                <a:solidFill>
                  <a:srgbClr val="000000"/>
                </a:solidFill>
                <a:effectLst/>
                <a:latin typeface="Monserat"/>
              </a:rPr>
              <a:t>int, float, str...</a:t>
            </a:r>
          </a:p>
          <a:p>
            <a:pPr algn="l">
              <a:buFont typeface="Arial" panose="020B0604020202020204" pitchFamily="34" charset="0"/>
              <a:buChar char="•"/>
            </a:pPr>
            <a:r>
              <a:rPr lang="en-GB" b="0" i="0" dirty="0">
                <a:solidFill>
                  <a:srgbClr val="000000"/>
                </a:solidFill>
                <a:effectLst/>
                <a:latin typeface="Monserat"/>
              </a:rPr>
              <a:t>What does "data" mean in statistics?</a:t>
            </a:r>
          </a:p>
          <a:p>
            <a:pPr marL="742950" lvl="1" indent="-285750" algn="l">
              <a:buFont typeface="Arial" panose="020B0604020202020204" pitchFamily="34" charset="0"/>
              <a:buChar char="•"/>
            </a:pPr>
            <a:r>
              <a:rPr lang="en-GB" b="0" i="0" dirty="0">
                <a:solidFill>
                  <a:srgbClr val="000000"/>
                </a:solidFill>
                <a:effectLst/>
                <a:latin typeface="Monserat"/>
              </a:rPr>
              <a:t>numerical measurement of a random variable</a:t>
            </a:r>
          </a:p>
          <a:p>
            <a:pPr algn="l">
              <a:buFont typeface="Arial" panose="020B0604020202020204" pitchFamily="34" charset="0"/>
              <a:buChar char="•"/>
            </a:pPr>
            <a:r>
              <a:rPr lang="en-GB" b="0" i="0" dirty="0">
                <a:solidFill>
                  <a:srgbClr val="000000"/>
                </a:solidFill>
                <a:effectLst/>
                <a:latin typeface="Monserat"/>
              </a:rPr>
              <a:t>What does "data" mean in computing ( &amp; comp stats ) ?</a:t>
            </a:r>
          </a:p>
          <a:p>
            <a:pPr marL="742950" lvl="1" indent="-285750" algn="l">
              <a:buFont typeface="Arial" panose="020B0604020202020204" pitchFamily="34" charset="0"/>
              <a:buChar char="•"/>
            </a:pPr>
            <a:r>
              <a:rPr lang="en-GB" b="0" i="0" dirty="0">
                <a:solidFill>
                  <a:srgbClr val="000000"/>
                </a:solidFill>
                <a:effectLst/>
                <a:latin typeface="Monserat"/>
              </a:rPr>
              <a:t>"data" in computational statistics</a:t>
            </a:r>
          </a:p>
          <a:p>
            <a:pPr marL="742950" lvl="1" indent="-285750" algn="l">
              <a:buFont typeface="Arial" panose="020B0604020202020204" pitchFamily="34" charset="0"/>
              <a:buChar char="•"/>
            </a:pPr>
            <a:r>
              <a:rPr lang="en-GB" b="0" i="0" dirty="0">
                <a:solidFill>
                  <a:srgbClr val="000000"/>
                </a:solidFill>
                <a:effectLst/>
                <a:latin typeface="Monserat"/>
              </a:rPr>
              <a:t>statistical information you can process with a computer</a:t>
            </a:r>
          </a:p>
          <a:p>
            <a:endParaRPr lang="en-GB" dirty="0">
              <a:latin typeface="Monserat"/>
            </a:endParaRPr>
          </a:p>
        </p:txBody>
      </p:sp>
    </p:spTree>
    <p:extLst>
      <p:ext uri="{BB962C8B-B14F-4D97-AF65-F5344CB8AC3E}">
        <p14:creationId xmlns:p14="http://schemas.microsoft.com/office/powerpoint/2010/main" val="1198378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F882E-AA49-41AA-B767-69404A5E8C07}"/>
              </a:ext>
            </a:extLst>
          </p:cNvPr>
          <p:cNvSpPr>
            <a:spLocks noGrp="1"/>
          </p:cNvSpPr>
          <p:nvPr>
            <p:ph type="body" sz="quarter" idx="10"/>
          </p:nvPr>
        </p:nvSpPr>
        <p:spPr/>
        <p:txBody>
          <a:bodyPr>
            <a:normAutofit lnSpcReduction="10000"/>
          </a:bodyPr>
          <a:lstStyle/>
          <a:p>
            <a:r>
              <a:rPr lang="en-GB" dirty="0"/>
              <a:t>What is (new about) data science</a:t>
            </a:r>
          </a:p>
        </p:txBody>
      </p:sp>
      <p:sp>
        <p:nvSpPr>
          <p:cNvPr id="3" name="Text Placeholder 2">
            <a:extLst>
              <a:ext uri="{FF2B5EF4-FFF2-40B4-BE49-F238E27FC236}">
                <a16:creationId xmlns:a16="http://schemas.microsoft.com/office/drawing/2014/main" id="{EBA885EB-D747-4566-AC68-68BE88710CAA}"/>
              </a:ext>
            </a:extLst>
          </p:cNvPr>
          <p:cNvSpPr>
            <a:spLocks noGrp="1"/>
          </p:cNvSpPr>
          <p:nvPr>
            <p:ph type="body" sz="quarter" idx="15"/>
          </p:nvPr>
        </p:nvSpPr>
        <p:spPr/>
        <p:txBody>
          <a:bodyPr/>
          <a:lstStyle/>
          <a:p>
            <a:r>
              <a:rPr lang="en-GB" dirty="0">
                <a:latin typeface="Monserat"/>
              </a:rPr>
              <a:t>Q&amp;A (5 mins):</a:t>
            </a:r>
          </a:p>
          <a:p>
            <a:pPr algn="l">
              <a:buFont typeface="Arial" panose="020B0604020202020204" pitchFamily="34" charset="0"/>
              <a:buChar char="•"/>
            </a:pPr>
            <a:r>
              <a:rPr lang="en-GB" b="0" i="0" dirty="0">
                <a:solidFill>
                  <a:srgbClr val="000000"/>
                </a:solidFill>
                <a:effectLst/>
                <a:latin typeface="Monserat"/>
              </a:rPr>
              <a:t>What technical roles exist in organizations presently?</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kinds of problem do they tackle?</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sorts of problems do you think data scientists could help with?</a:t>
            </a:r>
          </a:p>
          <a:p>
            <a:endParaRPr lang="en-GB" dirty="0">
              <a:latin typeface="Monserat"/>
            </a:endParaRPr>
          </a:p>
        </p:txBody>
      </p:sp>
    </p:spTree>
    <p:extLst>
      <p:ext uri="{BB962C8B-B14F-4D97-AF65-F5344CB8AC3E}">
        <p14:creationId xmlns:p14="http://schemas.microsoft.com/office/powerpoint/2010/main" val="2063283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AF882E-AA49-41AA-B767-69404A5E8C07}"/>
              </a:ext>
            </a:extLst>
          </p:cNvPr>
          <p:cNvSpPr>
            <a:spLocks noGrp="1"/>
          </p:cNvSpPr>
          <p:nvPr>
            <p:ph type="body" sz="quarter" idx="10"/>
          </p:nvPr>
        </p:nvSpPr>
        <p:spPr/>
        <p:txBody>
          <a:bodyPr>
            <a:normAutofit lnSpcReduction="10000"/>
          </a:bodyPr>
          <a:lstStyle/>
          <a:p>
            <a:r>
              <a:rPr lang="en-GB" dirty="0"/>
              <a:t>What is (new about) data science</a:t>
            </a:r>
          </a:p>
        </p:txBody>
      </p:sp>
      <p:sp>
        <p:nvSpPr>
          <p:cNvPr id="3" name="Text Placeholder 2">
            <a:extLst>
              <a:ext uri="{FF2B5EF4-FFF2-40B4-BE49-F238E27FC236}">
                <a16:creationId xmlns:a16="http://schemas.microsoft.com/office/drawing/2014/main" id="{EBA885EB-D747-4566-AC68-68BE88710CAA}"/>
              </a:ext>
            </a:extLst>
          </p:cNvPr>
          <p:cNvSpPr>
            <a:spLocks noGrp="1"/>
          </p:cNvSpPr>
          <p:nvPr>
            <p:ph type="body" sz="quarter" idx="15"/>
          </p:nvPr>
        </p:nvSpPr>
        <p:spPr/>
        <p:txBody>
          <a:bodyPr/>
          <a:lstStyle/>
          <a:p>
            <a:r>
              <a:rPr lang="en-GB" dirty="0">
                <a:latin typeface="Monserat"/>
              </a:rPr>
              <a:t>Example responses:</a:t>
            </a:r>
          </a:p>
          <a:p>
            <a:pPr algn="l">
              <a:buFont typeface="Arial" panose="020B0604020202020204" pitchFamily="34" charset="0"/>
              <a:buChar char="•"/>
            </a:pPr>
            <a:r>
              <a:rPr lang="en-GB" b="0" i="0" dirty="0">
                <a:solidFill>
                  <a:srgbClr val="000000"/>
                </a:solidFill>
                <a:effectLst/>
                <a:latin typeface="Monserat"/>
              </a:rPr>
              <a:t>What technical roles exist in organizations presently?</a:t>
            </a:r>
          </a:p>
          <a:p>
            <a:pPr marL="742950" lvl="1" indent="-285750" algn="l">
              <a:buFont typeface="Arial" panose="020B0604020202020204" pitchFamily="34" charset="0"/>
              <a:buChar char="•"/>
            </a:pPr>
            <a:r>
              <a:rPr lang="en-GB" b="0" i="0" dirty="0">
                <a:solidFill>
                  <a:srgbClr val="000000"/>
                </a:solidFill>
                <a:effectLst/>
                <a:latin typeface="Monserat"/>
              </a:rPr>
              <a:t>Reporting: Data Analysts, Business Intelligence</a:t>
            </a:r>
          </a:p>
          <a:p>
            <a:pPr marL="742950" lvl="1" indent="-285750" algn="l">
              <a:buFont typeface="Arial" panose="020B0604020202020204" pitchFamily="34" charset="0"/>
              <a:buChar char="•"/>
            </a:pPr>
            <a:r>
              <a:rPr lang="en-GB" b="0" i="0" dirty="0">
                <a:solidFill>
                  <a:srgbClr val="000000"/>
                </a:solidFill>
                <a:effectLst/>
                <a:latin typeface="Monserat"/>
              </a:rPr>
              <a:t>Infrastructure: Database Administrators, DevOps, Data Engineers</a:t>
            </a:r>
          </a:p>
          <a:p>
            <a:pPr marL="742950" lvl="1" indent="-285750" algn="l">
              <a:buFont typeface="Arial" panose="020B0604020202020204" pitchFamily="34" charset="0"/>
              <a:buChar char="•"/>
            </a:pPr>
            <a:r>
              <a:rPr lang="en-GB" b="0" i="0" dirty="0">
                <a:solidFill>
                  <a:srgbClr val="000000"/>
                </a:solidFill>
                <a:effectLst/>
                <a:latin typeface="Monserat"/>
              </a:rPr>
              <a:t>Automation: Software Engineers</a:t>
            </a:r>
          </a:p>
          <a:p>
            <a:pPr algn="l">
              <a:buFont typeface="Arial" panose="020B0604020202020204" pitchFamily="34" charset="0"/>
              <a:buChar char="•"/>
            </a:pPr>
            <a:r>
              <a:rPr lang="en-GB" b="0" i="0" dirty="0">
                <a:solidFill>
                  <a:srgbClr val="000000"/>
                </a:solidFill>
                <a:effectLst/>
                <a:latin typeface="Monserat"/>
              </a:rPr>
              <a:t>What kinds of problem do they tackle?</a:t>
            </a:r>
          </a:p>
          <a:p>
            <a:pPr marL="742950" lvl="1" indent="-285750" algn="l">
              <a:buFont typeface="Arial" panose="020B0604020202020204" pitchFamily="34" charset="0"/>
              <a:buChar char="•"/>
            </a:pPr>
            <a:r>
              <a:rPr lang="en-GB" b="0" i="0" dirty="0">
                <a:solidFill>
                  <a:srgbClr val="000000"/>
                </a:solidFill>
                <a:effectLst/>
                <a:latin typeface="Monserat"/>
              </a:rPr>
              <a:t>reporting: historical analysis</a:t>
            </a:r>
          </a:p>
          <a:p>
            <a:pPr marL="742950" lvl="1" indent="-285750" algn="l">
              <a:buFont typeface="Arial" panose="020B0604020202020204" pitchFamily="34" charset="0"/>
              <a:buChar char="•"/>
            </a:pPr>
            <a:r>
              <a:rPr lang="en-GB" b="0" i="0" dirty="0">
                <a:solidFill>
                  <a:srgbClr val="000000"/>
                </a:solidFill>
                <a:effectLst/>
                <a:latin typeface="Monserat"/>
              </a:rPr>
              <a:t>infrastructure: building pipelines and automated systems</a:t>
            </a:r>
          </a:p>
          <a:p>
            <a:pPr marL="742950" lvl="1" indent="-285750" algn="l">
              <a:buFont typeface="Arial" panose="020B0604020202020204" pitchFamily="34" charset="0"/>
              <a:buChar char="•"/>
            </a:pPr>
            <a:r>
              <a:rPr lang="en-GB" b="0" i="0" dirty="0">
                <a:solidFill>
                  <a:srgbClr val="000000"/>
                </a:solidFill>
                <a:effectLst/>
                <a:latin typeface="Monserat"/>
              </a:rPr>
              <a:t>automation: apps, business process, user interaction</a:t>
            </a:r>
          </a:p>
          <a:p>
            <a:pPr algn="l">
              <a:buFont typeface="Arial" panose="020B0604020202020204" pitchFamily="34" charset="0"/>
              <a:buChar char="•"/>
            </a:pPr>
            <a:r>
              <a:rPr lang="en-GB" b="0" i="0" dirty="0">
                <a:solidFill>
                  <a:srgbClr val="000000"/>
                </a:solidFill>
                <a:effectLst/>
                <a:latin typeface="Monserat"/>
              </a:rPr>
              <a:t>What sorts of problems do you think data scientists could help with?</a:t>
            </a:r>
          </a:p>
          <a:p>
            <a:pPr marL="742950" lvl="1" indent="-285750" algn="l">
              <a:buFont typeface="Arial" panose="020B0604020202020204" pitchFamily="34" charset="0"/>
              <a:buChar char="•"/>
            </a:pPr>
            <a:r>
              <a:rPr lang="en-GB" b="0" i="0" dirty="0">
                <a:solidFill>
                  <a:srgbClr val="000000"/>
                </a:solidFill>
                <a:effectLst/>
                <a:latin typeface="Monserat"/>
              </a:rPr>
              <a:t>data scientists can solve </a:t>
            </a:r>
            <a:r>
              <a:rPr lang="en-GB" b="0" i="0" dirty="0" err="1">
                <a:solidFill>
                  <a:srgbClr val="000000"/>
                </a:solidFill>
                <a:effectLst/>
                <a:latin typeface="Monserat"/>
              </a:rPr>
              <a:t>probelms</a:t>
            </a:r>
            <a:r>
              <a:rPr lang="en-GB" b="0" i="0" dirty="0">
                <a:solidFill>
                  <a:srgbClr val="000000"/>
                </a:solidFill>
                <a:effectLst/>
                <a:latin typeface="Monserat"/>
              </a:rPr>
              <a:t> across</a:t>
            </a:r>
          </a:p>
          <a:p>
            <a:pPr marL="1143000" lvl="2" indent="-228600" algn="l">
              <a:buFont typeface="Arial" panose="020B0604020202020204" pitchFamily="34" charset="0"/>
              <a:buChar char="•"/>
            </a:pPr>
            <a:r>
              <a:rPr lang="en-GB" b="0" i="0" dirty="0">
                <a:solidFill>
                  <a:srgbClr val="000000"/>
                </a:solidFill>
                <a:effectLst/>
                <a:latin typeface="Monserat"/>
              </a:rPr>
              <a:t>analysis, prediction, automation, infrastructure</a:t>
            </a:r>
          </a:p>
          <a:p>
            <a:endParaRPr lang="en-GB" dirty="0">
              <a:latin typeface="Monserat"/>
            </a:endParaRPr>
          </a:p>
        </p:txBody>
      </p:sp>
    </p:spTree>
    <p:extLst>
      <p:ext uri="{BB962C8B-B14F-4D97-AF65-F5344CB8AC3E}">
        <p14:creationId xmlns:p14="http://schemas.microsoft.com/office/powerpoint/2010/main" val="24851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73027" y="1205604"/>
            <a:ext cx="3657827" cy="3064853"/>
          </a:xfrm>
        </p:spPr>
        <p:txBody>
          <a:bodyPr>
            <a:normAutofit fontScale="92500" lnSpcReduction="20000"/>
          </a:bodyPr>
          <a:lstStyle/>
          <a:p>
            <a:r>
              <a:rPr lang="en-GB" sz="3600" dirty="0">
                <a:latin typeface="+mj-lt"/>
              </a:rPr>
              <a:t>REACTIONS</a:t>
            </a:r>
          </a:p>
          <a:p>
            <a:r>
              <a:rPr lang="en-GB" sz="3600" dirty="0">
                <a:latin typeface="+mj-lt"/>
              </a:rPr>
              <a:t>And</a:t>
            </a:r>
          </a:p>
          <a:p>
            <a:r>
              <a:rPr lang="en-GB" sz="3600" dirty="0">
                <a:latin typeface="+mj-lt"/>
              </a:rPr>
              <a:t>RAISED HANDS</a:t>
            </a:r>
          </a:p>
          <a:p>
            <a:endParaRPr lang="en-GB" sz="4000" dirty="0">
              <a:latin typeface="+mj-lt"/>
            </a:endParaRPr>
          </a:p>
          <a:p>
            <a:pPr>
              <a:lnSpc>
                <a:spcPct val="150000"/>
              </a:lnSpc>
            </a:pPr>
            <a:r>
              <a:rPr lang="en-GB" sz="1700" dirty="0"/>
              <a:t>Finding a topic interesting? </a:t>
            </a:r>
          </a:p>
          <a:p>
            <a:pPr>
              <a:lnSpc>
                <a:spcPct val="150000"/>
              </a:lnSpc>
            </a:pPr>
            <a:r>
              <a:rPr lang="en-GB" sz="1700" dirty="0"/>
              <a:t>Got a Question?</a:t>
            </a:r>
          </a:p>
          <a:p>
            <a:pPr>
              <a:lnSpc>
                <a:spcPct val="150000"/>
              </a:lnSpc>
            </a:pPr>
            <a:endParaRPr lang="en-GB" sz="1700" dirty="0"/>
          </a:p>
          <a:p>
            <a:endParaRPr lang="en-GB" sz="4000" dirty="0">
              <a:latin typeface="+mj-lt"/>
            </a:endParaRPr>
          </a:p>
        </p:txBody>
      </p:sp>
      <p:pic>
        <p:nvPicPr>
          <p:cNvPr id="5" name="Picture 4">
            <a:extLst>
              <a:ext uri="{FF2B5EF4-FFF2-40B4-BE49-F238E27FC236}">
                <a16:creationId xmlns:a16="http://schemas.microsoft.com/office/drawing/2014/main" id="{9C4572D7-68FE-4D1F-8F4D-ADA137B38EA1}"/>
              </a:ext>
            </a:extLst>
          </p:cNvPr>
          <p:cNvPicPr>
            <a:picLocks noChangeAspect="1"/>
          </p:cNvPicPr>
          <p:nvPr/>
        </p:nvPicPr>
        <p:blipFill>
          <a:blip r:embed="rId3"/>
          <a:stretch>
            <a:fillRect/>
          </a:stretch>
        </p:blipFill>
        <p:spPr>
          <a:xfrm>
            <a:off x="7017935" y="1166497"/>
            <a:ext cx="2686425" cy="4525006"/>
          </a:xfrm>
          <a:prstGeom prst="rect">
            <a:avLst/>
          </a:prstGeom>
        </p:spPr>
      </p:pic>
    </p:spTree>
    <p:extLst>
      <p:ext uri="{BB962C8B-B14F-4D97-AF65-F5344CB8AC3E}">
        <p14:creationId xmlns:p14="http://schemas.microsoft.com/office/powerpoint/2010/main" val="140676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81006F-41D9-4BE8-9BD2-365569BA02AB}"/>
              </a:ext>
            </a:extLst>
          </p:cNvPr>
          <p:cNvSpPr>
            <a:spLocks noGrp="1"/>
          </p:cNvSpPr>
          <p:nvPr>
            <p:ph type="body" sz="quarter" idx="10"/>
          </p:nvPr>
        </p:nvSpPr>
        <p:spPr/>
        <p:txBody>
          <a:bodyPr/>
          <a:lstStyle/>
          <a:p>
            <a:r>
              <a:rPr lang="en-GB" dirty="0"/>
              <a:t>What is the job of a data scientist?</a:t>
            </a:r>
          </a:p>
        </p:txBody>
      </p:sp>
      <p:sp>
        <p:nvSpPr>
          <p:cNvPr id="3" name="Text Placeholder 2">
            <a:extLst>
              <a:ext uri="{FF2B5EF4-FFF2-40B4-BE49-F238E27FC236}">
                <a16:creationId xmlns:a16="http://schemas.microsoft.com/office/drawing/2014/main" id="{4E2B9202-ACCA-4DD4-BF4B-C6DFD8F5DE31}"/>
              </a:ext>
            </a:extLst>
          </p:cNvPr>
          <p:cNvSpPr>
            <a:spLocks noGrp="1"/>
          </p:cNvSpPr>
          <p:nvPr>
            <p:ph type="body" sz="quarter" idx="15"/>
          </p:nvPr>
        </p:nvSpPr>
        <p:spPr/>
        <p:txBody>
          <a:bodyPr/>
          <a:lstStyle/>
          <a:p>
            <a:r>
              <a:rPr lang="en-GB" dirty="0">
                <a:latin typeface="Monserat"/>
              </a:rPr>
              <a:t>Q&amp;A (5 mins)</a:t>
            </a:r>
          </a:p>
          <a:p>
            <a:pPr algn="l">
              <a:buFont typeface="Arial" panose="020B0604020202020204" pitchFamily="34" charset="0"/>
              <a:buChar char="•"/>
            </a:pPr>
            <a:r>
              <a:rPr lang="en-GB" b="0" i="0" dirty="0">
                <a:solidFill>
                  <a:srgbClr val="000000"/>
                </a:solidFill>
                <a:effectLst/>
                <a:latin typeface="Monserat"/>
              </a:rPr>
              <a:t>A data scientist helps with a wide class of </a:t>
            </a:r>
            <a:r>
              <a:rPr lang="en-GB" b="0" i="1" dirty="0">
                <a:solidFill>
                  <a:srgbClr val="000000"/>
                </a:solidFill>
                <a:effectLst/>
                <a:latin typeface="Monserat"/>
              </a:rPr>
              <a:t>open</a:t>
            </a:r>
            <a:r>
              <a:rPr lang="en-GB" b="0" i="0" dirty="0">
                <a:solidFill>
                  <a:srgbClr val="000000"/>
                </a:solidFill>
                <a:effectLst/>
                <a:latin typeface="Monserat"/>
              </a:rPr>
              <a:t> problems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does a data scientist </a:t>
            </a:r>
            <a:r>
              <a:rPr lang="en-GB" b="0" i="1" dirty="0">
                <a:solidFill>
                  <a:srgbClr val="000000"/>
                </a:solidFill>
                <a:effectLst/>
                <a:latin typeface="Monserat"/>
              </a:rPr>
              <a:t>do</a:t>
            </a:r>
            <a:r>
              <a:rPr lang="en-GB" b="0" i="0" dirty="0">
                <a:solidFill>
                  <a:srgbClr val="000000"/>
                </a:solidFill>
                <a:effectLst/>
                <a:latin typeface="Monserat"/>
              </a:rPr>
              <a:t> differently?</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skills/techniques are used differently?</a:t>
            </a:r>
          </a:p>
          <a:p>
            <a:endParaRPr lang="en-GB" dirty="0">
              <a:latin typeface="Monserat"/>
            </a:endParaRPr>
          </a:p>
        </p:txBody>
      </p:sp>
    </p:spTree>
    <p:extLst>
      <p:ext uri="{BB962C8B-B14F-4D97-AF65-F5344CB8AC3E}">
        <p14:creationId xmlns:p14="http://schemas.microsoft.com/office/powerpoint/2010/main" val="204531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81006F-41D9-4BE8-9BD2-365569BA02AB}"/>
              </a:ext>
            </a:extLst>
          </p:cNvPr>
          <p:cNvSpPr>
            <a:spLocks noGrp="1"/>
          </p:cNvSpPr>
          <p:nvPr>
            <p:ph type="body" sz="quarter" idx="10"/>
          </p:nvPr>
        </p:nvSpPr>
        <p:spPr/>
        <p:txBody>
          <a:bodyPr/>
          <a:lstStyle/>
          <a:p>
            <a:r>
              <a:rPr lang="en-GB" dirty="0"/>
              <a:t>What is the job of a data scientist?</a:t>
            </a:r>
          </a:p>
        </p:txBody>
      </p:sp>
      <p:sp>
        <p:nvSpPr>
          <p:cNvPr id="3" name="Text Placeholder 2">
            <a:extLst>
              <a:ext uri="{FF2B5EF4-FFF2-40B4-BE49-F238E27FC236}">
                <a16:creationId xmlns:a16="http://schemas.microsoft.com/office/drawing/2014/main" id="{4E2B9202-ACCA-4DD4-BF4B-C6DFD8F5DE31}"/>
              </a:ext>
            </a:extLst>
          </p:cNvPr>
          <p:cNvSpPr>
            <a:spLocks noGrp="1"/>
          </p:cNvSpPr>
          <p:nvPr>
            <p:ph type="body" sz="quarter" idx="15"/>
          </p:nvPr>
        </p:nvSpPr>
        <p:spPr/>
        <p:txBody>
          <a:bodyPr>
            <a:normAutofit lnSpcReduction="10000"/>
          </a:bodyPr>
          <a:lstStyle/>
          <a:p>
            <a:r>
              <a:rPr lang="en-GB" dirty="0">
                <a:latin typeface="Monserat"/>
              </a:rPr>
              <a:t>Example responses:</a:t>
            </a:r>
          </a:p>
          <a:p>
            <a:pPr algn="l">
              <a:buFont typeface="Arial" panose="020B0604020202020204" pitchFamily="34" charset="0"/>
              <a:buChar char="•"/>
            </a:pPr>
            <a:r>
              <a:rPr lang="en-GB" b="0" i="0" dirty="0">
                <a:solidFill>
                  <a:srgbClr val="000000"/>
                </a:solidFill>
                <a:effectLst/>
                <a:latin typeface="Monserat"/>
              </a:rPr>
              <a:t>A data scientist helps with a wide class of </a:t>
            </a:r>
            <a:r>
              <a:rPr lang="en-GB" b="0" i="1" dirty="0">
                <a:solidFill>
                  <a:srgbClr val="000000"/>
                </a:solidFill>
                <a:effectLst/>
                <a:latin typeface="Monserat"/>
              </a:rPr>
              <a:t>open</a:t>
            </a:r>
            <a:r>
              <a:rPr lang="en-GB" b="0" i="0" dirty="0">
                <a:solidFill>
                  <a:srgbClr val="000000"/>
                </a:solidFill>
                <a:effectLst/>
                <a:latin typeface="Monserat"/>
              </a:rPr>
              <a:t> problems</a:t>
            </a:r>
          </a:p>
          <a:p>
            <a:pPr marL="742950" lvl="1" indent="-285750" algn="l">
              <a:buFont typeface="Arial" panose="020B0604020202020204" pitchFamily="34" charset="0"/>
              <a:buChar char="•"/>
            </a:pPr>
            <a:r>
              <a:rPr lang="en-GB" b="0" i="0" dirty="0">
                <a:solidFill>
                  <a:srgbClr val="000000"/>
                </a:solidFill>
                <a:effectLst/>
                <a:latin typeface="Monserat"/>
              </a:rPr>
              <a:t>many role profiles</a:t>
            </a:r>
          </a:p>
          <a:p>
            <a:pPr algn="l">
              <a:buFont typeface="Arial" panose="020B0604020202020204" pitchFamily="34" charset="0"/>
              <a:buChar char="•"/>
            </a:pPr>
            <a:r>
              <a:rPr lang="en-GB" b="0" i="0" dirty="0">
                <a:solidFill>
                  <a:srgbClr val="000000"/>
                </a:solidFill>
                <a:effectLst/>
                <a:latin typeface="Monserat"/>
              </a:rPr>
              <a:t>What does a data scientist </a:t>
            </a:r>
            <a:r>
              <a:rPr lang="en-GB" b="0" i="1" dirty="0">
                <a:solidFill>
                  <a:srgbClr val="000000"/>
                </a:solidFill>
                <a:effectLst/>
                <a:latin typeface="Monserat"/>
              </a:rPr>
              <a:t>do</a:t>
            </a:r>
            <a:r>
              <a:rPr lang="en-GB" b="0" i="0" dirty="0">
                <a:solidFill>
                  <a:srgbClr val="000000"/>
                </a:solidFill>
                <a:effectLst/>
                <a:latin typeface="Monserat"/>
              </a:rPr>
              <a:t> differently?</a:t>
            </a:r>
          </a:p>
          <a:p>
            <a:pPr marL="742950" lvl="1" indent="-285750" algn="l">
              <a:buFont typeface="Arial" panose="020B0604020202020204" pitchFamily="34" charset="0"/>
              <a:buChar char="•"/>
            </a:pPr>
            <a:r>
              <a:rPr lang="en-GB" b="0" i="0" dirty="0">
                <a:solidFill>
                  <a:srgbClr val="000000"/>
                </a:solidFill>
                <a:effectLst/>
                <a:latin typeface="Monserat"/>
              </a:rPr>
              <a:t>a data scientist is an experimenter</a:t>
            </a:r>
          </a:p>
          <a:p>
            <a:pPr marL="1143000" lvl="2" indent="-228600" algn="l">
              <a:buFont typeface="Arial" panose="020B0604020202020204" pitchFamily="34" charset="0"/>
              <a:buChar char="•"/>
            </a:pPr>
            <a:r>
              <a:rPr lang="en-GB" b="0" i="0" dirty="0">
                <a:solidFill>
                  <a:srgbClr val="000000"/>
                </a:solidFill>
                <a:effectLst/>
                <a:latin typeface="Monserat"/>
              </a:rPr>
              <a:t>whose primary tool is the computer</a:t>
            </a:r>
          </a:p>
          <a:p>
            <a:pPr marL="1143000" lvl="2" indent="-228600" algn="l">
              <a:buFont typeface="Arial" panose="020B0604020202020204" pitchFamily="34" charset="0"/>
              <a:buChar char="•"/>
            </a:pPr>
            <a:r>
              <a:rPr lang="en-GB" b="0" i="0" dirty="0">
                <a:solidFill>
                  <a:srgbClr val="000000"/>
                </a:solidFill>
                <a:effectLst/>
                <a:latin typeface="Monserat"/>
              </a:rPr>
              <a:t>and whose primary aim is to explain and build real-world systems.</a:t>
            </a:r>
          </a:p>
          <a:p>
            <a:pPr algn="l">
              <a:buFont typeface="Arial" panose="020B0604020202020204" pitchFamily="34" charset="0"/>
              <a:buChar char="•"/>
            </a:pPr>
            <a:r>
              <a:rPr lang="en-GB" b="0" i="0" dirty="0">
                <a:solidFill>
                  <a:srgbClr val="000000"/>
                </a:solidFill>
                <a:effectLst/>
                <a:latin typeface="Monserat"/>
              </a:rPr>
              <a:t>What skills/techniques are used differently?</a:t>
            </a:r>
          </a:p>
          <a:p>
            <a:pPr marL="742950" lvl="1" indent="-285750" algn="l">
              <a:buFont typeface="Arial" panose="020B0604020202020204" pitchFamily="34" charset="0"/>
              <a:buChar char="•"/>
            </a:pPr>
            <a:r>
              <a:rPr lang="en-GB" b="0" i="0" dirty="0">
                <a:solidFill>
                  <a:srgbClr val="000000"/>
                </a:solidFill>
                <a:effectLst/>
                <a:latin typeface="Monserat"/>
              </a:rPr>
              <a:t>a data scientist may use</a:t>
            </a:r>
          </a:p>
          <a:p>
            <a:pPr marL="1143000" lvl="2" indent="-228600" algn="l">
              <a:buFont typeface="Arial" panose="020B0604020202020204" pitchFamily="34" charset="0"/>
              <a:buChar char="•"/>
            </a:pPr>
            <a:r>
              <a:rPr lang="en-GB" b="0" i="0" dirty="0">
                <a:solidFill>
                  <a:srgbClr val="000000"/>
                </a:solidFill>
                <a:effectLst/>
                <a:latin typeface="Monserat"/>
              </a:rPr>
              <a:t>statistics</a:t>
            </a:r>
          </a:p>
          <a:p>
            <a:pPr marL="1143000" lvl="2" indent="-228600" algn="l">
              <a:buFont typeface="Arial" panose="020B0604020202020204" pitchFamily="34" charset="0"/>
              <a:buChar char="•"/>
            </a:pPr>
            <a:r>
              <a:rPr lang="en-GB" b="0" i="0" dirty="0">
                <a:solidFill>
                  <a:srgbClr val="000000"/>
                </a:solidFill>
                <a:effectLst/>
                <a:latin typeface="Monserat"/>
              </a:rPr>
              <a:t>programming</a:t>
            </a:r>
          </a:p>
          <a:p>
            <a:pPr marL="1143000" lvl="2" indent="-228600" algn="l">
              <a:buFont typeface="Arial" panose="020B0604020202020204" pitchFamily="34" charset="0"/>
              <a:buChar char="•"/>
            </a:pPr>
            <a:r>
              <a:rPr lang="en-GB" b="0" i="0" dirty="0">
                <a:solidFill>
                  <a:srgbClr val="000000"/>
                </a:solidFill>
                <a:effectLst/>
                <a:latin typeface="Monserat"/>
              </a:rPr>
              <a:t>machine learning</a:t>
            </a:r>
          </a:p>
          <a:p>
            <a:pPr marL="1143000" lvl="2" indent="-228600" algn="l">
              <a:buFont typeface="Arial" panose="020B0604020202020204" pitchFamily="34" charset="0"/>
              <a:buChar char="•"/>
            </a:pPr>
            <a:r>
              <a:rPr lang="en-GB" b="0" i="0" dirty="0">
                <a:solidFill>
                  <a:srgbClr val="000000"/>
                </a:solidFill>
                <a:effectLst/>
                <a:latin typeface="Monserat"/>
              </a:rPr>
              <a:t>big data</a:t>
            </a:r>
          </a:p>
          <a:p>
            <a:pPr marL="1143000" lvl="2" indent="-228600" algn="l">
              <a:buFont typeface="Arial" panose="020B0604020202020204" pitchFamily="34" charset="0"/>
              <a:buChar char="•"/>
            </a:pPr>
            <a:r>
              <a:rPr lang="en-GB" b="0" i="0" dirty="0">
                <a:solidFill>
                  <a:srgbClr val="000000"/>
                </a:solidFill>
                <a:effectLst/>
                <a:latin typeface="Monserat"/>
              </a:rPr>
              <a:t>traditional data</a:t>
            </a:r>
          </a:p>
          <a:p>
            <a:pPr marL="742950" lvl="1" indent="-285750" algn="l">
              <a:buFont typeface="Arial" panose="020B0604020202020204" pitchFamily="34" charset="0"/>
              <a:buChar char="•"/>
            </a:pPr>
            <a:r>
              <a:rPr lang="en-GB" b="0" i="0" dirty="0">
                <a:solidFill>
                  <a:srgbClr val="000000"/>
                </a:solidFill>
                <a:effectLst/>
                <a:latin typeface="Monserat"/>
              </a:rPr>
              <a:t>... to solve unsolved problems</a:t>
            </a:r>
          </a:p>
          <a:p>
            <a:endParaRPr lang="en-GB" dirty="0">
              <a:latin typeface="Monserat"/>
            </a:endParaRPr>
          </a:p>
        </p:txBody>
      </p:sp>
    </p:spTree>
    <p:extLst>
      <p:ext uri="{BB962C8B-B14F-4D97-AF65-F5344CB8AC3E}">
        <p14:creationId xmlns:p14="http://schemas.microsoft.com/office/powerpoint/2010/main" val="685507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normAutofit lnSpcReduction="10000"/>
          </a:bodyPr>
          <a:lstStyle/>
          <a:p>
            <a:r>
              <a:rPr lang="en-GB" dirty="0"/>
              <a:t>What skills does a data scientist need?</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201887" y="533558"/>
            <a:ext cx="7546942" cy="5112343"/>
          </a:xfrm>
        </p:spPr>
        <p:txBody>
          <a:bodyPr/>
          <a:lstStyle/>
          <a:p>
            <a:r>
              <a:rPr lang="en-GB" b="1" i="0" dirty="0">
                <a:solidFill>
                  <a:srgbClr val="000000"/>
                </a:solidFill>
                <a:effectLst/>
                <a:latin typeface="+mj-lt"/>
              </a:rPr>
              <a:t>Whiteboard collaboration (10 mins): </a:t>
            </a:r>
          </a:p>
          <a:p>
            <a:r>
              <a:rPr lang="en-GB" sz="2800" b="1" i="0" dirty="0">
                <a:solidFill>
                  <a:srgbClr val="000000"/>
                </a:solidFill>
                <a:effectLst/>
                <a:latin typeface="+mj-lt"/>
              </a:rPr>
              <a:t>What skills does a data scientist need?</a:t>
            </a:r>
          </a:p>
          <a:p>
            <a:endParaRPr lang="en-GB" dirty="0">
              <a:latin typeface="+mj-lt"/>
            </a:endParaRPr>
          </a:p>
        </p:txBody>
      </p:sp>
      <p:sp>
        <p:nvSpPr>
          <p:cNvPr id="4" name="Text Placeholder 2">
            <a:extLst>
              <a:ext uri="{FF2B5EF4-FFF2-40B4-BE49-F238E27FC236}">
                <a16:creationId xmlns:a16="http://schemas.microsoft.com/office/drawing/2014/main" id="{0377DFEA-D3D8-4C7F-AAD3-42F19DB42037}"/>
              </a:ext>
            </a:extLst>
          </p:cNvPr>
          <p:cNvSpPr txBox="1">
            <a:spLocks/>
          </p:cNvSpPr>
          <p:nvPr/>
        </p:nvSpPr>
        <p:spPr>
          <a:xfrm>
            <a:off x="7414235" y="4226832"/>
            <a:ext cx="4004880" cy="234813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t>Prompts: </a:t>
            </a:r>
          </a:p>
          <a:p>
            <a:pPr algn="l">
              <a:buFont typeface="Arial" panose="020B0604020202020204" pitchFamily="34" charset="0"/>
              <a:buChar char="•"/>
            </a:pPr>
            <a:r>
              <a:rPr lang="en-GB" b="0" i="0" dirty="0">
                <a:solidFill>
                  <a:srgbClr val="000000"/>
                </a:solidFill>
                <a:effectLst/>
                <a:latin typeface="Monserat"/>
              </a:rPr>
              <a:t>What technical skills?</a:t>
            </a:r>
          </a:p>
          <a:p>
            <a:pPr algn="l">
              <a:buFont typeface="Arial" panose="020B0604020202020204" pitchFamily="34" charset="0"/>
              <a:buChar char="•"/>
            </a:pPr>
            <a:r>
              <a:rPr lang="en-GB" b="0" i="0" dirty="0">
                <a:solidFill>
                  <a:srgbClr val="000000"/>
                </a:solidFill>
                <a:effectLst/>
                <a:latin typeface="Monserat"/>
              </a:rPr>
              <a:t>What mindset &amp; behaviours?</a:t>
            </a:r>
          </a:p>
          <a:p>
            <a:pPr algn="l">
              <a:buFont typeface="Arial" panose="020B0604020202020204" pitchFamily="34" charset="0"/>
              <a:buChar char="•"/>
            </a:pPr>
            <a:r>
              <a:rPr lang="en-GB" b="0" i="0" dirty="0">
                <a:solidFill>
                  <a:srgbClr val="000000"/>
                </a:solidFill>
                <a:effectLst/>
                <a:latin typeface="Monserat"/>
              </a:rPr>
              <a:t>What knowledge?</a:t>
            </a:r>
          </a:p>
          <a:p>
            <a:pPr fontAlgn="auto">
              <a:spcAft>
                <a:spcPts val="0"/>
              </a:spcAft>
            </a:pPr>
            <a:endParaRPr lang="en-GB" dirty="0"/>
          </a:p>
        </p:txBody>
      </p:sp>
    </p:spTree>
    <p:extLst>
      <p:ext uri="{BB962C8B-B14F-4D97-AF65-F5344CB8AC3E}">
        <p14:creationId xmlns:p14="http://schemas.microsoft.com/office/powerpoint/2010/main" val="3052549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normAutofit lnSpcReduction="10000"/>
          </a:bodyPr>
          <a:lstStyle/>
          <a:p>
            <a:r>
              <a:rPr lang="en-GB" dirty="0"/>
              <a:t>What skills does a data scientist need?</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201887" y="533558"/>
            <a:ext cx="7546942" cy="5112343"/>
          </a:xfrm>
        </p:spPr>
        <p:txBody>
          <a:bodyPr>
            <a:normAutofit lnSpcReduction="10000"/>
          </a:bodyPr>
          <a:lstStyle/>
          <a:p>
            <a:r>
              <a:rPr lang="en-GB" dirty="0">
                <a:latin typeface="+mj-lt"/>
              </a:rPr>
              <a:t>Some example responses:</a:t>
            </a:r>
          </a:p>
          <a:p>
            <a:pPr algn="l">
              <a:buFont typeface="Arial" panose="020B0604020202020204" pitchFamily="34" charset="0"/>
              <a:buChar char="•"/>
            </a:pPr>
            <a:r>
              <a:rPr lang="en-GB" b="0" i="0" dirty="0">
                <a:solidFill>
                  <a:srgbClr val="000000"/>
                </a:solidFill>
                <a:effectLst/>
                <a:latin typeface="Helvetica Neue"/>
              </a:rPr>
              <a:t>statistics</a:t>
            </a:r>
          </a:p>
          <a:p>
            <a:pPr algn="l">
              <a:buFont typeface="Arial" panose="020B0604020202020204" pitchFamily="34" charset="0"/>
              <a:buChar char="•"/>
            </a:pPr>
            <a:r>
              <a:rPr lang="en-GB" b="0" i="0" dirty="0">
                <a:solidFill>
                  <a:srgbClr val="000000"/>
                </a:solidFill>
                <a:effectLst/>
                <a:latin typeface="Helvetica Neue"/>
              </a:rPr>
              <a:t>mathematics</a:t>
            </a:r>
          </a:p>
          <a:p>
            <a:pPr algn="l">
              <a:buFont typeface="Arial" panose="020B0604020202020204" pitchFamily="34" charset="0"/>
              <a:buChar char="•"/>
            </a:pPr>
            <a:r>
              <a:rPr lang="en-GB" b="0" i="0" dirty="0">
                <a:solidFill>
                  <a:srgbClr val="000000"/>
                </a:solidFill>
                <a:effectLst/>
                <a:latin typeface="Helvetica Neue"/>
              </a:rPr>
              <a:t>programming</a:t>
            </a:r>
          </a:p>
          <a:p>
            <a:pPr algn="l">
              <a:buFont typeface="Arial" panose="020B0604020202020204" pitchFamily="34" charset="0"/>
              <a:buChar char="•"/>
            </a:pPr>
            <a:r>
              <a:rPr lang="en-GB" b="0" i="0" dirty="0">
                <a:solidFill>
                  <a:srgbClr val="000000"/>
                </a:solidFill>
                <a:effectLst/>
                <a:latin typeface="Helvetica Neue"/>
              </a:rPr>
              <a:t>software engineering</a:t>
            </a:r>
          </a:p>
          <a:p>
            <a:pPr algn="l">
              <a:buFont typeface="Arial" panose="020B0604020202020204" pitchFamily="34" charset="0"/>
              <a:buChar char="•"/>
            </a:pPr>
            <a:r>
              <a:rPr lang="en-GB" b="0" i="0" dirty="0">
                <a:solidFill>
                  <a:srgbClr val="000000"/>
                </a:solidFill>
                <a:effectLst/>
                <a:latin typeface="Helvetica Neue"/>
              </a:rPr>
              <a:t>algorithms</a:t>
            </a:r>
          </a:p>
          <a:p>
            <a:pPr algn="l">
              <a:buFont typeface="Arial" panose="020B0604020202020204" pitchFamily="34" charset="0"/>
              <a:buChar char="•"/>
            </a:pPr>
            <a:r>
              <a:rPr lang="en-GB" b="0" i="0" dirty="0">
                <a:solidFill>
                  <a:srgbClr val="000000"/>
                </a:solidFill>
                <a:effectLst/>
                <a:latin typeface="Helvetica Neue"/>
              </a:rPr>
              <a:t>relational data &amp; querying</a:t>
            </a:r>
          </a:p>
          <a:p>
            <a:pPr algn="l">
              <a:buFont typeface="Arial" panose="020B0604020202020204" pitchFamily="34" charset="0"/>
              <a:buChar char="•"/>
            </a:pPr>
            <a:r>
              <a:rPr lang="en-GB" b="0" i="0" dirty="0">
                <a:solidFill>
                  <a:srgbClr val="000000"/>
                </a:solidFill>
                <a:effectLst/>
                <a:latin typeface="Helvetica Neue"/>
              </a:rPr>
              <a:t>big data</a:t>
            </a:r>
          </a:p>
          <a:p>
            <a:pPr algn="l">
              <a:buFont typeface="Arial" panose="020B0604020202020204" pitchFamily="34" charset="0"/>
              <a:buChar char="•"/>
            </a:pPr>
            <a:r>
              <a:rPr lang="en-GB" b="0" i="0" dirty="0">
                <a:solidFill>
                  <a:srgbClr val="000000"/>
                </a:solidFill>
                <a:effectLst/>
                <a:latin typeface="Helvetica Neue"/>
              </a:rPr>
              <a:t>sceptical (/disagreeable)</a:t>
            </a:r>
          </a:p>
          <a:p>
            <a:pPr algn="l">
              <a:buFont typeface="Arial" panose="020B0604020202020204" pitchFamily="34" charset="0"/>
              <a:buChar char="•"/>
            </a:pPr>
            <a:r>
              <a:rPr lang="en-GB" b="0" i="0" dirty="0">
                <a:solidFill>
                  <a:srgbClr val="000000"/>
                </a:solidFill>
                <a:effectLst/>
                <a:latin typeface="Helvetica Neue"/>
              </a:rPr>
              <a:t>analytical</a:t>
            </a:r>
          </a:p>
          <a:p>
            <a:pPr algn="l">
              <a:buFont typeface="Arial" panose="020B0604020202020204" pitchFamily="34" charset="0"/>
              <a:buChar char="•"/>
            </a:pPr>
            <a:r>
              <a:rPr lang="en-GB" b="0" i="0" dirty="0">
                <a:solidFill>
                  <a:srgbClr val="000000"/>
                </a:solidFill>
                <a:effectLst/>
                <a:latin typeface="Helvetica Neue"/>
              </a:rPr>
              <a:t>systematic</a:t>
            </a:r>
          </a:p>
          <a:p>
            <a:pPr algn="l">
              <a:buFont typeface="Arial" panose="020B0604020202020204" pitchFamily="34" charset="0"/>
              <a:buChar char="•"/>
            </a:pPr>
            <a:r>
              <a:rPr lang="en-GB" b="0" i="0" dirty="0">
                <a:solidFill>
                  <a:srgbClr val="000000"/>
                </a:solidFill>
                <a:effectLst/>
                <a:latin typeface="Helvetica Neue"/>
              </a:rPr>
              <a:t>communication</a:t>
            </a:r>
          </a:p>
          <a:p>
            <a:pPr algn="l">
              <a:buFont typeface="Arial" panose="020B0604020202020204" pitchFamily="34" charset="0"/>
              <a:buChar char="•"/>
            </a:pPr>
            <a:r>
              <a:rPr lang="en-GB" b="0" i="0" dirty="0">
                <a:solidFill>
                  <a:srgbClr val="000000"/>
                </a:solidFill>
                <a:effectLst/>
                <a:latin typeface="Helvetica Neue"/>
              </a:rPr>
              <a:t>domain knowledge</a:t>
            </a:r>
          </a:p>
          <a:p>
            <a:endParaRPr lang="en-GB" dirty="0">
              <a:latin typeface="+mj-lt"/>
            </a:endParaRPr>
          </a:p>
        </p:txBody>
      </p:sp>
      <p:sp>
        <p:nvSpPr>
          <p:cNvPr id="4" name="Text Placeholder 2">
            <a:extLst>
              <a:ext uri="{FF2B5EF4-FFF2-40B4-BE49-F238E27FC236}">
                <a16:creationId xmlns:a16="http://schemas.microsoft.com/office/drawing/2014/main" id="{0377DFEA-D3D8-4C7F-AAD3-42F19DB42037}"/>
              </a:ext>
            </a:extLst>
          </p:cNvPr>
          <p:cNvSpPr txBox="1">
            <a:spLocks/>
          </p:cNvSpPr>
          <p:nvPr/>
        </p:nvSpPr>
        <p:spPr>
          <a:xfrm>
            <a:off x="7414235" y="4226832"/>
            <a:ext cx="4004880" cy="2348139"/>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t>Prompts: </a:t>
            </a:r>
          </a:p>
          <a:p>
            <a:pPr algn="l">
              <a:buFont typeface="Arial" panose="020B0604020202020204" pitchFamily="34" charset="0"/>
              <a:buChar char="•"/>
            </a:pPr>
            <a:r>
              <a:rPr lang="en-GB" b="0" i="0" dirty="0">
                <a:solidFill>
                  <a:srgbClr val="000000"/>
                </a:solidFill>
                <a:effectLst/>
                <a:latin typeface="Monserat"/>
              </a:rPr>
              <a:t>What technical skills?</a:t>
            </a:r>
          </a:p>
          <a:p>
            <a:pPr algn="l">
              <a:buFont typeface="Arial" panose="020B0604020202020204" pitchFamily="34" charset="0"/>
              <a:buChar char="•"/>
            </a:pPr>
            <a:r>
              <a:rPr lang="en-GB" b="0" i="0" dirty="0">
                <a:solidFill>
                  <a:srgbClr val="000000"/>
                </a:solidFill>
                <a:effectLst/>
                <a:latin typeface="Monserat"/>
              </a:rPr>
              <a:t>What mindset &amp; behaviours?</a:t>
            </a:r>
          </a:p>
          <a:p>
            <a:pPr algn="l">
              <a:buFont typeface="Arial" panose="020B0604020202020204" pitchFamily="34" charset="0"/>
              <a:buChar char="•"/>
            </a:pPr>
            <a:r>
              <a:rPr lang="en-GB" b="0" i="0" dirty="0">
                <a:solidFill>
                  <a:srgbClr val="000000"/>
                </a:solidFill>
                <a:effectLst/>
                <a:latin typeface="Monserat"/>
              </a:rPr>
              <a:t>What knowledge?</a:t>
            </a:r>
          </a:p>
          <a:p>
            <a:pPr algn="l"/>
            <a:r>
              <a:rPr lang="en-GB" b="0" i="0" dirty="0">
                <a:solidFill>
                  <a:srgbClr val="000000"/>
                </a:solidFill>
                <a:effectLst/>
                <a:latin typeface="Monserat"/>
              </a:rPr>
              <a:t>(Industry agreed knowledge, skills, and behaviours can be found on the </a:t>
            </a:r>
            <a:r>
              <a:rPr lang="en-GB" b="0" i="0" dirty="0" err="1">
                <a:solidFill>
                  <a:srgbClr val="000000"/>
                </a:solidFill>
                <a:effectLst/>
                <a:latin typeface="Monserat"/>
              </a:rPr>
              <a:t>IfATE</a:t>
            </a:r>
            <a:r>
              <a:rPr lang="en-GB" b="0" i="0" dirty="0">
                <a:solidFill>
                  <a:srgbClr val="000000"/>
                </a:solidFill>
                <a:effectLst/>
                <a:latin typeface="Monserat"/>
              </a:rPr>
              <a:t> website)</a:t>
            </a:r>
          </a:p>
          <a:p>
            <a:pPr fontAlgn="auto">
              <a:spcAft>
                <a:spcPts val="0"/>
              </a:spcAft>
            </a:pPr>
            <a:endParaRPr lang="en-GB" dirty="0"/>
          </a:p>
        </p:txBody>
      </p:sp>
    </p:spTree>
    <p:extLst>
      <p:ext uri="{BB962C8B-B14F-4D97-AF65-F5344CB8AC3E}">
        <p14:creationId xmlns:p14="http://schemas.microsoft.com/office/powerpoint/2010/main" val="297383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What value does a data scientist add?</a:t>
            </a:r>
          </a:p>
          <a:p>
            <a:endParaRPr lang="en-GB" sz="2700" dirty="0"/>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34</a:t>
            </a:fld>
            <a:endParaRPr lang="en-GB"/>
          </a:p>
        </p:txBody>
      </p:sp>
      <p:sp>
        <p:nvSpPr>
          <p:cNvPr id="8" name="Text Placeholder 2">
            <a:extLst>
              <a:ext uri="{FF2B5EF4-FFF2-40B4-BE49-F238E27FC236}">
                <a16:creationId xmlns:a16="http://schemas.microsoft.com/office/drawing/2014/main" id="{1B710A53-C87F-4C9B-9255-23E0301D86C0}"/>
              </a:ext>
            </a:extLst>
          </p:cNvPr>
          <p:cNvSpPr txBox="1">
            <a:spLocks/>
          </p:cNvSpPr>
          <p:nvPr/>
        </p:nvSpPr>
        <p:spPr>
          <a:xfrm>
            <a:off x="4573062" y="1349985"/>
            <a:ext cx="6683359" cy="455007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b="1" i="0" dirty="0">
                <a:solidFill>
                  <a:srgbClr val="000000"/>
                </a:solidFill>
                <a:effectLst/>
                <a:latin typeface="Monserat"/>
              </a:rPr>
              <a:t>Discussion Together (10 mins):</a:t>
            </a:r>
          </a:p>
          <a:p>
            <a:pPr fontAlgn="auto">
              <a:spcAft>
                <a:spcPts val="0"/>
              </a:spcAft>
            </a:pPr>
            <a:r>
              <a:rPr lang="en-GB" b="1" i="0" dirty="0">
                <a:solidFill>
                  <a:srgbClr val="000000"/>
                </a:solidFill>
                <a:effectLst/>
                <a:latin typeface="Monserat"/>
              </a:rPr>
              <a:t>What value does a data scientist add?</a:t>
            </a:r>
          </a:p>
          <a:p>
            <a:pPr fontAlgn="auto">
              <a:spcAft>
                <a:spcPts val="0"/>
              </a:spcAft>
            </a:pPr>
            <a:endParaRPr lang="en-GB" dirty="0">
              <a:solidFill>
                <a:srgbClr val="000000"/>
              </a:solidFill>
              <a:latin typeface="Monserat"/>
            </a:endParaRPr>
          </a:p>
          <a:p>
            <a:pPr algn="l">
              <a:buFont typeface="Arial" panose="020B0604020202020204" pitchFamily="34" charset="0"/>
              <a:buChar char="•"/>
            </a:pPr>
            <a:r>
              <a:rPr lang="en-GB" b="0" i="0" dirty="0">
                <a:solidFill>
                  <a:srgbClr val="000000"/>
                </a:solidFill>
                <a:effectLst/>
                <a:latin typeface="Monserat"/>
              </a:rPr>
              <a:t>How might a data scientist impact existing teams?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is unique about a data scientist skillset?</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projects would be executed primarily by data scientists?</a:t>
            </a:r>
          </a:p>
          <a:p>
            <a:pPr fontAlgn="auto">
              <a:spcAft>
                <a:spcPts val="0"/>
              </a:spcAft>
            </a:pPr>
            <a:endParaRPr lang="en-GB" b="1" i="0" dirty="0">
              <a:solidFill>
                <a:srgbClr val="000000"/>
              </a:solidFill>
              <a:effectLst/>
              <a:latin typeface="Monserat"/>
            </a:endParaRPr>
          </a:p>
          <a:p>
            <a:pPr fontAlgn="auto">
              <a:spcAft>
                <a:spcPts val="0"/>
              </a:spcAft>
            </a:pPr>
            <a:endParaRPr lang="en-GB" dirty="0">
              <a:latin typeface="Monserat"/>
            </a:endParaRPr>
          </a:p>
        </p:txBody>
      </p:sp>
    </p:spTree>
    <p:extLst>
      <p:ext uri="{BB962C8B-B14F-4D97-AF65-F5344CB8AC3E}">
        <p14:creationId xmlns:p14="http://schemas.microsoft.com/office/powerpoint/2010/main" val="248354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What value does a data scientist add?</a:t>
            </a:r>
          </a:p>
          <a:p>
            <a:endParaRPr lang="en-GB" sz="2700" dirty="0"/>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latin typeface="Monserat"/>
            </a:endParaRPr>
          </a:p>
          <a:p>
            <a:pPr algn="l">
              <a:buFont typeface="Arial" panose="020B0604020202020204" pitchFamily="34" charset="0"/>
              <a:buChar char="•"/>
            </a:pPr>
            <a:r>
              <a:rPr lang="en-GB" b="0" i="0" dirty="0">
                <a:solidFill>
                  <a:srgbClr val="000000"/>
                </a:solidFill>
                <a:effectLst/>
                <a:latin typeface="Monserat"/>
              </a:rPr>
              <a:t>How might a data scientist impact existing teams?</a:t>
            </a:r>
          </a:p>
          <a:p>
            <a:pPr marL="742950" lvl="1" indent="-285750" algn="l">
              <a:buFont typeface="Arial" panose="020B0604020202020204" pitchFamily="34" charset="0"/>
              <a:buChar char="•"/>
            </a:pPr>
            <a:r>
              <a:rPr lang="en-GB" b="0" i="0" dirty="0">
                <a:solidFill>
                  <a:srgbClr val="000000"/>
                </a:solidFill>
                <a:effectLst/>
                <a:latin typeface="Monserat"/>
              </a:rPr>
              <a:t>accelerate, complement, design</a:t>
            </a:r>
          </a:p>
          <a:p>
            <a:pPr marL="742950" lvl="1" indent="-285750" algn="l">
              <a:buFont typeface="Arial" panose="020B0604020202020204" pitchFamily="34" charset="0"/>
              <a:buChar char="•"/>
            </a:pPr>
            <a:r>
              <a:rPr lang="en-GB" b="0" i="0" dirty="0">
                <a:solidFill>
                  <a:srgbClr val="000000"/>
                </a:solidFill>
                <a:effectLst/>
                <a:latin typeface="Monserat"/>
              </a:rPr>
              <a:t>develop prototypes &amp; test ideas</a:t>
            </a:r>
          </a:p>
          <a:p>
            <a:pPr marL="742950" lvl="1" indent="-285750" algn="l">
              <a:buFont typeface="Arial" panose="020B0604020202020204" pitchFamily="34" charset="0"/>
              <a:buChar char="•"/>
            </a:pPr>
            <a:r>
              <a:rPr lang="en-GB" b="0" i="0" dirty="0">
                <a:solidFill>
                  <a:srgbClr val="000000"/>
                </a:solidFill>
                <a:effectLst/>
                <a:latin typeface="Monserat"/>
              </a:rPr>
              <a:t>execute projects beyond skills of traditional analysis</a:t>
            </a:r>
          </a:p>
          <a:p>
            <a:pPr marL="742950" lvl="1" indent="-285750" algn="l">
              <a:buFont typeface="Arial" panose="020B0604020202020204" pitchFamily="34" charset="0"/>
              <a:buChar char="•"/>
            </a:pPr>
            <a:r>
              <a:rPr lang="en-GB" b="0" i="0" dirty="0">
                <a:solidFill>
                  <a:srgbClr val="000000"/>
                </a:solidFill>
                <a:effectLst/>
                <a:latin typeface="Monserat"/>
              </a:rPr>
              <a:t>apply traditional tools in non-traditional ways</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solving business problems with programs vs., with people</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modifying systems to collect more data</a:t>
            </a:r>
          </a:p>
          <a:p>
            <a:pPr algn="l">
              <a:buFont typeface="Arial" panose="020B0604020202020204" pitchFamily="34" charset="0"/>
              <a:buChar char="•"/>
            </a:pPr>
            <a:r>
              <a:rPr lang="en-GB" b="0" i="0" dirty="0">
                <a:solidFill>
                  <a:srgbClr val="000000"/>
                </a:solidFill>
                <a:effectLst/>
                <a:latin typeface="Monserat"/>
              </a:rPr>
              <a:t>What is unique about a data scientist skillset?</a:t>
            </a:r>
          </a:p>
          <a:p>
            <a:pPr marL="742950" lvl="1" indent="-285750" algn="l">
              <a:buFont typeface="Arial" panose="020B0604020202020204" pitchFamily="34" charset="0"/>
              <a:buChar char="•"/>
            </a:pPr>
            <a:r>
              <a:rPr lang="en-GB" b="0" i="0" dirty="0">
                <a:solidFill>
                  <a:srgbClr val="000000"/>
                </a:solidFill>
                <a:effectLst/>
                <a:latin typeface="Monserat"/>
              </a:rPr>
              <a:t>cross-domain, cross-skillset knowledge</a:t>
            </a:r>
          </a:p>
          <a:p>
            <a:pPr algn="l">
              <a:buFont typeface="Arial" panose="020B0604020202020204" pitchFamily="34" charset="0"/>
              <a:buChar char="•"/>
            </a:pPr>
            <a:r>
              <a:rPr lang="en-GB" b="0" i="0" dirty="0">
                <a:solidFill>
                  <a:srgbClr val="000000"/>
                </a:solidFill>
                <a:effectLst/>
                <a:latin typeface="Monserat"/>
              </a:rPr>
              <a:t>What projects would be executed primarily by data scientists?</a:t>
            </a:r>
          </a:p>
          <a:p>
            <a:pPr marL="742950" lvl="1" indent="-285750" algn="l">
              <a:buFont typeface="Arial" panose="020B0604020202020204" pitchFamily="34" charset="0"/>
              <a:buChar char="•"/>
            </a:pPr>
            <a:r>
              <a:rPr lang="en-GB" b="0" i="0" dirty="0">
                <a:solidFill>
                  <a:srgbClr val="000000"/>
                </a:solidFill>
                <a:effectLst/>
                <a:latin typeface="Monserat"/>
              </a:rPr>
              <a:t>research, prediction, big data </a:t>
            </a:r>
            <a:r>
              <a:rPr lang="en-GB" b="0" i="0" dirty="0" err="1">
                <a:solidFill>
                  <a:srgbClr val="000000"/>
                </a:solidFill>
                <a:effectLst/>
                <a:latin typeface="Monserat"/>
              </a:rPr>
              <a:t>analytitcs</a:t>
            </a:r>
            <a:endParaRPr lang="en-GB" b="0" i="0" dirty="0">
              <a:solidFill>
                <a:srgbClr val="000000"/>
              </a:solidFill>
              <a:effectLst/>
              <a:latin typeface="Monserat"/>
            </a:endParaRPr>
          </a:p>
          <a:p>
            <a:endParaRPr lang="en-GB" dirty="0">
              <a:latin typeface="Monserat"/>
            </a:endParaRPr>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35</a:t>
            </a:fld>
            <a:endParaRPr lang="en-GB"/>
          </a:p>
        </p:txBody>
      </p:sp>
      <p:sp>
        <p:nvSpPr>
          <p:cNvPr id="8" name="Text Placeholder 2">
            <a:extLst>
              <a:ext uri="{FF2B5EF4-FFF2-40B4-BE49-F238E27FC236}">
                <a16:creationId xmlns:a16="http://schemas.microsoft.com/office/drawing/2014/main" id="{1B710A53-C87F-4C9B-9255-23E0301D86C0}"/>
              </a:ext>
            </a:extLst>
          </p:cNvPr>
          <p:cNvSpPr txBox="1">
            <a:spLocks/>
          </p:cNvSpPr>
          <p:nvPr/>
        </p:nvSpPr>
        <p:spPr>
          <a:xfrm>
            <a:off x="4573062" y="1349985"/>
            <a:ext cx="6683359" cy="455007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b="1" i="0" dirty="0">
                <a:solidFill>
                  <a:srgbClr val="000000"/>
                </a:solidFill>
                <a:effectLst/>
                <a:latin typeface="Monserat"/>
              </a:rPr>
              <a:t>Example responses</a:t>
            </a:r>
            <a:endParaRPr lang="en-GB" b="0" i="0" dirty="0">
              <a:solidFill>
                <a:srgbClr val="000000"/>
              </a:solidFill>
              <a:effectLst/>
              <a:latin typeface="Monserat"/>
            </a:endParaRPr>
          </a:p>
          <a:p>
            <a:pPr fontAlgn="auto">
              <a:spcAft>
                <a:spcPts val="0"/>
              </a:spcAft>
            </a:pPr>
            <a:endParaRPr lang="en-GB" b="1" i="0" dirty="0">
              <a:solidFill>
                <a:srgbClr val="000000"/>
              </a:solidFill>
              <a:effectLst/>
              <a:latin typeface="Monserat"/>
            </a:endParaRPr>
          </a:p>
          <a:p>
            <a:pPr fontAlgn="auto">
              <a:spcAft>
                <a:spcPts val="0"/>
              </a:spcAft>
            </a:pPr>
            <a:endParaRPr lang="en-GB" dirty="0">
              <a:latin typeface="Monserat"/>
            </a:endParaRPr>
          </a:p>
        </p:txBody>
      </p:sp>
    </p:spTree>
    <p:extLst>
      <p:ext uri="{BB962C8B-B14F-4D97-AF65-F5344CB8AC3E}">
        <p14:creationId xmlns:p14="http://schemas.microsoft.com/office/powerpoint/2010/main" val="2328441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947214"/>
            <a:ext cx="6770688" cy="5564458"/>
          </a:xfrm>
        </p:spPr>
        <p:txBody>
          <a:bodyPr>
            <a:normAutofit fontScale="92500" lnSpcReduction="10000"/>
          </a:bodyPr>
          <a:lstStyle/>
          <a:p>
            <a:r>
              <a:rPr lang="en-GB" dirty="0"/>
              <a:t>Individual activity:</a:t>
            </a:r>
          </a:p>
          <a:p>
            <a:pPr algn="l"/>
            <a:r>
              <a:rPr lang="en-GB" b="1" i="0" dirty="0">
                <a:solidFill>
                  <a:srgbClr val="000000"/>
                </a:solidFill>
                <a:effectLst/>
                <a:latin typeface="Helvetica Neue"/>
              </a:rPr>
              <a:t>Where do you need to develop your skillset?</a:t>
            </a:r>
            <a:r>
              <a:rPr lang="en-GB" b="1" i="0" dirty="0">
                <a:solidFill>
                  <a:srgbClr val="296EAA"/>
                </a:solidFill>
                <a:effectLst/>
                <a:latin typeface="Helvetica Neue"/>
              </a:rPr>
              <a:t> </a:t>
            </a:r>
            <a:r>
              <a:rPr lang="en-GB" b="1" i="0" dirty="0">
                <a:effectLst/>
                <a:latin typeface="Helvetica Neue"/>
              </a:rPr>
              <a:t>(5 mins)</a:t>
            </a:r>
          </a:p>
          <a:p>
            <a:pPr marL="742950" lvl="1" indent="-285750" algn="l">
              <a:buFont typeface="Arial" panose="020B0604020202020204" pitchFamily="34" charset="0"/>
              <a:buChar char="•"/>
            </a:pPr>
            <a:r>
              <a:rPr lang="en-GB" b="0" i="0" dirty="0">
                <a:solidFill>
                  <a:srgbClr val="000000"/>
                </a:solidFill>
                <a:effectLst/>
                <a:latin typeface="Helvetica Neue"/>
              </a:rPr>
              <a:t>Alone, draw a skills profile chart using the notes as guidance.</a:t>
            </a:r>
          </a:p>
          <a:p>
            <a:pPr marL="742950" lvl="1" indent="-285750" algn="l">
              <a:buFont typeface="Arial" panose="020B0604020202020204" pitchFamily="34" charset="0"/>
              <a:buChar char="•"/>
            </a:pPr>
            <a:r>
              <a:rPr lang="en-GB" b="0" i="0" dirty="0">
                <a:solidFill>
                  <a:srgbClr val="000000"/>
                </a:solidFill>
                <a:effectLst/>
                <a:latin typeface="Helvetica Neue"/>
              </a:rPr>
              <a:t>Judge your current skillset /10, and draw a second line for your target skillset</a:t>
            </a:r>
          </a:p>
          <a:p>
            <a:endParaRPr lang="en-GB" dirty="0"/>
          </a:p>
          <a:p>
            <a:r>
              <a:rPr lang="en-GB" dirty="0"/>
              <a:t>Individual activity to be shared:</a:t>
            </a:r>
          </a:p>
          <a:p>
            <a:r>
              <a:rPr lang="en-GB" dirty="0"/>
              <a:t>Consider your answers to the following questions before sharing with the group:</a:t>
            </a:r>
          </a:p>
          <a:p>
            <a:pPr algn="l"/>
            <a:r>
              <a:rPr lang="en-GB" b="1" i="0" dirty="0">
                <a:solidFill>
                  <a:srgbClr val="000000"/>
                </a:solidFill>
                <a:effectLst/>
                <a:latin typeface="Helvetica Neue"/>
              </a:rPr>
              <a:t>What problems do you find exciting? (10 mins)</a:t>
            </a:r>
          </a:p>
          <a:p>
            <a:pPr marL="742950" lvl="1" indent="-285750" algn="l">
              <a:buFont typeface="Arial" panose="020B0604020202020204" pitchFamily="34" charset="0"/>
              <a:buChar char="•"/>
            </a:pPr>
            <a:r>
              <a:rPr lang="en-GB" dirty="0">
                <a:solidFill>
                  <a:srgbClr val="000000"/>
                </a:solidFill>
                <a:latin typeface="Helvetica Neue"/>
              </a:rPr>
              <a:t>C</a:t>
            </a:r>
            <a:r>
              <a:rPr lang="en-GB" b="0" i="0" dirty="0">
                <a:solidFill>
                  <a:srgbClr val="000000"/>
                </a:solidFill>
                <a:effectLst/>
                <a:latin typeface="Helvetica Neue"/>
              </a:rPr>
              <a:t>onsider the problem areas which have been discussed in the session.</a:t>
            </a:r>
          </a:p>
          <a:p>
            <a:pPr marL="457200" lvl="1" indent="0" algn="l">
              <a:buNone/>
            </a:pPr>
            <a:r>
              <a:rPr lang="en-GB" b="1" dirty="0">
                <a:solidFill>
                  <a:srgbClr val="000000"/>
                </a:solidFill>
                <a:latin typeface="Helvetica Neue"/>
              </a:rPr>
              <a:t>How might data science help?</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dirty="0">
                <a:solidFill>
                  <a:srgbClr val="000000"/>
                </a:solidFill>
                <a:latin typeface="Helvetica Neue"/>
              </a:rPr>
              <a:t>S</a:t>
            </a:r>
            <a:r>
              <a:rPr lang="en-GB" b="0" i="0" dirty="0">
                <a:solidFill>
                  <a:srgbClr val="000000"/>
                </a:solidFill>
                <a:effectLst/>
                <a:latin typeface="Helvetica Neue"/>
              </a:rPr>
              <a:t>hare ideas and problems from your role (or background) that may be helped with data science.</a:t>
            </a:r>
          </a:p>
          <a:p>
            <a:endParaRPr lang="en-GB" dirty="0"/>
          </a:p>
          <a:p>
            <a:r>
              <a:rPr lang="en-GB" dirty="0"/>
              <a:t>Estimated Time: 15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36</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6402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37</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 </a:t>
            </a:r>
          </a:p>
          <a:p>
            <a:endParaRPr lang="en-GB" dirty="0"/>
          </a:p>
          <a:p>
            <a:pPr algn="l">
              <a:buFont typeface="Arial" panose="020B0604020202020204" pitchFamily="34" charset="0"/>
              <a:buChar char="•"/>
            </a:pPr>
            <a:r>
              <a:rPr lang="en-GB" b="0" i="0" dirty="0">
                <a:solidFill>
                  <a:srgbClr val="000000"/>
                </a:solidFill>
                <a:effectLst/>
                <a:latin typeface="Monserat"/>
              </a:rPr>
              <a:t>What have you learnt from this session?</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is data science? What are data scientists?</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Do you think being a data scientist is challenging?</a:t>
            </a:r>
          </a:p>
          <a:p>
            <a:endParaRPr lang="en-GB" dirty="0"/>
          </a:p>
        </p:txBody>
      </p:sp>
    </p:spTree>
    <p:extLst>
      <p:ext uri="{BB962C8B-B14F-4D97-AF65-F5344CB8AC3E}">
        <p14:creationId xmlns:p14="http://schemas.microsoft.com/office/powerpoint/2010/main" val="352428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1</a:t>
            </a:r>
          </a:p>
        </p:txBody>
      </p:sp>
      <p:sp>
        <p:nvSpPr>
          <p:cNvPr id="3" name="Text Placeholder 2">
            <a:extLst>
              <a:ext uri="{FF2B5EF4-FFF2-40B4-BE49-F238E27FC236}">
                <a16:creationId xmlns:a16="http://schemas.microsoft.com/office/drawing/2014/main" id="{F72E4B59-72E6-47AB-B355-2D7F7EDBB2AB}"/>
              </a:ext>
            </a:extLst>
          </p:cNvPr>
          <p:cNvSpPr>
            <a:spLocks noGrp="1"/>
          </p:cNvSpPr>
          <p:nvPr>
            <p:ph type="body" sz="quarter" idx="10"/>
          </p:nvPr>
        </p:nvSpPr>
        <p:spPr>
          <a:xfrm>
            <a:off x="7123413" y="3201192"/>
            <a:ext cx="4679121" cy="3297579"/>
          </a:xfrm>
        </p:spPr>
        <p:txBody>
          <a:bodyPr>
            <a:normAutofit fontScale="62500" lnSpcReduction="20000"/>
          </a:bodyPr>
          <a:lstStyle/>
          <a:p>
            <a:pPr algn="l">
              <a:buFont typeface="Arial" panose="020B0604020202020204" pitchFamily="34" charset="0"/>
              <a:buChar char="•"/>
            </a:pPr>
            <a:r>
              <a:rPr lang="en-GB" b="0" i="0" dirty="0">
                <a:solidFill>
                  <a:srgbClr val="000000"/>
                </a:solidFill>
                <a:effectLst/>
                <a:latin typeface="Helvetica Neue"/>
              </a:rPr>
              <a:t>What is data science? What are data scientists?</a:t>
            </a:r>
          </a:p>
          <a:p>
            <a:pPr marL="742950" lvl="1" indent="-285750" algn="l">
              <a:buFont typeface="Arial" panose="020B0604020202020204" pitchFamily="34" charset="0"/>
              <a:buChar char="•"/>
            </a:pPr>
            <a:r>
              <a:rPr lang="en-GB" b="0" i="0" dirty="0">
                <a:solidFill>
                  <a:srgbClr val="000000"/>
                </a:solidFill>
                <a:effectLst/>
                <a:latin typeface="Helvetica Neue"/>
              </a:rPr>
              <a:t>data scientists are open problem solvers</a:t>
            </a:r>
          </a:p>
          <a:p>
            <a:pPr marL="1143000" lvl="2" indent="-228600" algn="l">
              <a:buFont typeface="Arial" panose="020B0604020202020204" pitchFamily="34" charset="0"/>
              <a:buChar char="•"/>
            </a:pPr>
            <a:r>
              <a:rPr lang="en-GB" b="0" i="0" dirty="0">
                <a:solidFill>
                  <a:srgbClr val="000000"/>
                </a:solidFill>
                <a:effectLst/>
                <a:latin typeface="Helvetica Neue"/>
              </a:rPr>
              <a:t>who draw from any technical area they know</a:t>
            </a:r>
          </a:p>
          <a:p>
            <a:pPr marL="742950" lvl="1" indent="-285750" algn="l">
              <a:buFont typeface="Arial" panose="020B0604020202020204" pitchFamily="34" charset="0"/>
              <a:buChar char="•"/>
            </a:pPr>
            <a:r>
              <a:rPr lang="en-GB" b="0" i="0" dirty="0">
                <a:solidFill>
                  <a:srgbClr val="000000"/>
                </a:solidFill>
                <a:effectLst/>
                <a:latin typeface="Helvetica Neue"/>
              </a:rPr>
              <a:t>data scientists build software that</a:t>
            </a:r>
          </a:p>
          <a:p>
            <a:pPr marL="1143000" lvl="2" indent="-228600" algn="l">
              <a:buFont typeface="Arial" panose="020B0604020202020204" pitchFamily="34" charset="0"/>
              <a:buChar char="•"/>
            </a:pPr>
            <a:r>
              <a:rPr lang="en-GB" b="0" i="0" dirty="0">
                <a:solidFill>
                  <a:srgbClr val="000000"/>
                </a:solidFill>
                <a:effectLst/>
                <a:latin typeface="Helvetica Neue"/>
              </a:rPr>
              <a:t>answers a problem or</a:t>
            </a:r>
          </a:p>
          <a:p>
            <a:pPr marL="1143000" lvl="2" indent="-228600" algn="l">
              <a:buFont typeface="Arial" panose="020B0604020202020204" pitchFamily="34" charset="0"/>
              <a:buChar char="•"/>
            </a:pPr>
            <a:r>
              <a:rPr lang="en-GB" b="0" i="0" dirty="0">
                <a:solidFill>
                  <a:srgbClr val="000000"/>
                </a:solidFill>
                <a:effectLst/>
                <a:latin typeface="Helvetica Neue"/>
              </a:rPr>
              <a:t>automates the solution</a:t>
            </a:r>
          </a:p>
          <a:p>
            <a:pPr algn="l">
              <a:buFont typeface="Arial" panose="020B0604020202020204" pitchFamily="34" charset="0"/>
              <a:buChar char="•"/>
            </a:pPr>
            <a:r>
              <a:rPr lang="en-GB" b="0" i="0" dirty="0">
                <a:solidFill>
                  <a:srgbClr val="000000"/>
                </a:solidFill>
                <a:effectLst/>
                <a:latin typeface="Helvetica Neue"/>
              </a:rPr>
              <a:t>Do you think being a data scientist is challenging?</a:t>
            </a:r>
          </a:p>
          <a:p>
            <a:pPr marL="742950" lvl="1" indent="-285750" algn="l">
              <a:buFont typeface="Arial" panose="020B0604020202020204" pitchFamily="34" charset="0"/>
              <a:buChar char="•"/>
            </a:pPr>
            <a:r>
              <a:rPr lang="en-GB" b="0" i="0" dirty="0">
                <a:solidFill>
                  <a:srgbClr val="000000"/>
                </a:solidFill>
                <a:effectLst/>
                <a:latin typeface="Helvetica Neue"/>
              </a:rPr>
              <a:t>data scientists learn constantly</a:t>
            </a:r>
          </a:p>
          <a:p>
            <a:pPr marL="742950" lvl="1" indent="-285750" algn="l">
              <a:buFont typeface="Arial" panose="020B0604020202020204" pitchFamily="34" charset="0"/>
              <a:buChar char="•"/>
            </a:pPr>
            <a:r>
              <a:rPr lang="en-GB" b="0" i="0" dirty="0">
                <a:solidFill>
                  <a:srgbClr val="000000"/>
                </a:solidFill>
                <a:effectLst/>
                <a:latin typeface="Helvetica Neue"/>
              </a:rPr>
              <a:t>always expanding their skills</a:t>
            </a:r>
          </a:p>
          <a:p>
            <a:pPr marL="742950" lvl="1" indent="-285750" algn="l">
              <a:buFont typeface="Arial" panose="020B0604020202020204" pitchFamily="34" charset="0"/>
              <a:buChar char="•"/>
            </a:pPr>
            <a:r>
              <a:rPr lang="en-GB" b="0" i="0" dirty="0">
                <a:solidFill>
                  <a:srgbClr val="000000"/>
                </a:solidFill>
                <a:effectLst/>
                <a:latin typeface="Helvetica Neue"/>
              </a:rPr>
              <a:t>always at the edge of new techniques</a:t>
            </a:r>
          </a:p>
          <a:p>
            <a:pPr marL="742950" lvl="1" indent="-285750" algn="l">
              <a:buFont typeface="Arial" panose="020B0604020202020204" pitchFamily="34" charset="0"/>
              <a:buChar char="•"/>
            </a:pPr>
            <a:r>
              <a:rPr lang="en-GB" b="0" i="0" dirty="0">
                <a:solidFill>
                  <a:srgbClr val="000000"/>
                </a:solidFill>
                <a:effectLst/>
                <a:latin typeface="Helvetica Neue"/>
              </a:rPr>
              <a:t>to solve new problems</a:t>
            </a:r>
          </a:p>
          <a:p>
            <a:endParaRPr lang="en-GB" dirty="0"/>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9903580" y="174172"/>
            <a:ext cx="2138122" cy="1959428"/>
          </a:xfrm>
          <a:prstGeom prst="rect">
            <a:avLst/>
          </a:prstGeom>
        </p:spPr>
      </p:pic>
    </p:spTree>
    <p:extLst>
      <p:ext uri="{BB962C8B-B14F-4D97-AF65-F5344CB8AC3E}">
        <p14:creationId xmlns:p14="http://schemas.microsoft.com/office/powerpoint/2010/main" val="136770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80702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47914" y="1341438"/>
            <a:ext cx="7382347" cy="676679"/>
          </a:xfrm>
        </p:spPr>
        <p:txBody>
          <a:bodyPr>
            <a:normAutofit lnSpcReduction="10000"/>
          </a:bodyPr>
          <a:lstStyle/>
          <a:p>
            <a:r>
              <a:rPr lang="en-GB" dirty="0">
                <a:latin typeface="Montserrat" panose="00000500000000000000" pitchFamily="2" charset="0"/>
              </a:rPr>
              <a:t>Troubleshooting </a:t>
            </a:r>
          </a:p>
          <a:p>
            <a:endParaRPr lang="en-GB" dirty="0">
              <a:latin typeface="Montserrat" panose="00000500000000000000" pitchFamily="2" charset="0"/>
            </a:endParaRPr>
          </a:p>
        </p:txBody>
      </p:sp>
      <p:graphicFrame>
        <p:nvGraphicFramePr>
          <p:cNvPr id="7" name="Diagram 6">
            <a:extLst>
              <a:ext uri="{FF2B5EF4-FFF2-40B4-BE49-F238E27FC236}">
                <a16:creationId xmlns:a16="http://schemas.microsoft.com/office/drawing/2014/main" id="{DE3347BC-3B4B-416B-928C-42A9D7FCA8DA}"/>
              </a:ext>
            </a:extLst>
          </p:cNvPr>
          <p:cNvGraphicFramePr/>
          <p:nvPr>
            <p:extLst>
              <p:ext uri="{D42A27DB-BD31-4B8C-83A1-F6EECF244321}">
                <p14:modId xmlns:p14="http://schemas.microsoft.com/office/powerpoint/2010/main" val="502199247"/>
              </p:ext>
            </p:extLst>
          </p:nvPr>
        </p:nvGraphicFramePr>
        <p:xfrm>
          <a:off x="3973984" y="2260848"/>
          <a:ext cx="7846541" cy="4228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353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2: Introduction to big data</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40</a:t>
            </a:fld>
            <a:endParaRPr lang="en-GB"/>
          </a:p>
        </p:txBody>
      </p:sp>
      <p:sp>
        <p:nvSpPr>
          <p:cNvPr id="5" name="Text Placeholder 2">
            <a:extLst>
              <a:ext uri="{FF2B5EF4-FFF2-40B4-BE49-F238E27FC236}">
                <a16:creationId xmlns:a16="http://schemas.microsoft.com/office/drawing/2014/main" id="{9D1602C8-D128-4F23-987B-A0C2C5F4133C}"/>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what big data is including:</a:t>
            </a:r>
          </a:p>
          <a:p>
            <a:pPr marL="742950" lvl="1" indent="-285750" algn="l">
              <a:buFont typeface="Arial" panose="020B0604020202020204" pitchFamily="34" charset="0"/>
              <a:buChar char="•"/>
            </a:pPr>
            <a:r>
              <a:rPr lang="en-GB" b="0" i="0" dirty="0">
                <a:solidFill>
                  <a:srgbClr val="000000"/>
                </a:solidFill>
                <a:effectLst/>
                <a:latin typeface="Helvetica Neue"/>
              </a:rPr>
              <a:t>Definitions</a:t>
            </a:r>
          </a:p>
          <a:p>
            <a:pPr marL="742950" lvl="1" indent="-285750" algn="l">
              <a:buFont typeface="Arial" panose="020B0604020202020204" pitchFamily="34" charset="0"/>
              <a:buChar char="•"/>
            </a:pPr>
            <a:r>
              <a:rPr lang="en-GB" b="0" i="0" dirty="0">
                <a:solidFill>
                  <a:srgbClr val="000000"/>
                </a:solidFill>
                <a:effectLst/>
                <a:latin typeface="Helvetica Neue"/>
              </a:rPr>
              <a:t>Challenges</a:t>
            </a:r>
          </a:p>
          <a:p>
            <a:pPr marL="742950" lvl="1" indent="-285750" algn="l">
              <a:buFont typeface="Arial" panose="020B0604020202020204" pitchFamily="34" charset="0"/>
              <a:buChar char="•"/>
            </a:pPr>
            <a:r>
              <a:rPr lang="en-GB" dirty="0">
                <a:solidFill>
                  <a:srgbClr val="000000"/>
                </a:solidFill>
                <a:latin typeface="Helvetica Neue"/>
              </a:rPr>
              <a:t>Technology</a:t>
            </a:r>
          </a:p>
          <a:p>
            <a:pPr marL="742950" lvl="1" indent="-285750" algn="l">
              <a:buFont typeface="Arial" panose="020B0604020202020204" pitchFamily="34" charset="0"/>
              <a:buChar char="•"/>
            </a:pPr>
            <a:r>
              <a:rPr lang="en-GB" b="0" i="0" dirty="0">
                <a:solidFill>
                  <a:srgbClr val="000000"/>
                </a:solidFill>
                <a:effectLst/>
                <a:latin typeface="Helvetica Neue"/>
              </a:rPr>
              <a:t>Skills</a:t>
            </a:r>
          </a:p>
          <a:p>
            <a:pPr marL="742950" lvl="1" indent="-285750" algn="l">
              <a:buFont typeface="Arial" panose="020B0604020202020204" pitchFamily="34" charset="0"/>
              <a:buChar char="•"/>
            </a:pPr>
            <a:r>
              <a:rPr lang="en-GB" b="0" i="0" dirty="0">
                <a:solidFill>
                  <a:srgbClr val="000000"/>
                </a:solidFill>
                <a:effectLst/>
                <a:latin typeface="Helvetica Neue"/>
              </a:rPr>
              <a:t>Strategy</a:t>
            </a: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better understand what skills need to be developed</a:t>
            </a:r>
          </a:p>
          <a:p>
            <a:pPr algn="l">
              <a:buFont typeface="Arial" panose="020B0604020202020204" pitchFamily="34" charset="0"/>
              <a:buChar char="•"/>
            </a:pPr>
            <a:r>
              <a:rPr lang="en-GB" b="0" i="0" dirty="0">
                <a:solidFill>
                  <a:srgbClr val="000000"/>
                </a:solidFill>
                <a:effectLst/>
                <a:latin typeface="Helvetica Neue"/>
              </a:rPr>
              <a:t>To choose the right tools to suit organisational needs</a:t>
            </a:r>
          </a:p>
          <a:p>
            <a:pPr algn="l">
              <a:buFont typeface="Arial" panose="020B0604020202020204" pitchFamily="34" charset="0"/>
              <a:buChar char="•"/>
            </a:pPr>
            <a:r>
              <a:rPr lang="en-GB" b="0" i="0" dirty="0">
                <a:solidFill>
                  <a:srgbClr val="000000"/>
                </a:solidFill>
                <a:effectLst/>
                <a:latin typeface="Helvetica Neue"/>
              </a:rPr>
              <a:t>To develop a strategy for working with Big Data</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Nothing is assumed about your background.</a:t>
            </a:r>
          </a:p>
          <a:p>
            <a:endParaRPr lang="en-GB" dirty="0"/>
          </a:p>
        </p:txBody>
      </p:sp>
    </p:spTree>
    <p:extLst>
      <p:ext uri="{BB962C8B-B14F-4D97-AF65-F5344CB8AC3E}">
        <p14:creationId xmlns:p14="http://schemas.microsoft.com/office/powerpoint/2010/main" val="1538677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normAutofit/>
          </a:bodyPr>
          <a:lstStyle/>
          <a:p>
            <a:r>
              <a:rPr lang="en-GB" sz="3200" dirty="0"/>
              <a:t>Traditional Data</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201887" y="533558"/>
            <a:ext cx="7546942" cy="5112343"/>
          </a:xfrm>
        </p:spPr>
        <p:txBody>
          <a:bodyPr/>
          <a:lstStyle/>
          <a:p>
            <a:r>
              <a:rPr lang="en-GB" b="1" i="0" dirty="0">
                <a:solidFill>
                  <a:srgbClr val="000000"/>
                </a:solidFill>
                <a:effectLst/>
                <a:latin typeface="+mj-lt"/>
              </a:rPr>
              <a:t>Q&amp;A (5 mins): </a:t>
            </a:r>
          </a:p>
          <a:p>
            <a:r>
              <a:rPr lang="en-GB" sz="2800" b="1" i="0" dirty="0">
                <a:solidFill>
                  <a:srgbClr val="000000"/>
                </a:solidFill>
                <a:effectLst/>
                <a:latin typeface="+mj-lt"/>
              </a:rPr>
              <a:t>What is a traditional data problem?</a:t>
            </a:r>
          </a:p>
          <a:p>
            <a:endParaRPr lang="en-GB" sz="2800" dirty="0">
              <a:solidFill>
                <a:srgbClr val="000000"/>
              </a:solidFill>
              <a:latin typeface="+mj-lt"/>
            </a:endParaRPr>
          </a:p>
          <a:p>
            <a:pPr marL="457200" indent="-457200">
              <a:buFont typeface="Arial" panose="020B0604020202020204" pitchFamily="34" charset="0"/>
              <a:buChar char="•"/>
            </a:pPr>
            <a:r>
              <a:rPr lang="en-GB" sz="2800" b="0" i="0" dirty="0">
                <a:solidFill>
                  <a:srgbClr val="000000"/>
                </a:solidFill>
                <a:effectLst/>
                <a:latin typeface="Monserat"/>
              </a:rPr>
              <a:t>What skills are needed?</a:t>
            </a:r>
          </a:p>
          <a:p>
            <a:pPr marL="457200" indent="-457200">
              <a:buFont typeface="Arial" panose="020B0604020202020204" pitchFamily="34" charset="0"/>
              <a:buChar char="•"/>
            </a:pPr>
            <a:r>
              <a:rPr lang="en-GB" sz="2800" b="0" dirty="0">
                <a:solidFill>
                  <a:srgbClr val="000000"/>
                </a:solidFill>
                <a:latin typeface="Monserat"/>
              </a:rPr>
              <a:t>How is data stored?</a:t>
            </a:r>
          </a:p>
          <a:p>
            <a:pPr marL="457200" indent="-457200">
              <a:buFont typeface="Arial" panose="020B0604020202020204" pitchFamily="34" charset="0"/>
              <a:buChar char="•"/>
            </a:pPr>
            <a:r>
              <a:rPr lang="en-GB" sz="2800" b="0" i="0" dirty="0">
                <a:solidFill>
                  <a:srgbClr val="000000"/>
                </a:solidFill>
                <a:effectLst/>
                <a:latin typeface="Monserat"/>
              </a:rPr>
              <a:t>What </a:t>
            </a:r>
            <a:r>
              <a:rPr lang="en-GB" sz="2800" b="0" dirty="0">
                <a:solidFill>
                  <a:srgbClr val="000000"/>
                </a:solidFill>
                <a:latin typeface="Monserat"/>
              </a:rPr>
              <a:t>tasks are carried out/what problems are solved?</a:t>
            </a:r>
            <a:endParaRPr lang="en-GB" sz="2800" b="0" i="0" dirty="0">
              <a:solidFill>
                <a:srgbClr val="000000"/>
              </a:solidFill>
              <a:effectLst/>
              <a:latin typeface="Monserat"/>
            </a:endParaRPr>
          </a:p>
          <a:p>
            <a:endParaRPr lang="en-GB" dirty="0">
              <a:latin typeface="+mj-lt"/>
            </a:endParaRPr>
          </a:p>
        </p:txBody>
      </p:sp>
    </p:spTree>
    <p:extLst>
      <p:ext uri="{BB962C8B-B14F-4D97-AF65-F5344CB8AC3E}">
        <p14:creationId xmlns:p14="http://schemas.microsoft.com/office/powerpoint/2010/main" val="123177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normAutofit/>
          </a:bodyPr>
          <a:lstStyle/>
          <a:p>
            <a:r>
              <a:rPr lang="en-GB" sz="3200" dirty="0"/>
              <a:t>Traditional Data</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590014" y="653301"/>
            <a:ext cx="7546942" cy="5725728"/>
          </a:xfrm>
        </p:spPr>
        <p:txBody>
          <a:bodyPr>
            <a:normAutofit fontScale="77500" lnSpcReduction="20000"/>
          </a:bodyPr>
          <a:lstStyle/>
          <a:p>
            <a:r>
              <a:rPr lang="en-GB" b="1" i="0" dirty="0">
                <a:solidFill>
                  <a:srgbClr val="000000"/>
                </a:solidFill>
                <a:effectLst/>
                <a:latin typeface="+mj-lt"/>
              </a:rPr>
              <a:t>Example responses</a:t>
            </a:r>
          </a:p>
          <a:p>
            <a:r>
              <a:rPr lang="en-GB" sz="2800" b="1" i="0" dirty="0">
                <a:solidFill>
                  <a:srgbClr val="000000"/>
                </a:solidFill>
                <a:effectLst/>
                <a:latin typeface="+mj-lt"/>
              </a:rPr>
              <a:t>What is a traditional data problem?</a:t>
            </a:r>
          </a:p>
          <a:p>
            <a:endParaRPr lang="en-GB" sz="2800" b="0" i="0" dirty="0">
              <a:solidFill>
                <a:srgbClr val="000000"/>
              </a:solidFill>
              <a:effectLst/>
              <a:latin typeface="Helvetica Neue"/>
            </a:endParaRPr>
          </a:p>
          <a:p>
            <a:r>
              <a:rPr lang="en-GB" sz="2800" b="0" i="0" dirty="0">
                <a:solidFill>
                  <a:srgbClr val="000000"/>
                </a:solidFill>
                <a:effectLst/>
                <a:latin typeface="Helvetica Neue"/>
              </a:rPr>
              <a:t>Traditional problems are solved with business intelligence:</a:t>
            </a:r>
          </a:p>
          <a:p>
            <a:pPr marL="457200" indent="-457200">
              <a:buFont typeface="Arial" panose="020B0604020202020204" pitchFamily="34" charset="0"/>
              <a:buChar char="•"/>
            </a:pPr>
            <a:r>
              <a:rPr lang="en-GB" sz="2800" b="0" i="0" dirty="0">
                <a:solidFill>
                  <a:srgbClr val="000000"/>
                </a:solidFill>
                <a:effectLst/>
                <a:latin typeface="Monserat"/>
              </a:rPr>
              <a:t>What skills are needed?</a:t>
            </a:r>
          </a:p>
          <a:p>
            <a:pPr marL="742950" lvl="1" indent="-285750" algn="l">
              <a:buFont typeface="Arial" panose="020B0604020202020204" pitchFamily="34" charset="0"/>
              <a:buChar char="•"/>
            </a:pPr>
            <a:r>
              <a:rPr lang="en-GB" b="0" i="0" dirty="0">
                <a:solidFill>
                  <a:srgbClr val="000000"/>
                </a:solidFill>
                <a:effectLst/>
                <a:latin typeface="Helvetica Neue"/>
              </a:rPr>
              <a:t>querying</a:t>
            </a:r>
          </a:p>
          <a:p>
            <a:pPr marL="742950" lvl="1" indent="-285750" algn="l">
              <a:buFont typeface="Arial" panose="020B0604020202020204" pitchFamily="34" charset="0"/>
              <a:buChar char="•"/>
            </a:pPr>
            <a:r>
              <a:rPr lang="en-GB" b="0" i="0" dirty="0">
                <a:solidFill>
                  <a:srgbClr val="000000"/>
                </a:solidFill>
                <a:effectLst/>
                <a:latin typeface="Helvetica Neue"/>
              </a:rPr>
              <a:t>reporting</a:t>
            </a:r>
          </a:p>
          <a:p>
            <a:pPr marL="742950" lvl="1" indent="-285750" algn="l">
              <a:buFont typeface="Arial" panose="020B0604020202020204" pitchFamily="34" charset="0"/>
              <a:buChar char="•"/>
            </a:pPr>
            <a:r>
              <a:rPr lang="en-GB" b="0" i="0" dirty="0">
                <a:solidFill>
                  <a:srgbClr val="000000"/>
                </a:solidFill>
                <a:effectLst/>
                <a:latin typeface="Helvetica Neue"/>
              </a:rPr>
              <a:t>exploration</a:t>
            </a:r>
          </a:p>
          <a:p>
            <a:pPr marL="457200" indent="-457200">
              <a:buFont typeface="Arial" panose="020B0604020202020204" pitchFamily="34" charset="0"/>
              <a:buChar char="•"/>
            </a:pPr>
            <a:endParaRPr lang="en-GB" sz="2800" b="0" i="0" dirty="0">
              <a:solidFill>
                <a:srgbClr val="000000"/>
              </a:solidFill>
              <a:effectLst/>
              <a:latin typeface="Monserat"/>
            </a:endParaRPr>
          </a:p>
          <a:p>
            <a:pPr marL="457200" indent="-457200">
              <a:buFont typeface="Arial" panose="020B0604020202020204" pitchFamily="34" charset="0"/>
              <a:buChar char="•"/>
            </a:pPr>
            <a:r>
              <a:rPr lang="en-GB" sz="2800" b="0" dirty="0">
                <a:solidFill>
                  <a:srgbClr val="000000"/>
                </a:solidFill>
                <a:latin typeface="Monserat"/>
              </a:rPr>
              <a:t>How is data stored?</a:t>
            </a:r>
          </a:p>
          <a:p>
            <a:pPr algn="l">
              <a:buFont typeface="Arial" panose="020B0604020202020204" pitchFamily="34" charset="0"/>
              <a:buChar char="•"/>
            </a:pPr>
            <a:r>
              <a:rPr lang="en-GB" b="0" i="0" dirty="0">
                <a:solidFill>
                  <a:srgbClr val="000000"/>
                </a:solidFill>
                <a:effectLst/>
                <a:latin typeface="Helvetica Neue"/>
              </a:rPr>
              <a:t>relational databases</a:t>
            </a:r>
          </a:p>
          <a:p>
            <a:pPr marL="742950" lvl="1" indent="-285750" algn="l">
              <a:buFont typeface="Arial" panose="020B0604020202020204" pitchFamily="34" charset="0"/>
              <a:buChar char="•"/>
            </a:pPr>
            <a:r>
              <a:rPr lang="en-GB" b="0" i="0" dirty="0">
                <a:solidFill>
                  <a:srgbClr val="000000"/>
                </a:solidFill>
                <a:effectLst/>
                <a:latin typeface="Helvetica Neue"/>
              </a:rPr>
              <a:t>SQL</a:t>
            </a:r>
          </a:p>
          <a:p>
            <a:endParaRPr lang="en-GB" sz="2800" b="0" dirty="0">
              <a:solidFill>
                <a:srgbClr val="000000"/>
              </a:solidFill>
              <a:latin typeface="Monserat"/>
            </a:endParaRPr>
          </a:p>
          <a:p>
            <a:pPr marL="457200" indent="-457200">
              <a:buFont typeface="Arial" panose="020B0604020202020204" pitchFamily="34" charset="0"/>
              <a:buChar char="•"/>
            </a:pPr>
            <a:r>
              <a:rPr lang="en-GB" sz="2800" b="0" i="0" dirty="0">
                <a:solidFill>
                  <a:srgbClr val="000000"/>
                </a:solidFill>
                <a:effectLst/>
                <a:latin typeface="Monserat"/>
              </a:rPr>
              <a:t>What </a:t>
            </a:r>
            <a:r>
              <a:rPr lang="en-GB" sz="2800" b="0" dirty="0">
                <a:solidFill>
                  <a:srgbClr val="000000"/>
                </a:solidFill>
                <a:latin typeface="Monserat"/>
              </a:rPr>
              <a:t>tasks are carried out/what problems are solved?</a:t>
            </a:r>
            <a:endParaRPr lang="en-GB" sz="2800"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Helvetica Neue"/>
              </a:rPr>
              <a:t>historical questions</a:t>
            </a:r>
          </a:p>
          <a:p>
            <a:pPr marL="742950" lvl="1" indent="-285750" algn="l">
              <a:buFont typeface="Arial" panose="020B0604020202020204" pitchFamily="34" charset="0"/>
              <a:buChar char="•"/>
            </a:pPr>
            <a:r>
              <a:rPr lang="en-GB" b="0" i="0" dirty="0">
                <a:solidFill>
                  <a:srgbClr val="000000"/>
                </a:solidFill>
                <a:effectLst/>
                <a:latin typeface="Helvetica Neue"/>
              </a:rPr>
              <a:t>SELECT AVG(profit) FROM results</a:t>
            </a:r>
          </a:p>
          <a:p>
            <a:pPr marL="742950" lvl="1" indent="-285750" algn="l">
              <a:buFont typeface="Arial" panose="020B0604020202020204" pitchFamily="34" charset="0"/>
              <a:buChar char="•"/>
            </a:pPr>
            <a:r>
              <a:rPr lang="en-GB" b="0" i="0" dirty="0">
                <a:solidFill>
                  <a:srgbClr val="000000"/>
                </a:solidFill>
                <a:effectLst/>
                <a:latin typeface="Helvetica Neue"/>
              </a:rPr>
              <a:t>facts</a:t>
            </a:r>
          </a:p>
          <a:p>
            <a:pPr marL="1143000" lvl="2" indent="-228600" algn="l">
              <a:buFont typeface="Arial" panose="020B0604020202020204" pitchFamily="34" charset="0"/>
              <a:buChar char="•"/>
            </a:pPr>
            <a:r>
              <a:rPr lang="en-GB" b="0" i="0" dirty="0">
                <a:solidFill>
                  <a:srgbClr val="000000"/>
                </a:solidFill>
                <a:effectLst/>
                <a:latin typeface="Helvetica Neue"/>
              </a:rPr>
              <a:t>if the data is correct, the answers are correct</a:t>
            </a:r>
          </a:p>
          <a:p>
            <a:endParaRPr lang="en-GB" dirty="0">
              <a:latin typeface="+mj-lt"/>
            </a:endParaRPr>
          </a:p>
        </p:txBody>
      </p:sp>
    </p:spTree>
    <p:extLst>
      <p:ext uri="{BB962C8B-B14F-4D97-AF65-F5344CB8AC3E}">
        <p14:creationId xmlns:p14="http://schemas.microsoft.com/office/powerpoint/2010/main" val="3508380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95F701-29A7-4657-A844-DD0D2EDDE470}"/>
              </a:ext>
            </a:extLst>
          </p:cNvPr>
          <p:cNvSpPr>
            <a:spLocks noGrp="1"/>
          </p:cNvSpPr>
          <p:nvPr>
            <p:ph type="body" sz="quarter" idx="10"/>
          </p:nvPr>
        </p:nvSpPr>
        <p:spPr/>
        <p:txBody>
          <a:bodyPr>
            <a:normAutofit/>
          </a:bodyPr>
          <a:lstStyle/>
          <a:p>
            <a:r>
              <a:rPr lang="en-GB" sz="3200" dirty="0"/>
              <a:t>big Data</a:t>
            </a:r>
          </a:p>
        </p:txBody>
      </p:sp>
      <p:sp>
        <p:nvSpPr>
          <p:cNvPr id="3" name="Text Placeholder 2">
            <a:extLst>
              <a:ext uri="{FF2B5EF4-FFF2-40B4-BE49-F238E27FC236}">
                <a16:creationId xmlns:a16="http://schemas.microsoft.com/office/drawing/2014/main" id="{0662763B-5324-4B62-9DBF-86B691F37D15}"/>
              </a:ext>
            </a:extLst>
          </p:cNvPr>
          <p:cNvSpPr>
            <a:spLocks noGrp="1"/>
          </p:cNvSpPr>
          <p:nvPr>
            <p:ph type="body" sz="quarter" idx="15"/>
          </p:nvPr>
        </p:nvSpPr>
        <p:spPr>
          <a:xfrm>
            <a:off x="4365172" y="1056072"/>
            <a:ext cx="7546942" cy="5112343"/>
          </a:xfrm>
        </p:spPr>
        <p:txBody>
          <a:bodyPr>
            <a:normAutofit fontScale="92500" lnSpcReduction="20000"/>
          </a:bodyPr>
          <a:lstStyle/>
          <a:p>
            <a:r>
              <a:rPr lang="en-GB" sz="2800" dirty="0">
                <a:solidFill>
                  <a:srgbClr val="000000"/>
                </a:solidFill>
                <a:latin typeface="+mj-lt"/>
              </a:rPr>
              <a:t>So w</a:t>
            </a:r>
            <a:r>
              <a:rPr lang="en-GB" sz="2800" b="1" i="0" dirty="0">
                <a:solidFill>
                  <a:srgbClr val="000000"/>
                </a:solidFill>
                <a:effectLst/>
                <a:latin typeface="+mj-lt"/>
              </a:rPr>
              <a:t>hat is a </a:t>
            </a:r>
            <a:r>
              <a:rPr lang="en-GB" sz="2800" b="1" i="0" u="sng" dirty="0">
                <a:solidFill>
                  <a:srgbClr val="000000"/>
                </a:solidFill>
                <a:effectLst/>
                <a:latin typeface="+mj-lt"/>
              </a:rPr>
              <a:t>Big</a:t>
            </a:r>
            <a:r>
              <a:rPr lang="en-GB" sz="2800" b="1" i="0" dirty="0">
                <a:solidFill>
                  <a:srgbClr val="000000"/>
                </a:solidFill>
                <a:effectLst/>
                <a:latin typeface="+mj-lt"/>
              </a:rPr>
              <a:t> data problem?</a:t>
            </a:r>
          </a:p>
          <a:p>
            <a:endParaRPr lang="en-GB" sz="2800" dirty="0">
              <a:solidFill>
                <a:srgbClr val="000000"/>
              </a:solidFill>
              <a:latin typeface="+mj-lt"/>
            </a:endParaRPr>
          </a:p>
          <a:p>
            <a:r>
              <a:rPr lang="en-GB" sz="2800" b="0" dirty="0">
                <a:solidFill>
                  <a:srgbClr val="000000"/>
                </a:solidFill>
                <a:latin typeface="Monserat"/>
              </a:rPr>
              <a:t>Quick Wikipedia answer to start with:</a:t>
            </a:r>
          </a:p>
          <a:p>
            <a:r>
              <a:rPr lang="en-GB" sz="2800" b="1" i="0" dirty="0">
                <a:solidFill>
                  <a:srgbClr val="202122"/>
                </a:solidFill>
                <a:effectLst/>
                <a:latin typeface="Arial" panose="020B0604020202020204" pitchFamily="34" charset="0"/>
              </a:rPr>
              <a:t>Big data</a:t>
            </a:r>
            <a:r>
              <a:rPr lang="en-GB" sz="2800" b="0" i="0" dirty="0">
                <a:solidFill>
                  <a:srgbClr val="202122"/>
                </a:solidFill>
                <a:effectLst/>
                <a:latin typeface="Arial" panose="020B0604020202020204" pitchFamily="34" charset="0"/>
              </a:rPr>
              <a:t> refers to </a:t>
            </a:r>
            <a:r>
              <a:rPr lang="en-GB" sz="2800" b="0" i="0" u="none" strike="noStrike" dirty="0">
                <a:solidFill>
                  <a:srgbClr val="0645AD"/>
                </a:solidFill>
                <a:effectLst/>
                <a:latin typeface="Arial" panose="020B0604020202020204" pitchFamily="34" charset="0"/>
                <a:hlinkClick r:id="rId3" tooltip="Data set"/>
              </a:rPr>
              <a:t>data sets</a:t>
            </a:r>
            <a:r>
              <a:rPr lang="en-GB" sz="2800" b="0" i="0" dirty="0">
                <a:solidFill>
                  <a:srgbClr val="202122"/>
                </a:solidFill>
                <a:effectLst/>
                <a:latin typeface="Arial" panose="020B0604020202020204" pitchFamily="34" charset="0"/>
              </a:rPr>
              <a:t> that are too large or complex to be dealt with by traditional </a:t>
            </a:r>
            <a:r>
              <a:rPr lang="en-GB" sz="2800" b="0" i="0" u="none" strike="noStrike" dirty="0">
                <a:solidFill>
                  <a:srgbClr val="0645AD"/>
                </a:solidFill>
                <a:effectLst/>
                <a:latin typeface="Arial" panose="020B0604020202020204" pitchFamily="34" charset="0"/>
                <a:hlinkClick r:id="rId4" tooltip="Data processing"/>
              </a:rPr>
              <a:t>data-processing</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5" tooltip="Application software"/>
              </a:rPr>
              <a:t>application software</a:t>
            </a:r>
            <a:r>
              <a:rPr lang="en-GB" sz="2800" b="0" i="0" dirty="0">
                <a:solidFill>
                  <a:srgbClr val="202122"/>
                </a:solidFill>
                <a:effectLst/>
                <a:latin typeface="Arial" panose="020B0604020202020204" pitchFamily="34" charset="0"/>
              </a:rPr>
              <a:t>. Data with many fields (rows) offer greater </a:t>
            </a:r>
            <a:r>
              <a:rPr lang="en-GB" sz="2800" b="0" i="0" u="none" strike="noStrike" dirty="0">
                <a:solidFill>
                  <a:srgbClr val="0645AD"/>
                </a:solidFill>
                <a:effectLst/>
                <a:latin typeface="Arial" panose="020B0604020202020204" pitchFamily="34" charset="0"/>
                <a:hlinkClick r:id="rId6" tooltip="Statistical power"/>
              </a:rPr>
              <a:t>statistical power</a:t>
            </a:r>
            <a:r>
              <a:rPr lang="en-GB" sz="2800" b="0" i="0" dirty="0">
                <a:solidFill>
                  <a:srgbClr val="202122"/>
                </a:solidFill>
                <a:effectLst/>
                <a:latin typeface="Arial" panose="020B0604020202020204" pitchFamily="34" charset="0"/>
              </a:rPr>
              <a:t>, while data with higher complexity (more attributes or columns) may lead to a higher </a:t>
            </a:r>
            <a:r>
              <a:rPr lang="en-GB" sz="2800" b="0" i="0" u="none" strike="noStrike" dirty="0">
                <a:solidFill>
                  <a:srgbClr val="0645AD"/>
                </a:solidFill>
                <a:effectLst/>
                <a:latin typeface="Arial" panose="020B0604020202020204" pitchFamily="34" charset="0"/>
                <a:hlinkClick r:id="rId7" tooltip="False discovery rate"/>
              </a:rPr>
              <a:t>false discovery rate</a:t>
            </a:r>
            <a:r>
              <a:rPr lang="en-GB" sz="2800" b="0" i="0" dirty="0">
                <a:solidFill>
                  <a:srgbClr val="202122"/>
                </a:solidFill>
                <a:effectLst/>
                <a:latin typeface="Arial" panose="020B0604020202020204" pitchFamily="34" charset="0"/>
              </a:rPr>
              <a:t>.</a:t>
            </a:r>
            <a:r>
              <a:rPr lang="en-GB" sz="2800" b="0" i="0" u="none" strike="noStrike" baseline="30000" dirty="0">
                <a:solidFill>
                  <a:srgbClr val="0645AD"/>
                </a:solidFill>
                <a:effectLst/>
                <a:latin typeface="Arial" panose="020B0604020202020204" pitchFamily="34" charset="0"/>
                <a:hlinkClick r:id="rId8"/>
              </a:rPr>
              <a:t>[2]</a:t>
            </a:r>
            <a:r>
              <a:rPr lang="en-GB" sz="2800" b="0" i="0" dirty="0">
                <a:solidFill>
                  <a:srgbClr val="202122"/>
                </a:solidFill>
                <a:effectLst/>
                <a:latin typeface="Arial" panose="020B0604020202020204" pitchFamily="34" charset="0"/>
              </a:rPr>
              <a:t> Big data analysis challenges include </a:t>
            </a:r>
            <a:r>
              <a:rPr lang="en-GB" sz="2800" b="0" i="0" u="none" strike="noStrike" dirty="0">
                <a:solidFill>
                  <a:srgbClr val="0645AD"/>
                </a:solidFill>
                <a:effectLst/>
                <a:latin typeface="Arial" panose="020B0604020202020204" pitchFamily="34" charset="0"/>
                <a:hlinkClick r:id="rId9" tooltip="Automatic identification and data capture"/>
              </a:rPr>
              <a:t>capturing data</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10" tooltip="Computer data storage"/>
              </a:rPr>
              <a:t>data storage</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11" tooltip="Data analysis"/>
              </a:rPr>
              <a:t>data analysis</a:t>
            </a:r>
            <a:r>
              <a:rPr lang="en-GB" sz="2800" b="0" i="0" dirty="0">
                <a:solidFill>
                  <a:srgbClr val="202122"/>
                </a:solidFill>
                <a:effectLst/>
                <a:latin typeface="Arial" panose="020B0604020202020204" pitchFamily="34" charset="0"/>
              </a:rPr>
              <a:t>, search, </a:t>
            </a:r>
            <a:r>
              <a:rPr lang="en-GB" sz="2800" b="0" i="0" u="none" strike="noStrike" dirty="0">
                <a:solidFill>
                  <a:srgbClr val="0645AD"/>
                </a:solidFill>
                <a:effectLst/>
                <a:latin typeface="Arial" panose="020B0604020202020204" pitchFamily="34" charset="0"/>
                <a:hlinkClick r:id="rId12" tooltip="Data sharing"/>
              </a:rPr>
              <a:t>sharing</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13" tooltip="Data transmission"/>
              </a:rPr>
              <a:t>transfer</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14" tooltip="Data visualization"/>
              </a:rPr>
              <a:t>visualization</a:t>
            </a:r>
            <a:r>
              <a:rPr lang="en-GB" sz="2800" b="0" i="0" dirty="0">
                <a:solidFill>
                  <a:srgbClr val="202122"/>
                </a:solidFill>
                <a:effectLst/>
                <a:latin typeface="Arial" panose="020B0604020202020204" pitchFamily="34" charset="0"/>
              </a:rPr>
              <a:t>, </a:t>
            </a:r>
            <a:r>
              <a:rPr lang="en-GB" sz="2800" b="0" i="0" u="none" strike="noStrike" dirty="0">
                <a:solidFill>
                  <a:srgbClr val="0645AD"/>
                </a:solidFill>
                <a:effectLst/>
                <a:latin typeface="Arial" panose="020B0604020202020204" pitchFamily="34" charset="0"/>
                <a:hlinkClick r:id="rId15" tooltip="Query language"/>
              </a:rPr>
              <a:t>querying</a:t>
            </a:r>
            <a:r>
              <a:rPr lang="en-GB" sz="2800" b="0" i="0" dirty="0">
                <a:solidFill>
                  <a:srgbClr val="202122"/>
                </a:solidFill>
                <a:effectLst/>
                <a:latin typeface="Arial" panose="020B0604020202020204" pitchFamily="34" charset="0"/>
              </a:rPr>
              <a:t>, updating, </a:t>
            </a:r>
            <a:r>
              <a:rPr lang="en-GB" sz="2800" b="0" i="0" u="none" strike="noStrike" dirty="0">
                <a:solidFill>
                  <a:srgbClr val="0645AD"/>
                </a:solidFill>
                <a:effectLst/>
                <a:latin typeface="Arial" panose="020B0604020202020204" pitchFamily="34" charset="0"/>
                <a:hlinkClick r:id="rId16" tooltip="Information privacy"/>
              </a:rPr>
              <a:t>information privacy</a:t>
            </a:r>
            <a:r>
              <a:rPr lang="en-GB" sz="2800" b="0" i="0" dirty="0">
                <a:solidFill>
                  <a:srgbClr val="202122"/>
                </a:solidFill>
                <a:effectLst/>
                <a:latin typeface="Arial" panose="020B0604020202020204" pitchFamily="34" charset="0"/>
              </a:rPr>
              <a:t>, and data source.</a:t>
            </a:r>
            <a:endParaRPr lang="en-GB" sz="2800" b="0" i="0" dirty="0">
              <a:solidFill>
                <a:srgbClr val="000000"/>
              </a:solidFill>
              <a:effectLst/>
              <a:latin typeface="Monserat"/>
            </a:endParaRPr>
          </a:p>
          <a:p>
            <a:endParaRPr lang="en-GB" dirty="0">
              <a:latin typeface="+mj-lt"/>
            </a:endParaRPr>
          </a:p>
        </p:txBody>
      </p:sp>
    </p:spTree>
    <p:extLst>
      <p:ext uri="{BB962C8B-B14F-4D97-AF65-F5344CB8AC3E}">
        <p14:creationId xmlns:p14="http://schemas.microsoft.com/office/powerpoint/2010/main" val="374299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Updated terminology for business use</a:t>
            </a:r>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44</a:t>
            </a:fld>
            <a:endParaRPr lang="en-GB"/>
          </a:p>
        </p:txBody>
      </p:sp>
      <p:sp>
        <p:nvSpPr>
          <p:cNvPr id="7" name="Text Placeholder 2">
            <a:extLst>
              <a:ext uri="{FF2B5EF4-FFF2-40B4-BE49-F238E27FC236}">
                <a16:creationId xmlns:a16="http://schemas.microsoft.com/office/drawing/2014/main" id="{187F9A13-2CE0-4E04-AFF7-8AB59B124914}"/>
              </a:ext>
            </a:extLst>
          </p:cNvPr>
          <p:cNvSpPr txBox="1">
            <a:spLocks/>
          </p:cNvSpPr>
          <p:nvPr/>
        </p:nvSpPr>
        <p:spPr>
          <a:xfrm>
            <a:off x="4610241" y="1349985"/>
            <a:ext cx="7196974" cy="3046413"/>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cap="all"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cap="all"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cap="all"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a:t>Big Data</a:t>
            </a:r>
          </a:p>
          <a:p>
            <a:pPr fontAlgn="auto">
              <a:spcAft>
                <a:spcPts val="0"/>
              </a:spcAft>
            </a:pPr>
            <a:r>
              <a:rPr lang="en-GB"/>
              <a:t>Big data engineering</a:t>
            </a:r>
          </a:p>
          <a:p>
            <a:pPr fontAlgn="auto">
              <a:spcAft>
                <a:spcPts val="0"/>
              </a:spcAft>
            </a:pPr>
            <a:r>
              <a:rPr lang="en-GB"/>
              <a:t>Big data analytics</a:t>
            </a:r>
          </a:p>
          <a:p>
            <a:pPr fontAlgn="auto">
              <a:spcAft>
                <a:spcPts val="0"/>
              </a:spcAft>
            </a:pPr>
            <a:endParaRPr lang="en-GB"/>
          </a:p>
          <a:p>
            <a:pPr marL="0" indent="0" fontAlgn="auto">
              <a:spcAft>
                <a:spcPts val="0"/>
              </a:spcAft>
              <a:buFont typeface="Arial" panose="020B0604020202020204" pitchFamily="34" charset="0"/>
              <a:buNone/>
            </a:pPr>
            <a:r>
              <a:rPr lang="en-GB"/>
              <a:t>N</a:t>
            </a:r>
            <a:r>
              <a:rPr lang="en-GB" cap="none"/>
              <a:t>ew terms that are needed to communicate the need for </a:t>
            </a:r>
          </a:p>
          <a:p>
            <a:pPr marL="0" indent="0" fontAlgn="auto">
              <a:spcAft>
                <a:spcPts val="0"/>
              </a:spcAft>
              <a:buFont typeface="Arial" panose="020B0604020202020204" pitchFamily="34" charset="0"/>
              <a:buNone/>
            </a:pPr>
            <a:r>
              <a:rPr lang="en-GB" b="1" cap="none"/>
              <a:t>new skills, tools, practices &amp; methods</a:t>
            </a:r>
            <a:endParaRPr lang="en-GB" b="1" dirty="0"/>
          </a:p>
        </p:txBody>
      </p:sp>
    </p:spTree>
    <p:extLst>
      <p:ext uri="{BB962C8B-B14F-4D97-AF65-F5344CB8AC3E}">
        <p14:creationId xmlns:p14="http://schemas.microsoft.com/office/powerpoint/2010/main" val="90650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F5CFA-37BD-425B-82D9-670F81738736}"/>
              </a:ext>
            </a:extLst>
          </p:cNvPr>
          <p:cNvSpPr>
            <a:spLocks noGrp="1"/>
          </p:cNvSpPr>
          <p:nvPr>
            <p:ph type="body" sz="quarter" idx="10"/>
          </p:nvPr>
        </p:nvSpPr>
        <p:spPr/>
        <p:txBody>
          <a:bodyPr>
            <a:normAutofit lnSpcReduction="10000"/>
          </a:bodyPr>
          <a:lstStyle/>
          <a:p>
            <a:r>
              <a:rPr lang="en-GB" dirty="0"/>
              <a:t>What do these terms signal to business?</a:t>
            </a:r>
          </a:p>
        </p:txBody>
      </p:sp>
      <p:sp>
        <p:nvSpPr>
          <p:cNvPr id="3" name="Text Placeholder 2">
            <a:extLst>
              <a:ext uri="{FF2B5EF4-FFF2-40B4-BE49-F238E27FC236}">
                <a16:creationId xmlns:a16="http://schemas.microsoft.com/office/drawing/2014/main" id="{92B76214-786E-4A35-BE87-FD080042641D}"/>
              </a:ext>
            </a:extLst>
          </p:cNvPr>
          <p:cNvSpPr>
            <a:spLocks noGrp="1"/>
          </p:cNvSpPr>
          <p:nvPr>
            <p:ph type="body" sz="quarter" idx="15"/>
          </p:nvPr>
        </p:nvSpPr>
        <p:spPr/>
        <p:txBody>
          <a:bodyPr/>
          <a:lstStyle/>
          <a:p>
            <a:pPr algn="l"/>
            <a:r>
              <a:rPr lang="en-GB" b="1" i="0" dirty="0">
                <a:solidFill>
                  <a:srgbClr val="000000"/>
                </a:solidFill>
                <a:effectLst/>
                <a:latin typeface="Helvetica Neue"/>
              </a:rPr>
              <a:t>Big Data</a:t>
            </a:r>
          </a:p>
          <a:p>
            <a:pPr algn="l"/>
            <a:r>
              <a:rPr lang="en-GB" b="0" i="0" dirty="0">
                <a:solidFill>
                  <a:srgbClr val="000000"/>
                </a:solidFill>
                <a:effectLst/>
                <a:latin typeface="Helvetica Neue"/>
              </a:rPr>
              <a:t>Non-traditional data systems and methods</a:t>
            </a:r>
          </a:p>
          <a:p>
            <a:pPr algn="l"/>
            <a:endParaRPr lang="en-GB" b="0" i="0" dirty="0">
              <a:solidFill>
                <a:srgbClr val="000000"/>
              </a:solidFill>
              <a:effectLst/>
              <a:latin typeface="Helvetica Neue"/>
            </a:endParaRPr>
          </a:p>
          <a:p>
            <a:pPr algn="l"/>
            <a:r>
              <a:rPr lang="en-GB" b="1" i="0" dirty="0">
                <a:solidFill>
                  <a:srgbClr val="000000"/>
                </a:solidFill>
                <a:effectLst/>
                <a:latin typeface="Helvetica Neue"/>
              </a:rPr>
              <a:t>Big Data Engineering</a:t>
            </a:r>
          </a:p>
          <a:p>
            <a:pPr algn="l"/>
            <a:r>
              <a:rPr lang="en-GB" b="0" i="0" dirty="0" err="1">
                <a:solidFill>
                  <a:srgbClr val="000000"/>
                </a:solidFill>
                <a:effectLst/>
                <a:latin typeface="Helvetica Neue"/>
              </a:rPr>
              <a:t>Injestion</a:t>
            </a:r>
            <a:r>
              <a:rPr lang="en-GB" b="0" i="0" dirty="0">
                <a:solidFill>
                  <a:srgbClr val="000000"/>
                </a:solidFill>
                <a:effectLst/>
                <a:latin typeface="Helvetica Neue"/>
              </a:rPr>
              <a:t>, structure, optimization, performance, configuring</a:t>
            </a:r>
          </a:p>
          <a:p>
            <a:pPr algn="l"/>
            <a:endParaRPr lang="en-GB" b="0" i="0" dirty="0">
              <a:solidFill>
                <a:srgbClr val="000000"/>
              </a:solidFill>
              <a:effectLst/>
              <a:latin typeface="Helvetica Neue"/>
            </a:endParaRPr>
          </a:p>
          <a:p>
            <a:pPr algn="l"/>
            <a:r>
              <a:rPr lang="en-GB" b="1" i="0" dirty="0">
                <a:solidFill>
                  <a:srgbClr val="000000"/>
                </a:solidFill>
                <a:effectLst/>
                <a:latin typeface="Helvetica Neue"/>
              </a:rPr>
              <a:t>Big Data Analysis</a:t>
            </a:r>
          </a:p>
          <a:p>
            <a:pPr algn="l"/>
            <a:r>
              <a:rPr lang="en-GB" b="0" i="0" dirty="0">
                <a:solidFill>
                  <a:srgbClr val="000000"/>
                </a:solidFill>
                <a:effectLst/>
                <a:latin typeface="Helvetica Neue"/>
              </a:rPr>
              <a:t>Modelling, computing, querying, using</a:t>
            </a:r>
          </a:p>
          <a:p>
            <a:endParaRPr lang="en-GB" dirty="0"/>
          </a:p>
        </p:txBody>
      </p:sp>
    </p:spTree>
    <p:extLst>
      <p:ext uri="{BB962C8B-B14F-4D97-AF65-F5344CB8AC3E}">
        <p14:creationId xmlns:p14="http://schemas.microsoft.com/office/powerpoint/2010/main" val="490063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BC343E-7F35-48F3-BA13-D242804382B2}"/>
              </a:ext>
            </a:extLst>
          </p:cNvPr>
          <p:cNvSpPr>
            <a:spLocks noGrp="1"/>
          </p:cNvSpPr>
          <p:nvPr>
            <p:ph type="body" sz="quarter" idx="10"/>
          </p:nvPr>
        </p:nvSpPr>
        <p:spPr/>
        <p:txBody>
          <a:bodyPr>
            <a:normAutofit/>
          </a:bodyPr>
          <a:lstStyle/>
          <a:p>
            <a:r>
              <a:rPr lang="en-GB" sz="3200" dirty="0"/>
              <a:t>challenges</a:t>
            </a:r>
          </a:p>
        </p:txBody>
      </p:sp>
      <p:sp>
        <p:nvSpPr>
          <p:cNvPr id="3" name="Text Placeholder 2">
            <a:extLst>
              <a:ext uri="{FF2B5EF4-FFF2-40B4-BE49-F238E27FC236}">
                <a16:creationId xmlns:a16="http://schemas.microsoft.com/office/drawing/2014/main" id="{A8CA20D3-6B13-4933-BE4D-6D47264B44C9}"/>
              </a:ext>
            </a:extLst>
          </p:cNvPr>
          <p:cNvSpPr>
            <a:spLocks noGrp="1"/>
          </p:cNvSpPr>
          <p:nvPr>
            <p:ph type="body" sz="quarter" idx="15"/>
          </p:nvPr>
        </p:nvSpPr>
        <p:spPr>
          <a:xfrm>
            <a:off x="5037138" y="1349986"/>
            <a:ext cx="6403748" cy="5112343"/>
          </a:xfrm>
        </p:spPr>
        <p:txBody>
          <a:bodyPr>
            <a:normAutofit/>
          </a:bodyPr>
          <a:lstStyle/>
          <a:p>
            <a:r>
              <a:rPr lang="en-GB" sz="2400" dirty="0"/>
              <a:t>Originally: </a:t>
            </a:r>
          </a:p>
          <a:p>
            <a:pPr marL="285750" indent="-285750">
              <a:buFontTx/>
              <a:buChar char="-"/>
            </a:pPr>
            <a:r>
              <a:rPr lang="en-GB" sz="2400" dirty="0"/>
              <a:t>The volume of data</a:t>
            </a:r>
          </a:p>
          <a:p>
            <a:endParaRPr lang="en-GB" sz="2400" dirty="0"/>
          </a:p>
          <a:p>
            <a:r>
              <a:rPr lang="en-GB" sz="2400" dirty="0"/>
              <a:t>Now:</a:t>
            </a:r>
          </a:p>
          <a:p>
            <a:pPr marL="285750" indent="-285750">
              <a:buFontTx/>
              <a:buChar char="-"/>
            </a:pPr>
            <a:r>
              <a:rPr lang="en-GB" sz="2400" dirty="0"/>
              <a:t>Real time analysis</a:t>
            </a:r>
          </a:p>
          <a:p>
            <a:pPr marL="285750" indent="-285750">
              <a:buFontTx/>
              <a:buChar char="-"/>
            </a:pPr>
            <a:r>
              <a:rPr lang="en-GB" sz="2400" dirty="0"/>
              <a:t>Complex data structures</a:t>
            </a:r>
          </a:p>
        </p:txBody>
      </p:sp>
    </p:spTree>
    <p:extLst>
      <p:ext uri="{BB962C8B-B14F-4D97-AF65-F5344CB8AC3E}">
        <p14:creationId xmlns:p14="http://schemas.microsoft.com/office/powerpoint/2010/main" val="127756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0F33A4-DCFD-4E11-AD26-7680611D5FC0}"/>
              </a:ext>
            </a:extLst>
          </p:cNvPr>
          <p:cNvSpPr>
            <a:spLocks noGrp="1"/>
          </p:cNvSpPr>
          <p:nvPr>
            <p:ph type="body" sz="quarter" idx="10"/>
          </p:nvPr>
        </p:nvSpPr>
        <p:spPr/>
        <p:txBody>
          <a:bodyPr/>
          <a:lstStyle/>
          <a:p>
            <a:r>
              <a:rPr lang="en-GB" dirty="0"/>
              <a:t>Real time analysis</a:t>
            </a:r>
          </a:p>
        </p:txBody>
      </p:sp>
      <p:sp>
        <p:nvSpPr>
          <p:cNvPr id="3" name="Text Placeholder 2">
            <a:extLst>
              <a:ext uri="{FF2B5EF4-FFF2-40B4-BE49-F238E27FC236}">
                <a16:creationId xmlns:a16="http://schemas.microsoft.com/office/drawing/2014/main" id="{EA105F4B-10EC-4EC7-ACB8-3999D428969E}"/>
              </a:ext>
            </a:extLst>
          </p:cNvPr>
          <p:cNvSpPr>
            <a:spLocks noGrp="1"/>
          </p:cNvSpPr>
          <p:nvPr>
            <p:ph type="body" sz="quarter" idx="15"/>
          </p:nvPr>
        </p:nvSpPr>
        <p:spPr>
          <a:xfrm>
            <a:off x="4777766" y="653300"/>
            <a:ext cx="6770687" cy="5112343"/>
          </a:xfrm>
        </p:spPr>
        <p:txBody>
          <a:bodyPr/>
          <a:lstStyle/>
          <a:p>
            <a:r>
              <a:rPr lang="en-GB" dirty="0"/>
              <a:t>Q&amp;A (5 mins):</a:t>
            </a:r>
          </a:p>
          <a:p>
            <a:r>
              <a:rPr lang="en-GB" dirty="0"/>
              <a:t>What situations might require real time analysis?</a:t>
            </a:r>
          </a:p>
        </p:txBody>
      </p:sp>
      <p:sp>
        <p:nvSpPr>
          <p:cNvPr id="4" name="Text Placeholder 2">
            <a:extLst>
              <a:ext uri="{FF2B5EF4-FFF2-40B4-BE49-F238E27FC236}">
                <a16:creationId xmlns:a16="http://schemas.microsoft.com/office/drawing/2014/main" id="{D938CF79-6578-41BD-886A-7301A6E574FA}"/>
              </a:ext>
            </a:extLst>
          </p:cNvPr>
          <p:cNvSpPr txBox="1">
            <a:spLocks/>
          </p:cNvSpPr>
          <p:nvPr/>
        </p:nvSpPr>
        <p:spPr>
          <a:xfrm>
            <a:off x="8306863" y="4313918"/>
            <a:ext cx="4004880" cy="234813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t>Inspiration:</a:t>
            </a:r>
          </a:p>
          <a:p>
            <a:pPr algn="l">
              <a:buFont typeface="Arial" panose="020B0604020202020204" pitchFamily="34" charset="0"/>
              <a:buChar char="•"/>
            </a:pPr>
            <a:r>
              <a:rPr lang="en-GB" b="0" dirty="0">
                <a:solidFill>
                  <a:srgbClr val="000000"/>
                </a:solidFill>
                <a:latin typeface="Monserat"/>
              </a:rPr>
              <a:t>Responsive interaction with customers</a:t>
            </a:r>
          </a:p>
          <a:p>
            <a:pPr algn="l">
              <a:buFont typeface="Arial" panose="020B0604020202020204" pitchFamily="34" charset="0"/>
              <a:buChar char="•"/>
            </a:pPr>
            <a:r>
              <a:rPr lang="en-GB" b="0" dirty="0">
                <a:solidFill>
                  <a:srgbClr val="000000"/>
                </a:solidFill>
                <a:latin typeface="Monserat"/>
              </a:rPr>
              <a:t>IOT devices working with sensor data</a:t>
            </a:r>
          </a:p>
          <a:p>
            <a:pPr algn="l">
              <a:buFont typeface="Arial" panose="020B0604020202020204" pitchFamily="34" charset="0"/>
              <a:buChar char="•"/>
            </a:pPr>
            <a:endParaRPr lang="en-GB" dirty="0"/>
          </a:p>
        </p:txBody>
      </p:sp>
    </p:spTree>
    <p:extLst>
      <p:ext uri="{BB962C8B-B14F-4D97-AF65-F5344CB8AC3E}">
        <p14:creationId xmlns:p14="http://schemas.microsoft.com/office/powerpoint/2010/main" val="254673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7E467-BA31-4783-82E0-605A82B16B60}"/>
              </a:ext>
            </a:extLst>
          </p:cNvPr>
          <p:cNvSpPr>
            <a:spLocks noGrp="1"/>
          </p:cNvSpPr>
          <p:nvPr>
            <p:ph type="body" sz="quarter" idx="10"/>
          </p:nvPr>
        </p:nvSpPr>
        <p:spPr/>
        <p:txBody>
          <a:bodyPr>
            <a:normAutofit/>
          </a:bodyPr>
          <a:lstStyle/>
          <a:p>
            <a:r>
              <a:rPr lang="en-GB" sz="2800" dirty="0"/>
              <a:t>E-commerce example</a:t>
            </a:r>
          </a:p>
        </p:txBody>
      </p:sp>
      <p:sp>
        <p:nvSpPr>
          <p:cNvPr id="3" name="Text Placeholder 2">
            <a:extLst>
              <a:ext uri="{FF2B5EF4-FFF2-40B4-BE49-F238E27FC236}">
                <a16:creationId xmlns:a16="http://schemas.microsoft.com/office/drawing/2014/main" id="{1B6B17E3-5E49-4479-9099-A9216BF4CC1E}"/>
              </a:ext>
            </a:extLst>
          </p:cNvPr>
          <p:cNvSpPr>
            <a:spLocks noGrp="1"/>
          </p:cNvSpPr>
          <p:nvPr>
            <p:ph type="body" sz="quarter" idx="15"/>
          </p:nvPr>
        </p:nvSpPr>
        <p:spPr>
          <a:xfrm>
            <a:off x="4691743" y="718614"/>
            <a:ext cx="6770687" cy="5112343"/>
          </a:xfrm>
        </p:spPr>
        <p:txBody>
          <a:bodyPr/>
          <a:lstStyle/>
          <a:p>
            <a:pPr algn="l"/>
            <a:r>
              <a:rPr lang="en-GB" sz="2000" dirty="0">
                <a:solidFill>
                  <a:srgbClr val="000000"/>
                </a:solidFill>
                <a:latin typeface="Monserat"/>
              </a:rPr>
              <a:t>E-Commerce Example</a:t>
            </a:r>
          </a:p>
          <a:p>
            <a:pPr algn="l">
              <a:buFont typeface="Arial" panose="020B0604020202020204" pitchFamily="34" charset="0"/>
              <a:buChar char="•"/>
            </a:pPr>
            <a:r>
              <a:rPr lang="en-GB" b="0" dirty="0">
                <a:solidFill>
                  <a:srgbClr val="000000"/>
                </a:solidFill>
                <a:latin typeface="Monserat"/>
              </a:rPr>
              <a:t>I</a:t>
            </a:r>
            <a:r>
              <a:rPr lang="en-GB" b="0" i="0" dirty="0">
                <a:solidFill>
                  <a:srgbClr val="000000"/>
                </a:solidFill>
                <a:effectLst/>
                <a:latin typeface="Monserat"/>
              </a:rPr>
              <a:t>magine a web store (</a:t>
            </a:r>
            <a:r>
              <a:rPr lang="en-GB" b="0" i="0" dirty="0" err="1">
                <a:solidFill>
                  <a:srgbClr val="000000"/>
                </a:solidFill>
                <a:effectLst/>
                <a:latin typeface="Monserat"/>
              </a:rPr>
              <a:t>eg.</a:t>
            </a:r>
            <a:r>
              <a:rPr lang="en-GB" b="0" i="0" dirty="0">
                <a:solidFill>
                  <a:srgbClr val="000000"/>
                </a:solidFill>
                <a:effectLst/>
                <a:latin typeface="Monserat"/>
              </a:rPr>
              <a:t>, amazon)</a:t>
            </a:r>
          </a:p>
          <a:p>
            <a:pPr algn="l">
              <a:buFont typeface="Arial" panose="020B0604020202020204" pitchFamily="34" charset="0"/>
              <a:buChar char="•"/>
            </a:pPr>
            <a:r>
              <a:rPr lang="en-GB" b="0" dirty="0">
                <a:solidFill>
                  <a:srgbClr val="000000"/>
                </a:solidFill>
                <a:latin typeface="Monserat"/>
              </a:rPr>
              <a:t>T</a:t>
            </a:r>
            <a:r>
              <a:rPr lang="en-GB" b="0" i="0" dirty="0">
                <a:solidFill>
                  <a:srgbClr val="000000"/>
                </a:solidFill>
                <a:effectLst/>
                <a:latin typeface="Monserat"/>
              </a:rPr>
              <a:t>he website wishes to monitor customer behaviour (</a:t>
            </a:r>
            <a:r>
              <a:rPr lang="en-GB" b="0" i="0" dirty="0" err="1">
                <a:solidFill>
                  <a:srgbClr val="000000"/>
                </a:solidFill>
                <a:effectLst/>
                <a:latin typeface="Monserat"/>
              </a:rPr>
              <a:t>eg.</a:t>
            </a:r>
            <a:r>
              <a:rPr lang="en-GB" b="0" i="0" dirty="0">
                <a:solidFill>
                  <a:srgbClr val="000000"/>
                </a:solidFill>
                <a:effectLst/>
                <a:latin typeface="Monserat"/>
              </a:rPr>
              <a:t>, adding items to cart, leaving the website without purchasing, etc.)</a:t>
            </a:r>
          </a:p>
          <a:p>
            <a:pPr marL="742950" lvl="1" indent="-285750" algn="l">
              <a:buFont typeface="Arial" panose="020B0604020202020204" pitchFamily="34" charset="0"/>
              <a:buChar char="•"/>
            </a:pPr>
            <a:r>
              <a:rPr lang="en-GB" b="0" i="0" dirty="0">
                <a:solidFill>
                  <a:srgbClr val="000000"/>
                </a:solidFill>
                <a:effectLst/>
                <a:latin typeface="Monserat"/>
              </a:rPr>
              <a:t>monitor these REAL TIME</a:t>
            </a:r>
          </a:p>
          <a:p>
            <a:pPr algn="l">
              <a:buFont typeface="Arial" panose="020B0604020202020204" pitchFamily="34" charset="0"/>
              <a:buChar char="•"/>
            </a:pPr>
            <a:r>
              <a:rPr lang="en-GB" b="0" dirty="0">
                <a:solidFill>
                  <a:srgbClr val="000000"/>
                </a:solidFill>
                <a:latin typeface="Monserat"/>
              </a:rPr>
              <a:t>R</a:t>
            </a:r>
            <a:r>
              <a:rPr lang="en-GB" b="0" i="0" dirty="0">
                <a:solidFill>
                  <a:srgbClr val="000000"/>
                </a:solidFill>
                <a:effectLst/>
                <a:latin typeface="Monserat"/>
              </a:rPr>
              <a:t>espond to the "customer behaviour signals"</a:t>
            </a:r>
          </a:p>
          <a:p>
            <a:pPr marL="742950" lvl="1" indent="-285750" algn="l">
              <a:buFont typeface="Arial" panose="020B0604020202020204" pitchFamily="34" charset="0"/>
              <a:buChar char="•"/>
            </a:pPr>
            <a:r>
              <a:rPr lang="en-GB" b="0" i="0" dirty="0">
                <a:solidFill>
                  <a:srgbClr val="000000"/>
                </a:solidFill>
                <a:effectLst/>
                <a:latin typeface="Monserat"/>
              </a:rPr>
              <a:t>with some intelligent/adaptive response</a:t>
            </a:r>
          </a:p>
          <a:p>
            <a:pPr marL="742950" lvl="1" indent="-285750" algn="l">
              <a:buFont typeface="Arial" panose="020B0604020202020204" pitchFamily="34" charset="0"/>
              <a:buChar char="•"/>
            </a:pPr>
            <a:r>
              <a:rPr lang="en-GB" b="0" i="0" dirty="0">
                <a:solidFill>
                  <a:srgbClr val="000000"/>
                </a:solidFill>
                <a:effectLst/>
                <a:latin typeface="Monserat"/>
              </a:rPr>
              <a:t>offering discounts, alerting user, drawing user attention, ...</a:t>
            </a:r>
          </a:p>
          <a:p>
            <a:endParaRPr lang="en-GB" dirty="0">
              <a:latin typeface="Monserat"/>
            </a:endParaRPr>
          </a:p>
        </p:txBody>
      </p:sp>
      <p:sp>
        <p:nvSpPr>
          <p:cNvPr id="4" name="Text Placeholder 2">
            <a:extLst>
              <a:ext uri="{FF2B5EF4-FFF2-40B4-BE49-F238E27FC236}">
                <a16:creationId xmlns:a16="http://schemas.microsoft.com/office/drawing/2014/main" id="{00A5F8D6-639B-4EBD-AA98-15A8733578CF}"/>
              </a:ext>
            </a:extLst>
          </p:cNvPr>
          <p:cNvSpPr txBox="1">
            <a:spLocks/>
          </p:cNvSpPr>
          <p:nvPr/>
        </p:nvSpPr>
        <p:spPr>
          <a:xfrm>
            <a:off x="4691743" y="3998232"/>
            <a:ext cx="6658881" cy="2348139"/>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latin typeface="Monserat"/>
              </a:rPr>
              <a:t>Challenges:</a:t>
            </a:r>
          </a:p>
          <a:p>
            <a:pPr algn="l">
              <a:buFont typeface="Arial" panose="020B0604020202020204" pitchFamily="34" charset="0"/>
              <a:buChar char="•"/>
            </a:pPr>
            <a:r>
              <a:rPr lang="en-GB" b="0" i="0" dirty="0">
                <a:solidFill>
                  <a:srgbClr val="000000"/>
                </a:solidFill>
                <a:effectLst/>
                <a:latin typeface="Monserat"/>
              </a:rPr>
              <a:t>each customer generates a significant amount of data</a:t>
            </a:r>
          </a:p>
          <a:p>
            <a:pPr marL="742950" lvl="1" indent="-28575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mouse behaviour, click events, leaving &amp; joining...</a:t>
            </a:r>
          </a:p>
          <a:p>
            <a:pPr algn="l">
              <a:buFont typeface="Arial" panose="020B0604020202020204" pitchFamily="34" charset="0"/>
              <a:buChar char="•"/>
            </a:pPr>
            <a:r>
              <a:rPr lang="en-GB" b="0" i="0" dirty="0">
                <a:solidFill>
                  <a:srgbClr val="000000"/>
                </a:solidFill>
                <a:effectLst/>
                <a:latin typeface="Monserat"/>
              </a:rPr>
              <a:t>thousands of customers using the web store </a:t>
            </a:r>
            <a:r>
              <a:rPr lang="en-GB" b="0" i="1" dirty="0">
                <a:solidFill>
                  <a:srgbClr val="000000"/>
                </a:solidFill>
                <a:effectLst/>
                <a:latin typeface="Monserat"/>
              </a:rPr>
              <a:t>at the same time</a:t>
            </a:r>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analysis has to be fast, and responsive </a:t>
            </a:r>
            <a:r>
              <a:rPr lang="en-GB" b="0" i="1" dirty="0">
                <a:solidFill>
                  <a:srgbClr val="000000"/>
                </a:solidFill>
                <a:effectLst/>
                <a:latin typeface="Monserat"/>
              </a:rPr>
              <a:t>in real time</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vs., a "traditional problem" which can be left to batch / over-night processing</a:t>
            </a:r>
          </a:p>
          <a:p>
            <a:pPr algn="l">
              <a:buFont typeface="Arial" panose="020B0604020202020204" pitchFamily="34" charset="0"/>
              <a:buChar char="•"/>
            </a:pPr>
            <a:endParaRPr lang="en-GB" dirty="0">
              <a:latin typeface="Monserat"/>
            </a:endParaRPr>
          </a:p>
        </p:txBody>
      </p:sp>
    </p:spTree>
    <p:extLst>
      <p:ext uri="{BB962C8B-B14F-4D97-AF65-F5344CB8AC3E}">
        <p14:creationId xmlns:p14="http://schemas.microsoft.com/office/powerpoint/2010/main" val="1384866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1B7DBA-57C6-4B7B-BF55-C1EEEB3DAFBA}"/>
              </a:ext>
            </a:extLst>
          </p:cNvPr>
          <p:cNvSpPr>
            <a:spLocks noGrp="1"/>
          </p:cNvSpPr>
          <p:nvPr>
            <p:ph type="body" sz="quarter" idx="10"/>
          </p:nvPr>
        </p:nvSpPr>
        <p:spPr/>
        <p:txBody>
          <a:bodyPr/>
          <a:lstStyle/>
          <a:p>
            <a:r>
              <a:rPr lang="en-GB" dirty="0"/>
              <a:t>Complex data structures</a:t>
            </a:r>
          </a:p>
        </p:txBody>
      </p:sp>
      <p:sp>
        <p:nvSpPr>
          <p:cNvPr id="3" name="Text Placeholder 2">
            <a:extLst>
              <a:ext uri="{FF2B5EF4-FFF2-40B4-BE49-F238E27FC236}">
                <a16:creationId xmlns:a16="http://schemas.microsoft.com/office/drawing/2014/main" id="{857A5674-C9FB-49CB-AC28-C9F90457D0DB}"/>
              </a:ext>
            </a:extLst>
          </p:cNvPr>
          <p:cNvSpPr>
            <a:spLocks noGrp="1"/>
          </p:cNvSpPr>
          <p:nvPr>
            <p:ph type="body" sz="quarter" idx="15"/>
          </p:nvPr>
        </p:nvSpPr>
        <p:spPr/>
        <p:txBody>
          <a:bodyPr/>
          <a:lstStyle/>
          <a:p>
            <a:r>
              <a:rPr lang="en-GB" dirty="0"/>
              <a:t>What type of data are more complex than traditional tables with rows and columns?</a:t>
            </a:r>
          </a:p>
        </p:txBody>
      </p:sp>
      <p:sp>
        <p:nvSpPr>
          <p:cNvPr id="4" name="Text Placeholder 2">
            <a:extLst>
              <a:ext uri="{FF2B5EF4-FFF2-40B4-BE49-F238E27FC236}">
                <a16:creationId xmlns:a16="http://schemas.microsoft.com/office/drawing/2014/main" id="{A03AEB67-890C-41BD-9BAD-2C8B9E20C793}"/>
              </a:ext>
            </a:extLst>
          </p:cNvPr>
          <p:cNvSpPr txBox="1">
            <a:spLocks/>
          </p:cNvSpPr>
          <p:nvPr/>
        </p:nvSpPr>
        <p:spPr>
          <a:xfrm>
            <a:off x="8012950" y="3657257"/>
            <a:ext cx="4004880" cy="3200743"/>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dirty="0"/>
              <a:t>Some examples:</a:t>
            </a:r>
          </a:p>
          <a:p>
            <a:pPr algn="l">
              <a:buFont typeface="Arial" panose="020B0604020202020204" pitchFamily="34" charset="0"/>
              <a:buChar char="•"/>
            </a:pPr>
            <a:r>
              <a:rPr lang="en-GB" b="0" dirty="0">
                <a:solidFill>
                  <a:srgbClr val="000000"/>
                </a:solidFill>
                <a:latin typeface="Monserat"/>
              </a:rPr>
              <a:t>Tables with large/complex numbers of (interacting) fields</a:t>
            </a:r>
          </a:p>
          <a:p>
            <a:pPr algn="l">
              <a:buFont typeface="Arial" panose="020B0604020202020204" pitchFamily="34" charset="0"/>
              <a:buChar char="•"/>
            </a:pPr>
            <a:r>
              <a:rPr lang="en-GB" b="0" dirty="0">
                <a:solidFill>
                  <a:srgbClr val="000000"/>
                </a:solidFill>
                <a:latin typeface="Monserat"/>
              </a:rPr>
              <a:t>Images</a:t>
            </a:r>
          </a:p>
          <a:p>
            <a:pPr algn="l">
              <a:buFont typeface="Arial" panose="020B0604020202020204" pitchFamily="34" charset="0"/>
              <a:buChar char="•"/>
            </a:pPr>
            <a:r>
              <a:rPr lang="en-GB" b="0" dirty="0">
                <a:solidFill>
                  <a:srgbClr val="000000"/>
                </a:solidFill>
                <a:latin typeface="Monserat"/>
              </a:rPr>
              <a:t>Text</a:t>
            </a:r>
          </a:p>
          <a:p>
            <a:pPr algn="l">
              <a:buFont typeface="Arial" panose="020B0604020202020204" pitchFamily="34" charset="0"/>
              <a:buChar char="•"/>
            </a:pPr>
            <a:r>
              <a:rPr lang="en-GB" b="0" dirty="0">
                <a:solidFill>
                  <a:srgbClr val="000000"/>
                </a:solidFill>
                <a:latin typeface="Monserat"/>
              </a:rPr>
              <a:t>Audio</a:t>
            </a:r>
          </a:p>
          <a:p>
            <a:pPr algn="l">
              <a:buFont typeface="Arial" panose="020B0604020202020204" pitchFamily="34" charset="0"/>
              <a:buChar char="•"/>
            </a:pPr>
            <a:endParaRPr lang="en-GB" dirty="0"/>
          </a:p>
        </p:txBody>
      </p:sp>
    </p:spTree>
    <p:extLst>
      <p:ext uri="{BB962C8B-B14F-4D97-AF65-F5344CB8AC3E}">
        <p14:creationId xmlns:p14="http://schemas.microsoft.com/office/powerpoint/2010/main" val="253179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89417" y="-127322"/>
            <a:ext cx="7602583" cy="7233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4"/>
          <p:cNvSpPr>
            <a:spLocks noGrp="1"/>
          </p:cNvSpPr>
          <p:nvPr>
            <p:ph type="title" idx="4294967295"/>
          </p:nvPr>
        </p:nvSpPr>
        <p:spPr>
          <a:xfrm>
            <a:off x="5207726" y="1960591"/>
            <a:ext cx="6792686" cy="3316401"/>
          </a:xfrm>
        </p:spPr>
        <p:txBody>
          <a:bodyPr>
            <a:normAutofit/>
          </a:bodyPr>
          <a:lstStyle/>
          <a:p>
            <a:pPr algn="ctr"/>
            <a:br>
              <a:rPr lang="en-GB" sz="4400" dirty="0">
                <a:solidFill>
                  <a:schemeClr val="bg1"/>
                </a:solidFill>
              </a:rPr>
            </a:br>
            <a:r>
              <a:rPr lang="en-GB" sz="4400" dirty="0">
                <a:solidFill>
                  <a:schemeClr val="bg1"/>
                </a:solidFill>
              </a:rPr>
              <a:t>Annotation</a:t>
            </a:r>
            <a:br>
              <a:rPr lang="en-GB" sz="4400" dirty="0">
                <a:solidFill>
                  <a:schemeClr val="bg1"/>
                </a:solidFill>
              </a:rPr>
            </a:br>
            <a:r>
              <a:rPr lang="en-GB" sz="4400" dirty="0">
                <a:solidFill>
                  <a:schemeClr val="bg1"/>
                </a:solidFill>
              </a:rPr>
              <a:t>Tools</a:t>
            </a:r>
            <a:br>
              <a:rPr lang="en-GB" sz="4400" dirty="0">
                <a:solidFill>
                  <a:schemeClr val="bg1"/>
                </a:solidFill>
              </a:rPr>
            </a:br>
            <a:br>
              <a:rPr lang="en-GB" sz="4400" dirty="0">
                <a:solidFill>
                  <a:schemeClr val="bg1"/>
                </a:solidFill>
              </a:rPr>
            </a:br>
            <a:r>
              <a:rPr lang="en-GB" sz="4400" dirty="0">
                <a:solidFill>
                  <a:schemeClr val="bg1"/>
                </a:solidFill>
              </a:rPr>
              <a:t>LEFT SIDE OF SCREEN </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32" t="-5388" r="-9847" b="6180"/>
          <a:stretch/>
        </p:blipFill>
        <p:spPr>
          <a:xfrm>
            <a:off x="218844" y="145121"/>
            <a:ext cx="776377" cy="483079"/>
          </a:xfrm>
          <a:prstGeom prst="rect">
            <a:avLst/>
          </a:prstGeom>
        </p:spPr>
      </p:pic>
      <p:pic>
        <p:nvPicPr>
          <p:cNvPr id="12" name="Picture 11"/>
          <p:cNvPicPr>
            <a:picLocks noChangeAspect="1"/>
          </p:cNvPicPr>
          <p:nvPr/>
        </p:nvPicPr>
        <p:blipFill>
          <a:blip r:embed="rId4"/>
          <a:stretch>
            <a:fillRect/>
          </a:stretch>
        </p:blipFill>
        <p:spPr>
          <a:xfrm flipH="1">
            <a:off x="5397540" y="2933400"/>
            <a:ext cx="1012837" cy="1023912"/>
          </a:xfrm>
          <a:prstGeom prst="rect">
            <a:avLst/>
          </a:prstGeom>
        </p:spPr>
      </p:pic>
      <p:pic>
        <p:nvPicPr>
          <p:cNvPr id="7" name="Picture 6">
            <a:extLst>
              <a:ext uri="{FF2B5EF4-FFF2-40B4-BE49-F238E27FC236}">
                <a16:creationId xmlns:a16="http://schemas.microsoft.com/office/drawing/2014/main" id="{2E558481-68A0-4C32-9265-33C665A14A5A}"/>
              </a:ext>
            </a:extLst>
          </p:cNvPr>
          <p:cNvPicPr>
            <a:picLocks noChangeAspect="1"/>
          </p:cNvPicPr>
          <p:nvPr/>
        </p:nvPicPr>
        <p:blipFill rotWithShape="1">
          <a:blip r:embed="rId5"/>
          <a:srcRect t="12218" b="29776"/>
          <a:stretch/>
        </p:blipFill>
        <p:spPr>
          <a:xfrm>
            <a:off x="1246363" y="3428999"/>
            <a:ext cx="885825" cy="3044304"/>
          </a:xfrm>
          <a:prstGeom prst="rect">
            <a:avLst/>
          </a:prstGeom>
          <a:ln>
            <a:solidFill>
              <a:schemeClr val="tx1"/>
            </a:solidFill>
          </a:ln>
          <a:effectLst/>
        </p:spPr>
      </p:pic>
      <p:sp>
        <p:nvSpPr>
          <p:cNvPr id="11" name="Rectangle: Rounded Corners 10">
            <a:extLst>
              <a:ext uri="{FF2B5EF4-FFF2-40B4-BE49-F238E27FC236}">
                <a16:creationId xmlns:a16="http://schemas.microsoft.com/office/drawing/2014/main" id="{A64D541E-238B-47B3-AB32-7D364D5C53CD}"/>
              </a:ext>
            </a:extLst>
          </p:cNvPr>
          <p:cNvSpPr/>
          <p:nvPr/>
        </p:nvSpPr>
        <p:spPr>
          <a:xfrm>
            <a:off x="2170289" y="3515149"/>
            <a:ext cx="1421654" cy="258717"/>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Arrow Tool</a:t>
            </a:r>
          </a:p>
        </p:txBody>
      </p:sp>
      <p:sp>
        <p:nvSpPr>
          <p:cNvPr id="13" name="Rectangle: Rounded Corners 12">
            <a:extLst>
              <a:ext uri="{FF2B5EF4-FFF2-40B4-BE49-F238E27FC236}">
                <a16:creationId xmlns:a16="http://schemas.microsoft.com/office/drawing/2014/main" id="{B60E2C11-F5C7-4CC9-A1F7-D485572375BE}"/>
              </a:ext>
            </a:extLst>
          </p:cNvPr>
          <p:cNvSpPr/>
          <p:nvPr/>
        </p:nvSpPr>
        <p:spPr>
          <a:xfrm>
            <a:off x="2170289" y="3936085"/>
            <a:ext cx="1421654" cy="258717"/>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Text Tool</a:t>
            </a:r>
          </a:p>
        </p:txBody>
      </p:sp>
      <p:sp>
        <p:nvSpPr>
          <p:cNvPr id="14" name="Rectangle: Rounded Corners 13">
            <a:extLst>
              <a:ext uri="{FF2B5EF4-FFF2-40B4-BE49-F238E27FC236}">
                <a16:creationId xmlns:a16="http://schemas.microsoft.com/office/drawing/2014/main" id="{1E5F4EC0-B7AD-4007-B3B8-0872EB2B78A1}"/>
              </a:ext>
            </a:extLst>
          </p:cNvPr>
          <p:cNvSpPr/>
          <p:nvPr/>
        </p:nvSpPr>
        <p:spPr>
          <a:xfrm>
            <a:off x="2170289" y="4804591"/>
            <a:ext cx="1421655" cy="258717"/>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Ticks &amp; Crosses</a:t>
            </a:r>
          </a:p>
        </p:txBody>
      </p:sp>
      <p:sp>
        <p:nvSpPr>
          <p:cNvPr id="23" name="Rectangle: Rounded Corners 22">
            <a:extLst>
              <a:ext uri="{FF2B5EF4-FFF2-40B4-BE49-F238E27FC236}">
                <a16:creationId xmlns:a16="http://schemas.microsoft.com/office/drawing/2014/main" id="{717B1529-40A1-4410-A112-3312E22E85FF}"/>
              </a:ext>
            </a:extLst>
          </p:cNvPr>
          <p:cNvSpPr/>
          <p:nvPr/>
        </p:nvSpPr>
        <p:spPr>
          <a:xfrm>
            <a:off x="2170288" y="5673097"/>
            <a:ext cx="1421655" cy="258717"/>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tx1"/>
                </a:solidFill>
              </a:rPr>
              <a:t>Text Colour Change</a:t>
            </a:r>
          </a:p>
        </p:txBody>
      </p:sp>
      <p:pic>
        <p:nvPicPr>
          <p:cNvPr id="3" name="Picture 2">
            <a:extLst>
              <a:ext uri="{FF2B5EF4-FFF2-40B4-BE49-F238E27FC236}">
                <a16:creationId xmlns:a16="http://schemas.microsoft.com/office/drawing/2014/main" id="{E24234C3-2186-453C-B66F-F1C71CD325B7}"/>
              </a:ext>
            </a:extLst>
          </p:cNvPr>
          <p:cNvPicPr>
            <a:picLocks noChangeAspect="1"/>
          </p:cNvPicPr>
          <p:nvPr/>
        </p:nvPicPr>
        <p:blipFill>
          <a:blip r:embed="rId6"/>
          <a:stretch>
            <a:fillRect/>
          </a:stretch>
        </p:blipFill>
        <p:spPr>
          <a:xfrm>
            <a:off x="191588" y="386660"/>
            <a:ext cx="809625" cy="3514725"/>
          </a:xfrm>
          <a:prstGeom prst="rect">
            <a:avLst/>
          </a:prstGeom>
          <a:ln>
            <a:solidFill>
              <a:schemeClr val="accent1"/>
            </a:solidFill>
          </a:ln>
        </p:spPr>
      </p:pic>
      <p:sp>
        <p:nvSpPr>
          <p:cNvPr id="18" name="Rectangle: Rounded Corners 17">
            <a:extLst>
              <a:ext uri="{FF2B5EF4-FFF2-40B4-BE49-F238E27FC236}">
                <a16:creationId xmlns:a16="http://schemas.microsoft.com/office/drawing/2014/main" id="{49349E19-DD4D-43A6-B7C0-F4C609650B4F}"/>
              </a:ext>
            </a:extLst>
          </p:cNvPr>
          <p:cNvSpPr/>
          <p:nvPr/>
        </p:nvSpPr>
        <p:spPr>
          <a:xfrm>
            <a:off x="1035250" y="1186142"/>
            <a:ext cx="1993700" cy="258717"/>
          </a:xfrm>
          <a:prstGeom prst="round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Click Annotation Tools</a:t>
            </a:r>
          </a:p>
        </p:txBody>
      </p:sp>
      <p:cxnSp>
        <p:nvCxnSpPr>
          <p:cNvPr id="30" name="Straight Arrow Connector 29">
            <a:extLst>
              <a:ext uri="{FF2B5EF4-FFF2-40B4-BE49-F238E27FC236}">
                <a16:creationId xmlns:a16="http://schemas.microsoft.com/office/drawing/2014/main" id="{B319C840-A80A-4539-AC92-12D83CF5F725}"/>
              </a:ext>
            </a:extLst>
          </p:cNvPr>
          <p:cNvCxnSpPr/>
          <p:nvPr/>
        </p:nvCxnSpPr>
        <p:spPr>
          <a:xfrm>
            <a:off x="1828800" y="1590675"/>
            <a:ext cx="0" cy="1590675"/>
          </a:xfrm>
          <a:prstGeom prst="straightConnector1">
            <a:avLst/>
          </a:prstGeom>
          <a:ln w="571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667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27D9A0-C8C0-46D6-AC69-53FC18C560F3}"/>
              </a:ext>
            </a:extLst>
          </p:cNvPr>
          <p:cNvSpPr>
            <a:spLocks noGrp="1"/>
          </p:cNvSpPr>
          <p:nvPr>
            <p:ph type="body" sz="quarter" idx="10"/>
          </p:nvPr>
        </p:nvSpPr>
        <p:spPr/>
        <p:txBody>
          <a:bodyPr/>
          <a:lstStyle/>
          <a:p>
            <a:r>
              <a:rPr lang="en-GB" dirty="0"/>
              <a:t>Image processing example</a:t>
            </a:r>
          </a:p>
        </p:txBody>
      </p:sp>
      <p:sp>
        <p:nvSpPr>
          <p:cNvPr id="3" name="Text Placeholder 2">
            <a:extLst>
              <a:ext uri="{FF2B5EF4-FFF2-40B4-BE49-F238E27FC236}">
                <a16:creationId xmlns:a16="http://schemas.microsoft.com/office/drawing/2014/main" id="{71DB71D8-9F28-4A91-AEA3-21353894A08A}"/>
              </a:ext>
            </a:extLst>
          </p:cNvPr>
          <p:cNvSpPr>
            <a:spLocks noGrp="1"/>
          </p:cNvSpPr>
          <p:nvPr>
            <p:ph type="body" sz="quarter" idx="15"/>
          </p:nvPr>
        </p:nvSpPr>
        <p:spPr/>
        <p:txBody>
          <a:bodyPr/>
          <a:lstStyle/>
          <a:p>
            <a:r>
              <a:rPr lang="en-GB" dirty="0"/>
              <a:t>Satellite Image Analysis for Government and Charity Resource Tracking</a:t>
            </a:r>
          </a:p>
          <a:p>
            <a:pPr marL="285750" indent="-285750">
              <a:buFontTx/>
              <a:buChar char="-"/>
            </a:pPr>
            <a:r>
              <a:rPr lang="en-GB" b="0" dirty="0"/>
              <a:t>Suppose we distribute resources via trucks/cars/etc. in a developing nation</a:t>
            </a:r>
          </a:p>
          <a:p>
            <a:pPr marL="571500" lvl="1">
              <a:buFontTx/>
              <a:buChar char="-"/>
            </a:pPr>
            <a:r>
              <a:rPr lang="en-GB" b="0" dirty="0"/>
              <a:t>Can we track the efficient/safe/reliable distribution of these?</a:t>
            </a:r>
          </a:p>
          <a:p>
            <a:pPr marL="571500" lvl="1">
              <a:buFontTx/>
              <a:buChar char="-"/>
            </a:pPr>
            <a:r>
              <a:rPr lang="en-GB" b="0" dirty="0"/>
              <a:t>Also, </a:t>
            </a:r>
            <a:r>
              <a:rPr lang="en-GB" b="0" dirty="0" err="1"/>
              <a:t>eg</a:t>
            </a:r>
            <a:r>
              <a:rPr lang="en-GB" b="0" dirty="0"/>
              <a:t> George </a:t>
            </a:r>
            <a:r>
              <a:rPr lang="en-GB" b="0" dirty="0" err="1"/>
              <a:t>Cloony</a:t>
            </a:r>
            <a:r>
              <a:rPr lang="en-GB" b="0" dirty="0"/>
              <a:t>: satellite image analysis for early warning of conflicts</a:t>
            </a:r>
          </a:p>
          <a:p>
            <a:pPr marL="571500" lvl="1">
              <a:buFontTx/>
              <a:buChar char="-"/>
            </a:pPr>
            <a:endParaRPr lang="en-GB" dirty="0"/>
          </a:p>
          <a:p>
            <a:pPr lvl="1" indent="0">
              <a:buNone/>
            </a:pPr>
            <a:r>
              <a:rPr lang="en-GB" dirty="0"/>
              <a:t>Challenges</a:t>
            </a:r>
          </a:p>
          <a:p>
            <a:pPr marL="571500" lvl="1">
              <a:buFontTx/>
              <a:buChar char="-"/>
            </a:pPr>
            <a:r>
              <a:rPr lang="en-GB" b="0" dirty="0"/>
              <a:t>A single satellite image is GBs of data</a:t>
            </a:r>
          </a:p>
          <a:p>
            <a:pPr marL="571500" lvl="1">
              <a:buFontTx/>
              <a:buChar char="-"/>
            </a:pPr>
            <a:r>
              <a:rPr lang="en-GB" b="0" dirty="0"/>
              <a:t>Many images are needed to reconstruct a country/road-system, 10TB of data </a:t>
            </a:r>
            <a:r>
              <a:rPr lang="en-GB" b="0" i="1" dirty="0"/>
              <a:t>per view</a:t>
            </a:r>
          </a:p>
          <a:p>
            <a:pPr marL="571500" lvl="1">
              <a:buFontTx/>
              <a:buChar char="-"/>
            </a:pPr>
            <a:r>
              <a:rPr lang="en-GB" b="0" dirty="0"/>
              <a:t>Processing requires looking at a “view of the country” each day/week/etc.</a:t>
            </a:r>
          </a:p>
        </p:txBody>
      </p:sp>
    </p:spTree>
    <p:extLst>
      <p:ext uri="{BB962C8B-B14F-4D97-AF65-F5344CB8AC3E}">
        <p14:creationId xmlns:p14="http://schemas.microsoft.com/office/powerpoint/2010/main" val="3589142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947214"/>
            <a:ext cx="6770688" cy="5564458"/>
          </a:xfrm>
        </p:spPr>
        <p:txBody>
          <a:bodyPr>
            <a:normAutofit/>
          </a:bodyPr>
          <a:lstStyle/>
          <a:p>
            <a:r>
              <a:rPr lang="en-GB" dirty="0"/>
              <a:t>Individual activity:</a:t>
            </a:r>
          </a:p>
          <a:p>
            <a:pPr algn="l"/>
            <a:r>
              <a:rPr lang="en-GB" b="1" i="0" dirty="0">
                <a:solidFill>
                  <a:srgbClr val="000000"/>
                </a:solidFill>
                <a:effectLst/>
                <a:latin typeface="Helvetica Neue"/>
              </a:rPr>
              <a:t>Investigate an example problem involving Big Data</a:t>
            </a:r>
          </a:p>
          <a:p>
            <a:pPr algn="l"/>
            <a:r>
              <a:rPr lang="en-GB" b="1" dirty="0">
                <a:latin typeface="Helvetica Neue"/>
              </a:rPr>
              <a:t>Create a Mind Map or list of the challenges encountered</a:t>
            </a:r>
            <a:endParaRPr lang="en-GB" b="1" i="0" dirty="0">
              <a:effectLst/>
              <a:latin typeface="Helvetica Neue"/>
            </a:endParaRPr>
          </a:p>
          <a:p>
            <a:endParaRPr lang="en-GB" dirty="0"/>
          </a:p>
          <a:p>
            <a:r>
              <a:rPr lang="en-GB" dirty="0"/>
              <a:t>Share what you have found with the group</a:t>
            </a:r>
          </a:p>
          <a:p>
            <a:endParaRPr lang="en-GB" dirty="0"/>
          </a:p>
          <a:p>
            <a:endParaRPr lang="en-GB" dirty="0"/>
          </a:p>
          <a:p>
            <a:r>
              <a:rPr lang="en-GB" dirty="0"/>
              <a:t>Estimated Time: 15 minutes (plus time for sharing)</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51</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3778837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AC723A-734C-45B2-BCC8-EDD4DEB6A18B}"/>
              </a:ext>
            </a:extLst>
          </p:cNvPr>
          <p:cNvSpPr>
            <a:spLocks noGrp="1"/>
          </p:cNvSpPr>
          <p:nvPr>
            <p:ph type="body" sz="quarter" idx="10"/>
          </p:nvPr>
        </p:nvSpPr>
        <p:spPr/>
        <p:txBody>
          <a:bodyPr/>
          <a:lstStyle/>
          <a:p>
            <a:r>
              <a:rPr lang="en-GB" dirty="0"/>
              <a:t>Defining Big Data: The Three V’s</a:t>
            </a:r>
          </a:p>
        </p:txBody>
      </p:sp>
      <p:sp>
        <p:nvSpPr>
          <p:cNvPr id="3" name="Text Placeholder 2">
            <a:extLst>
              <a:ext uri="{FF2B5EF4-FFF2-40B4-BE49-F238E27FC236}">
                <a16:creationId xmlns:a16="http://schemas.microsoft.com/office/drawing/2014/main" id="{A0CA37B9-D456-4351-AA79-398AA4DC4E9A}"/>
              </a:ext>
            </a:extLst>
          </p:cNvPr>
          <p:cNvSpPr>
            <a:spLocks noGrp="1"/>
          </p:cNvSpPr>
          <p:nvPr>
            <p:ph type="body" sz="quarter" idx="15"/>
          </p:nvPr>
        </p:nvSpPr>
        <p:spPr/>
        <p:txBody>
          <a:bodyPr/>
          <a:lstStyle/>
          <a:p>
            <a:r>
              <a:rPr lang="en-GB" dirty="0"/>
              <a:t>Big Data is often defined using the 3 V’s:</a:t>
            </a:r>
          </a:p>
          <a:p>
            <a:endParaRPr lang="en-GB" dirty="0"/>
          </a:p>
          <a:p>
            <a:pPr marL="285750" indent="-285750">
              <a:buFontTx/>
              <a:buChar char="-"/>
            </a:pPr>
            <a:r>
              <a:rPr lang="en-GB" dirty="0"/>
              <a:t>Velocity</a:t>
            </a:r>
          </a:p>
          <a:p>
            <a:endParaRPr lang="en-GB" dirty="0"/>
          </a:p>
          <a:p>
            <a:pPr marL="285750" indent="-285750">
              <a:buFontTx/>
              <a:buChar char="-"/>
            </a:pPr>
            <a:r>
              <a:rPr lang="en-GB" dirty="0"/>
              <a:t>Variety</a:t>
            </a:r>
          </a:p>
          <a:p>
            <a:endParaRPr lang="en-GB" dirty="0"/>
          </a:p>
          <a:p>
            <a:pPr marL="285750" indent="-285750">
              <a:buFontTx/>
              <a:buChar char="-"/>
            </a:pPr>
            <a:r>
              <a:rPr lang="en-GB" dirty="0"/>
              <a:t>Volume</a:t>
            </a:r>
          </a:p>
          <a:p>
            <a:pPr marL="285750" indent="-285750">
              <a:buFontTx/>
              <a:buChar char="-"/>
            </a:pPr>
            <a:endParaRPr lang="en-GB" dirty="0"/>
          </a:p>
          <a:p>
            <a:pPr marL="285750" indent="-285750">
              <a:buFontTx/>
              <a:buChar char="-"/>
            </a:pPr>
            <a:endParaRPr lang="en-GB" dirty="0"/>
          </a:p>
          <a:p>
            <a:pPr marL="285750" indent="-285750">
              <a:buFontTx/>
              <a:buChar char="-"/>
            </a:pPr>
            <a:endParaRPr lang="en-GB" dirty="0"/>
          </a:p>
          <a:p>
            <a:pPr marL="285750" indent="-285750">
              <a:buFontTx/>
              <a:buChar char="-"/>
            </a:pPr>
            <a:endParaRPr lang="en-GB" dirty="0"/>
          </a:p>
          <a:p>
            <a:pPr marL="285750" indent="-285750">
              <a:buFontTx/>
              <a:buChar char="-"/>
            </a:pPr>
            <a:r>
              <a:rPr lang="en-GB" dirty="0"/>
              <a:t>(Sometimes others are included: Veracity, Value, …)</a:t>
            </a:r>
          </a:p>
        </p:txBody>
      </p:sp>
    </p:spTree>
    <p:extLst>
      <p:ext uri="{BB962C8B-B14F-4D97-AF65-F5344CB8AC3E}">
        <p14:creationId xmlns:p14="http://schemas.microsoft.com/office/powerpoint/2010/main" val="1944008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6F055F-BBD5-419D-8CD9-0BA90066586D}"/>
              </a:ext>
            </a:extLst>
          </p:cNvPr>
          <p:cNvSpPr>
            <a:spLocks noGrp="1"/>
          </p:cNvSpPr>
          <p:nvPr>
            <p:ph type="body" sz="quarter" idx="10"/>
          </p:nvPr>
        </p:nvSpPr>
        <p:spPr/>
        <p:txBody>
          <a:bodyPr/>
          <a:lstStyle/>
          <a:p>
            <a:r>
              <a:rPr lang="en-GB" dirty="0"/>
              <a:t>Velocity</a:t>
            </a:r>
          </a:p>
        </p:txBody>
      </p:sp>
      <p:sp>
        <p:nvSpPr>
          <p:cNvPr id="3" name="Text Placeholder 2">
            <a:extLst>
              <a:ext uri="{FF2B5EF4-FFF2-40B4-BE49-F238E27FC236}">
                <a16:creationId xmlns:a16="http://schemas.microsoft.com/office/drawing/2014/main" id="{95F49C9A-3D37-480A-9F25-9B2DC427AD51}"/>
              </a:ext>
            </a:extLst>
          </p:cNvPr>
          <p:cNvSpPr>
            <a:spLocks noGrp="1"/>
          </p:cNvSpPr>
          <p:nvPr>
            <p:ph type="body" sz="quarter" idx="15"/>
          </p:nvPr>
        </p:nvSpPr>
        <p:spPr/>
        <p:txBody>
          <a:bodyPr/>
          <a:lstStyle/>
          <a:p>
            <a:pPr algn="l"/>
            <a:r>
              <a:rPr lang="en-GB" i="0" dirty="0">
                <a:solidFill>
                  <a:srgbClr val="000000"/>
                </a:solidFill>
                <a:effectLst/>
                <a:latin typeface="Monserat"/>
              </a:rPr>
              <a:t>Velocity</a:t>
            </a:r>
          </a:p>
          <a:p>
            <a:pPr marL="742950" lvl="1" indent="-285750" algn="l">
              <a:buFont typeface="Arial" panose="020B0604020202020204" pitchFamily="34" charset="0"/>
              <a:buChar char="•"/>
            </a:pPr>
            <a:r>
              <a:rPr lang="en-GB" b="0" i="0" dirty="0">
                <a:solidFill>
                  <a:srgbClr val="000000"/>
                </a:solidFill>
                <a:effectLst/>
                <a:latin typeface="Monserat"/>
              </a:rPr>
              <a:t>real-time</a:t>
            </a:r>
          </a:p>
          <a:p>
            <a:pPr marL="742950" lvl="1" indent="-285750" algn="l">
              <a:buFont typeface="Arial" panose="020B0604020202020204" pitchFamily="34" charset="0"/>
              <a:buChar char="•"/>
            </a:pPr>
            <a:r>
              <a:rPr lang="en-GB" b="0" i="0" dirty="0">
                <a:solidFill>
                  <a:srgbClr val="000000"/>
                </a:solidFill>
                <a:effectLst/>
                <a:latin typeface="Monserat"/>
              </a:rPr>
              <a:t>problems "quickly" become non-traditional</a:t>
            </a:r>
          </a:p>
          <a:p>
            <a:pPr marL="1143000" lvl="2" indent="-228600" algn="l">
              <a:buFont typeface="Arial" panose="020B0604020202020204" pitchFamily="34" charset="0"/>
              <a:buChar char="•"/>
            </a:pPr>
            <a:r>
              <a:rPr lang="en-GB" b="0" i="0" dirty="0">
                <a:solidFill>
                  <a:srgbClr val="000000"/>
                </a:solidFill>
                <a:effectLst/>
                <a:latin typeface="Monserat"/>
              </a:rPr>
              <a:t>traditional solutions </a:t>
            </a:r>
            <a:r>
              <a:rPr lang="en-GB" b="0" i="1" dirty="0">
                <a:solidFill>
                  <a:srgbClr val="000000"/>
                </a:solidFill>
                <a:effectLst/>
                <a:latin typeface="Monserat"/>
              </a:rPr>
              <a:t>do not scale well</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response required &lt; 1s</a:t>
            </a:r>
          </a:p>
          <a:p>
            <a:pPr marL="742950" lvl="1" indent="-285750" algn="l">
              <a:buFont typeface="Arial" panose="020B0604020202020204" pitchFamily="34" charset="0"/>
              <a:buChar char="•"/>
            </a:pPr>
            <a:r>
              <a:rPr lang="en-GB" b="0" i="0" dirty="0">
                <a:solidFill>
                  <a:srgbClr val="000000"/>
                </a:solidFill>
                <a:effectLst/>
                <a:latin typeface="Monserat"/>
              </a:rPr>
              <a:t>ratio = traditional-query-time / response-time</a:t>
            </a:r>
          </a:p>
          <a:p>
            <a:pPr marL="742950" lvl="1" indent="-285750" algn="l">
              <a:buFont typeface="Arial" panose="020B0604020202020204" pitchFamily="34" charset="0"/>
              <a:buChar char="•"/>
            </a:pPr>
            <a:r>
              <a:rPr lang="en-GB" b="0" i="0" dirty="0">
                <a:solidFill>
                  <a:srgbClr val="000000"/>
                </a:solidFill>
                <a:effectLst/>
                <a:latin typeface="Monserat"/>
              </a:rPr>
              <a:t>is this close-to or more-than 1?</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60 seconds / 120 </a:t>
            </a:r>
            <a:r>
              <a:rPr lang="en-GB" b="0" i="0" dirty="0" err="1">
                <a:solidFill>
                  <a:srgbClr val="000000"/>
                </a:solidFill>
                <a:effectLst/>
                <a:latin typeface="Monserat"/>
              </a:rPr>
              <a:t>secods</a:t>
            </a:r>
            <a:r>
              <a:rPr lang="en-GB" b="0" i="0" dirty="0">
                <a:solidFill>
                  <a:srgbClr val="000000"/>
                </a:solidFill>
                <a:effectLst/>
                <a:latin typeface="Monserat"/>
              </a:rPr>
              <a:t> = 0.5</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60 seconds / 30 seconds = 2</a:t>
            </a:r>
          </a:p>
          <a:p>
            <a:endParaRPr lang="en-GB" dirty="0">
              <a:latin typeface="Monserat"/>
            </a:endParaRPr>
          </a:p>
        </p:txBody>
      </p:sp>
    </p:spTree>
    <p:extLst>
      <p:ext uri="{BB962C8B-B14F-4D97-AF65-F5344CB8AC3E}">
        <p14:creationId xmlns:p14="http://schemas.microsoft.com/office/powerpoint/2010/main" val="2306174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9E970F-4F5D-4FB5-A81E-781C5014FE84}"/>
              </a:ext>
            </a:extLst>
          </p:cNvPr>
          <p:cNvSpPr>
            <a:spLocks noGrp="1"/>
          </p:cNvSpPr>
          <p:nvPr>
            <p:ph type="body" sz="quarter" idx="10"/>
          </p:nvPr>
        </p:nvSpPr>
        <p:spPr/>
        <p:txBody>
          <a:bodyPr/>
          <a:lstStyle/>
          <a:p>
            <a:r>
              <a:rPr lang="en-GB" dirty="0"/>
              <a:t>Variety</a:t>
            </a:r>
          </a:p>
        </p:txBody>
      </p:sp>
      <p:sp>
        <p:nvSpPr>
          <p:cNvPr id="3" name="Text Placeholder 2">
            <a:extLst>
              <a:ext uri="{FF2B5EF4-FFF2-40B4-BE49-F238E27FC236}">
                <a16:creationId xmlns:a16="http://schemas.microsoft.com/office/drawing/2014/main" id="{0A1AB4F9-50D0-44FE-AEE3-77E2741F93AB}"/>
              </a:ext>
            </a:extLst>
          </p:cNvPr>
          <p:cNvSpPr>
            <a:spLocks noGrp="1"/>
          </p:cNvSpPr>
          <p:nvPr>
            <p:ph type="body" sz="quarter" idx="15"/>
          </p:nvPr>
        </p:nvSpPr>
        <p:spPr/>
        <p:txBody>
          <a:bodyPr/>
          <a:lstStyle/>
          <a:p>
            <a:pPr algn="l"/>
            <a:r>
              <a:rPr lang="en-GB" i="0" dirty="0">
                <a:solidFill>
                  <a:srgbClr val="000000"/>
                </a:solidFill>
                <a:effectLst/>
                <a:latin typeface="Monserat"/>
              </a:rPr>
              <a:t>Variety</a:t>
            </a:r>
          </a:p>
          <a:p>
            <a:pPr marL="742950" lvl="1" indent="-285750" algn="l">
              <a:buFont typeface="Arial" panose="020B0604020202020204" pitchFamily="34" charset="0"/>
              <a:buChar char="•"/>
            </a:pPr>
            <a:r>
              <a:rPr lang="en-GB" b="0" i="0" dirty="0">
                <a:solidFill>
                  <a:srgbClr val="000000"/>
                </a:solidFill>
                <a:effectLst/>
                <a:latin typeface="Monserat"/>
              </a:rPr>
              <a:t>data complexity</a:t>
            </a:r>
          </a:p>
          <a:p>
            <a:pPr marL="742950" lvl="1" indent="-285750" algn="l">
              <a:buFont typeface="Arial" panose="020B0604020202020204" pitchFamily="34" charset="0"/>
              <a:buChar char="•"/>
            </a:pPr>
            <a:r>
              <a:rPr lang="en-GB" b="0" i="0" dirty="0">
                <a:solidFill>
                  <a:srgbClr val="000000"/>
                </a:solidFill>
                <a:effectLst/>
                <a:latin typeface="Monserat"/>
              </a:rPr>
              <a:t>problems "quickly" become non-traditional</a:t>
            </a:r>
          </a:p>
          <a:p>
            <a:pPr marL="1143000" lvl="2" indent="-228600" algn="l">
              <a:buFont typeface="Arial" panose="020B0604020202020204" pitchFamily="34" charset="0"/>
              <a:buChar char="•"/>
            </a:pPr>
            <a:r>
              <a:rPr lang="en-GB" b="0" i="0" dirty="0">
                <a:solidFill>
                  <a:srgbClr val="000000"/>
                </a:solidFill>
                <a:effectLst/>
                <a:latin typeface="Monserat"/>
              </a:rPr>
              <a:t>traditional solutions </a:t>
            </a:r>
            <a:r>
              <a:rPr lang="en-GB" b="0" i="1" dirty="0">
                <a:solidFill>
                  <a:srgbClr val="000000"/>
                </a:solidFill>
                <a:effectLst/>
                <a:latin typeface="Monserat"/>
              </a:rPr>
              <a:t>do not scale well</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independent dimensions in the dataset</a:t>
            </a:r>
          </a:p>
          <a:p>
            <a:pPr marL="1143000" lvl="2" indent="-228600" algn="l">
              <a:buFont typeface="Arial" panose="020B0604020202020204" pitchFamily="34" charset="0"/>
              <a:buChar char="•"/>
            </a:pPr>
            <a:r>
              <a:rPr lang="en-GB" b="0" i="0" dirty="0">
                <a:solidFill>
                  <a:srgbClr val="000000"/>
                </a:solidFill>
                <a:effectLst/>
                <a:latin typeface="Monserat"/>
              </a:rPr>
              <a:t>independent attributes of the data</a:t>
            </a:r>
          </a:p>
          <a:p>
            <a:pPr marL="742950" lvl="1" indent="-285750" algn="l">
              <a:buFont typeface="Arial" panose="020B0604020202020204" pitchFamily="34" charset="0"/>
              <a:buChar char="•"/>
            </a:pPr>
            <a:r>
              <a:rPr lang="en-GB" b="0" i="0" dirty="0">
                <a:solidFill>
                  <a:srgbClr val="000000"/>
                </a:solidFill>
                <a:effectLst/>
                <a:latin typeface="Monserat"/>
              </a:rPr>
              <a:t>repeated information:</a:t>
            </a:r>
          </a:p>
          <a:p>
            <a:pPr marL="1143000" lvl="2" indent="-228600" algn="l">
              <a:buFont typeface="Arial" panose="020B0604020202020204" pitchFamily="34" charset="0"/>
              <a:buChar char="•"/>
            </a:pPr>
            <a:r>
              <a:rPr lang="en-GB" b="0" i="0" dirty="0">
                <a:solidFill>
                  <a:srgbClr val="000000"/>
                </a:solidFill>
                <a:effectLst/>
                <a:latin typeface="Monserat"/>
              </a:rPr>
              <a:t>(</a:t>
            </a:r>
            <a:r>
              <a:rPr lang="en-GB" b="0" i="0" dirty="0" err="1">
                <a:solidFill>
                  <a:srgbClr val="000000"/>
                </a:solidFill>
                <a:effectLst/>
                <a:latin typeface="Monserat"/>
              </a:rPr>
              <a:t>lat</a:t>
            </a:r>
            <a:r>
              <a:rPr lang="en-GB" b="0" i="0" dirty="0">
                <a:solidFill>
                  <a:srgbClr val="000000"/>
                </a:solidFill>
                <a:effectLst/>
                <a:latin typeface="Monserat"/>
              </a:rPr>
              <a:t>, long), (address), (geotag)</a:t>
            </a:r>
          </a:p>
          <a:p>
            <a:pPr marL="742950" lvl="1" indent="-285750" algn="l">
              <a:buFont typeface="Arial" panose="020B0604020202020204" pitchFamily="34" charset="0"/>
              <a:buChar char="•"/>
            </a:pPr>
            <a:r>
              <a:rPr lang="en-GB" b="0" i="0" dirty="0">
                <a:solidFill>
                  <a:srgbClr val="000000"/>
                </a:solidFill>
                <a:effectLst/>
                <a:latin typeface="Monserat"/>
              </a:rPr>
              <a:t>large amounts of </a:t>
            </a:r>
            <a:r>
              <a:rPr lang="en-GB" b="0" i="1" dirty="0">
                <a:solidFill>
                  <a:srgbClr val="000000"/>
                </a:solidFill>
                <a:effectLst/>
                <a:latin typeface="Monserat"/>
              </a:rPr>
              <a:t>relevant</a:t>
            </a:r>
            <a:r>
              <a:rPr lang="en-GB" b="0" i="0" dirty="0">
                <a:solidFill>
                  <a:srgbClr val="000000"/>
                </a:solidFill>
                <a:effectLst/>
                <a:latin typeface="Monserat"/>
              </a:rPr>
              <a:t> non-repeated information</a:t>
            </a:r>
          </a:p>
          <a:p>
            <a:pPr marL="742950" lvl="1" indent="-285750" algn="l">
              <a:buFont typeface="Arial" panose="020B0604020202020204" pitchFamily="34" charset="0"/>
              <a:buChar char="•"/>
            </a:pPr>
            <a:r>
              <a:rPr lang="en-GB" b="0" i="0" dirty="0">
                <a:solidFill>
                  <a:srgbClr val="000000"/>
                </a:solidFill>
                <a:effectLst/>
                <a:latin typeface="Monserat"/>
              </a:rPr>
              <a:t>image: 1MP is 1,000,000</a:t>
            </a:r>
          </a:p>
          <a:p>
            <a:pPr marL="1143000" lvl="2" indent="-228600" algn="l">
              <a:buFont typeface="Arial" panose="020B0604020202020204" pitchFamily="34" charset="0"/>
              <a:buChar char="•"/>
            </a:pPr>
            <a:r>
              <a:rPr lang="en-GB" b="0" i="0" dirty="0">
                <a:solidFill>
                  <a:srgbClr val="000000"/>
                </a:solidFill>
                <a:effectLst/>
                <a:latin typeface="Monserat"/>
              </a:rPr>
              <a:t>even a small image is 1-million dimensions</a:t>
            </a:r>
          </a:p>
          <a:p>
            <a:pPr marL="742950" lvl="1" indent="-285750" algn="l">
              <a:buFont typeface="Arial" panose="020B0604020202020204" pitchFamily="34" charset="0"/>
              <a:buChar char="•"/>
            </a:pPr>
            <a:r>
              <a:rPr lang="en-GB" b="0" i="0" dirty="0">
                <a:solidFill>
                  <a:srgbClr val="000000"/>
                </a:solidFill>
                <a:effectLst/>
                <a:latin typeface="Monserat"/>
              </a:rPr>
              <a:t>if you're considering &gt;20 </a:t>
            </a:r>
            <a:r>
              <a:rPr lang="en-GB" b="0" i="1" dirty="0">
                <a:solidFill>
                  <a:srgbClr val="000000"/>
                </a:solidFill>
                <a:effectLst/>
                <a:latin typeface="Monserat"/>
              </a:rPr>
              <a:t>relevant</a:t>
            </a:r>
            <a:r>
              <a:rPr lang="en-GB" b="0" i="0" dirty="0">
                <a:solidFill>
                  <a:srgbClr val="000000"/>
                </a:solidFill>
                <a:effectLst/>
                <a:latin typeface="Monserat"/>
              </a:rPr>
              <a:t>, </a:t>
            </a:r>
            <a:r>
              <a:rPr lang="en-GB" b="0" i="1" dirty="0" err="1">
                <a:solidFill>
                  <a:srgbClr val="000000"/>
                </a:solidFill>
                <a:effectLst/>
                <a:latin typeface="Monserat"/>
              </a:rPr>
              <a:t>indepedent</a:t>
            </a:r>
            <a:r>
              <a:rPr lang="en-GB" b="0" i="0" dirty="0">
                <a:solidFill>
                  <a:srgbClr val="000000"/>
                </a:solidFill>
                <a:effectLst/>
                <a:latin typeface="Monserat"/>
              </a:rPr>
              <a:t> attributes, may have big-data problem</a:t>
            </a:r>
          </a:p>
          <a:p>
            <a:endParaRPr lang="en-GB" dirty="0">
              <a:latin typeface="Monserat"/>
            </a:endParaRPr>
          </a:p>
        </p:txBody>
      </p:sp>
    </p:spTree>
    <p:extLst>
      <p:ext uri="{BB962C8B-B14F-4D97-AF65-F5344CB8AC3E}">
        <p14:creationId xmlns:p14="http://schemas.microsoft.com/office/powerpoint/2010/main" val="4016267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0B7849-637F-4079-9A3C-7B9574968B02}"/>
              </a:ext>
            </a:extLst>
          </p:cNvPr>
          <p:cNvSpPr>
            <a:spLocks noGrp="1"/>
          </p:cNvSpPr>
          <p:nvPr>
            <p:ph type="body" sz="quarter" idx="10"/>
          </p:nvPr>
        </p:nvSpPr>
        <p:spPr/>
        <p:txBody>
          <a:bodyPr/>
          <a:lstStyle/>
          <a:p>
            <a:r>
              <a:rPr lang="en-GB" dirty="0"/>
              <a:t>Volume</a:t>
            </a:r>
          </a:p>
        </p:txBody>
      </p:sp>
      <p:sp>
        <p:nvSpPr>
          <p:cNvPr id="3" name="Text Placeholder 2">
            <a:extLst>
              <a:ext uri="{FF2B5EF4-FFF2-40B4-BE49-F238E27FC236}">
                <a16:creationId xmlns:a16="http://schemas.microsoft.com/office/drawing/2014/main" id="{982C340E-7BC3-4851-A78D-66232375407D}"/>
              </a:ext>
            </a:extLst>
          </p:cNvPr>
          <p:cNvSpPr>
            <a:spLocks noGrp="1"/>
          </p:cNvSpPr>
          <p:nvPr>
            <p:ph type="body" sz="quarter" idx="15"/>
          </p:nvPr>
        </p:nvSpPr>
        <p:spPr/>
        <p:txBody>
          <a:bodyPr>
            <a:normAutofit lnSpcReduction="10000"/>
          </a:bodyPr>
          <a:lstStyle/>
          <a:p>
            <a:pPr algn="l"/>
            <a:r>
              <a:rPr lang="en-GB" i="0" dirty="0">
                <a:solidFill>
                  <a:srgbClr val="000000"/>
                </a:solidFill>
                <a:effectLst/>
                <a:latin typeface="Monserat"/>
              </a:rPr>
              <a:t>Volume</a:t>
            </a:r>
          </a:p>
          <a:p>
            <a:pPr marL="742950" lvl="1" indent="-285750" algn="l">
              <a:buFont typeface="Arial" panose="020B0604020202020204" pitchFamily="34" charset="0"/>
              <a:buChar char="•"/>
            </a:pPr>
            <a:r>
              <a:rPr lang="en-GB" b="0" i="0" dirty="0">
                <a:solidFill>
                  <a:srgbClr val="000000"/>
                </a:solidFill>
                <a:effectLst/>
                <a:latin typeface="Monserat"/>
              </a:rPr>
              <a:t>traditional solutions </a:t>
            </a:r>
            <a:r>
              <a:rPr lang="en-GB" b="0" i="1" dirty="0">
                <a:solidFill>
                  <a:srgbClr val="000000"/>
                </a:solidFill>
                <a:effectLst/>
                <a:latin typeface="Monserat"/>
              </a:rPr>
              <a:t>scale well</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RAM</a:t>
            </a:r>
          </a:p>
          <a:p>
            <a:pPr marL="1143000" lvl="2" indent="-228600" algn="l">
              <a:buFont typeface="Arial" panose="020B0604020202020204" pitchFamily="34" charset="0"/>
              <a:buChar char="•"/>
            </a:pPr>
            <a:r>
              <a:rPr lang="en-GB" b="0" i="0" dirty="0">
                <a:solidFill>
                  <a:srgbClr val="000000"/>
                </a:solidFill>
                <a:effectLst/>
                <a:latin typeface="Monserat"/>
              </a:rPr>
              <a:t>how much memory does a query need?</a:t>
            </a:r>
          </a:p>
          <a:p>
            <a:pPr marL="1143000" lvl="2" indent="-228600" algn="l">
              <a:buFont typeface="Arial" panose="020B0604020202020204" pitchFamily="34" charset="0"/>
              <a:buChar char="•"/>
            </a:pPr>
            <a:r>
              <a:rPr lang="en-GB" b="0" i="0" dirty="0">
                <a:solidFill>
                  <a:srgbClr val="000000"/>
                </a:solidFill>
                <a:effectLst/>
                <a:latin typeface="Monserat"/>
              </a:rPr>
              <a:t>ratio = query-need / machine-amount</a:t>
            </a:r>
          </a:p>
          <a:p>
            <a:pPr marL="1600200" lvl="3" indent="-228600" algn="l">
              <a:buFont typeface="Arial" panose="020B0604020202020204" pitchFamily="34" charset="0"/>
              <a:buChar char="•"/>
            </a:pPr>
            <a:r>
              <a:rPr lang="en-GB" b="0" i="0" dirty="0">
                <a:solidFill>
                  <a:srgbClr val="000000"/>
                </a:solidFill>
                <a:effectLst/>
                <a:latin typeface="Monserat"/>
              </a:rPr>
              <a:t>of the best plausible single machine</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100 GB / 512 GB</a:t>
            </a:r>
          </a:p>
          <a:p>
            <a:pPr marL="1600200" lvl="3" indent="-228600" algn="l">
              <a:buFont typeface="Arial" panose="020B0604020202020204" pitchFamily="34" charset="0"/>
              <a:buChar char="•"/>
            </a:pPr>
            <a:r>
              <a:rPr lang="en-GB" b="0" i="0" dirty="0">
                <a:solidFill>
                  <a:srgbClr val="000000"/>
                </a:solidFill>
                <a:effectLst/>
                <a:latin typeface="Monserat"/>
              </a:rPr>
              <a:t>not a big data problem</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1 TB / 512 GB</a:t>
            </a:r>
          </a:p>
          <a:p>
            <a:pPr marL="1600200" lvl="3" indent="-228600" algn="l">
              <a:buFont typeface="Arial" panose="020B0604020202020204" pitchFamily="34" charset="0"/>
              <a:buChar char="•"/>
            </a:pPr>
            <a:r>
              <a:rPr lang="en-GB" b="0" i="0" dirty="0">
                <a:solidFill>
                  <a:srgbClr val="000000"/>
                </a:solidFill>
                <a:effectLst/>
                <a:latin typeface="Monserat"/>
              </a:rPr>
              <a:t>could be a big data problem</a:t>
            </a:r>
          </a:p>
          <a:p>
            <a:pPr marL="1600200" lvl="3" indent="-228600" algn="l">
              <a:buFont typeface="Arial" panose="020B0604020202020204" pitchFamily="34" charset="0"/>
              <a:buChar char="•"/>
            </a:pPr>
            <a:r>
              <a:rPr lang="en-GB" b="0" i="0" dirty="0">
                <a:solidFill>
                  <a:srgbClr val="000000"/>
                </a:solidFill>
                <a:effectLst/>
                <a:latin typeface="Monserat"/>
              </a:rPr>
              <a:t>may also be possible to optimize the query</a:t>
            </a:r>
          </a:p>
          <a:p>
            <a:pPr marL="742950" lvl="1" indent="-285750" algn="l">
              <a:buFont typeface="Arial" panose="020B0604020202020204" pitchFamily="34" charset="0"/>
              <a:buChar char="•"/>
            </a:pPr>
            <a:r>
              <a:rPr lang="en-GB" b="0" i="0" dirty="0">
                <a:solidFill>
                  <a:srgbClr val="000000"/>
                </a:solidFill>
                <a:effectLst/>
                <a:latin typeface="Monserat"/>
              </a:rPr>
              <a:t>Storage</a:t>
            </a:r>
          </a:p>
          <a:p>
            <a:pPr marL="1143000" lvl="2" indent="-228600" algn="l">
              <a:buFont typeface="Arial" panose="020B0604020202020204" pitchFamily="34" charset="0"/>
              <a:buChar char="•"/>
            </a:pPr>
            <a:r>
              <a:rPr lang="en-GB" b="0" i="0" dirty="0">
                <a:solidFill>
                  <a:srgbClr val="000000"/>
                </a:solidFill>
                <a:effectLst/>
                <a:latin typeface="Monserat"/>
              </a:rPr>
              <a:t>how big is the entire dataset?</a:t>
            </a:r>
          </a:p>
          <a:p>
            <a:pPr marL="1143000" lvl="2" indent="-228600" algn="l">
              <a:buFont typeface="Arial" panose="020B0604020202020204" pitchFamily="34" charset="0"/>
              <a:buChar char="•"/>
            </a:pPr>
            <a:r>
              <a:rPr lang="en-GB" b="0" i="0" dirty="0">
                <a:solidFill>
                  <a:srgbClr val="000000"/>
                </a:solidFill>
                <a:effectLst/>
                <a:latin typeface="Monserat"/>
              </a:rPr>
              <a:t>ratio = disk-size / machine-amount</a:t>
            </a:r>
          </a:p>
          <a:p>
            <a:pPr marL="1143000" lvl="2" indent="-228600"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10 TB / 16TB</a:t>
            </a:r>
          </a:p>
          <a:p>
            <a:pPr marL="1600200" lvl="3" indent="-228600" algn="l">
              <a:buFont typeface="Arial" panose="020B0604020202020204" pitchFamily="34" charset="0"/>
              <a:buChar char="•"/>
            </a:pPr>
            <a:r>
              <a:rPr lang="en-GB" b="0" i="0" dirty="0">
                <a:solidFill>
                  <a:srgbClr val="000000"/>
                </a:solidFill>
                <a:effectLst/>
                <a:latin typeface="Monserat"/>
              </a:rPr>
              <a:t>not a big data problem</a:t>
            </a:r>
          </a:p>
          <a:p>
            <a:endParaRPr lang="en-GB" dirty="0">
              <a:latin typeface="Monserat"/>
            </a:endParaRPr>
          </a:p>
        </p:txBody>
      </p:sp>
    </p:spTree>
    <p:extLst>
      <p:ext uri="{BB962C8B-B14F-4D97-AF65-F5344CB8AC3E}">
        <p14:creationId xmlns:p14="http://schemas.microsoft.com/office/powerpoint/2010/main" val="2478237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3986D9-3187-42CB-9FD3-AE2211C95FDC}"/>
              </a:ext>
            </a:extLst>
          </p:cNvPr>
          <p:cNvSpPr>
            <a:spLocks noGrp="1"/>
          </p:cNvSpPr>
          <p:nvPr>
            <p:ph type="body" sz="quarter" idx="10"/>
          </p:nvPr>
        </p:nvSpPr>
        <p:spPr/>
        <p:txBody>
          <a:bodyPr/>
          <a:lstStyle/>
          <a:p>
            <a:r>
              <a:rPr lang="en-GB" dirty="0"/>
              <a:t>Defining big data: for analysts</a:t>
            </a:r>
          </a:p>
        </p:txBody>
      </p:sp>
      <p:sp>
        <p:nvSpPr>
          <p:cNvPr id="3" name="Text Placeholder 2">
            <a:extLst>
              <a:ext uri="{FF2B5EF4-FFF2-40B4-BE49-F238E27FC236}">
                <a16:creationId xmlns:a16="http://schemas.microsoft.com/office/drawing/2014/main" id="{0AEEA0C1-21A6-4A94-BD89-2D6966BCBCA3}"/>
              </a:ext>
            </a:extLst>
          </p:cNvPr>
          <p:cNvSpPr>
            <a:spLocks noGrp="1"/>
          </p:cNvSpPr>
          <p:nvPr>
            <p:ph type="body" sz="quarter" idx="15"/>
          </p:nvPr>
        </p:nvSpPr>
        <p:spPr>
          <a:xfrm>
            <a:off x="5165475" y="2360638"/>
            <a:ext cx="6770687" cy="5112343"/>
          </a:xfrm>
        </p:spPr>
        <p:txBody>
          <a:bodyPr/>
          <a:lstStyle/>
          <a:p>
            <a:r>
              <a:rPr lang="en-GB" dirty="0"/>
              <a:t>Big Data Analysis:</a:t>
            </a:r>
          </a:p>
          <a:p>
            <a:pPr marL="285750" indent="-285750">
              <a:buFontTx/>
              <a:buChar char="-"/>
            </a:pPr>
            <a:r>
              <a:rPr lang="en-GB" dirty="0"/>
              <a:t>Prediction</a:t>
            </a:r>
          </a:p>
          <a:p>
            <a:pPr marL="285750" indent="-285750">
              <a:buFontTx/>
              <a:buChar char="-"/>
            </a:pPr>
            <a:r>
              <a:rPr lang="en-GB" dirty="0"/>
              <a:t>Explanation</a:t>
            </a:r>
          </a:p>
          <a:p>
            <a:r>
              <a:rPr lang="en-GB" dirty="0"/>
              <a:t>And may use non-traditional data models: graphs, documents, …</a:t>
            </a:r>
          </a:p>
          <a:p>
            <a:pPr marL="285750" indent="-285750">
              <a:buFontTx/>
              <a:buChar char="-"/>
            </a:pPr>
            <a:endParaRPr lang="en-GB" dirty="0"/>
          </a:p>
        </p:txBody>
      </p:sp>
    </p:spTree>
    <p:extLst>
      <p:ext uri="{BB962C8B-B14F-4D97-AF65-F5344CB8AC3E}">
        <p14:creationId xmlns:p14="http://schemas.microsoft.com/office/powerpoint/2010/main" val="248780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DA7451-4F09-4D0A-AF70-EEDB62B2FDEE}"/>
              </a:ext>
            </a:extLst>
          </p:cNvPr>
          <p:cNvSpPr>
            <a:spLocks noGrp="1"/>
          </p:cNvSpPr>
          <p:nvPr>
            <p:ph type="body" sz="quarter" idx="10"/>
          </p:nvPr>
        </p:nvSpPr>
        <p:spPr/>
        <p:txBody>
          <a:bodyPr/>
          <a:lstStyle/>
          <a:p>
            <a:r>
              <a:rPr lang="en-GB" dirty="0"/>
              <a:t>Defining big data: for Engineers</a:t>
            </a:r>
          </a:p>
        </p:txBody>
      </p:sp>
      <p:sp>
        <p:nvSpPr>
          <p:cNvPr id="3" name="Text Placeholder 2">
            <a:extLst>
              <a:ext uri="{FF2B5EF4-FFF2-40B4-BE49-F238E27FC236}">
                <a16:creationId xmlns:a16="http://schemas.microsoft.com/office/drawing/2014/main" id="{947C5047-4FD7-40D8-86CB-B5A4E3C6284F}"/>
              </a:ext>
            </a:extLst>
          </p:cNvPr>
          <p:cNvSpPr>
            <a:spLocks noGrp="1"/>
          </p:cNvSpPr>
          <p:nvPr>
            <p:ph type="body" sz="quarter" idx="15"/>
          </p:nvPr>
        </p:nvSpPr>
        <p:spPr/>
        <p:txBody>
          <a:bodyPr/>
          <a:lstStyle/>
          <a:p>
            <a:r>
              <a:rPr lang="en-GB" dirty="0"/>
              <a:t>Big Data Engineering:</a:t>
            </a:r>
          </a:p>
          <a:p>
            <a:pPr marL="285750" indent="-285750">
              <a:buFontTx/>
              <a:buChar char="-"/>
            </a:pPr>
            <a:r>
              <a:rPr lang="en-GB" dirty="0"/>
              <a:t>Installing</a:t>
            </a:r>
          </a:p>
          <a:p>
            <a:pPr marL="285750" indent="-285750">
              <a:buFontTx/>
              <a:buChar char="-"/>
            </a:pPr>
            <a:r>
              <a:rPr lang="en-GB" dirty="0"/>
              <a:t>Performance</a:t>
            </a:r>
          </a:p>
          <a:p>
            <a:pPr marL="285750" indent="-285750">
              <a:buFontTx/>
              <a:buChar char="-"/>
            </a:pPr>
            <a:r>
              <a:rPr lang="en-GB" dirty="0"/>
              <a:t>Tools</a:t>
            </a:r>
          </a:p>
          <a:p>
            <a:pPr marL="285750" indent="-285750">
              <a:buFontTx/>
              <a:buChar char="-"/>
            </a:pPr>
            <a:r>
              <a:rPr lang="en-GB" dirty="0"/>
              <a:t>Trade-offs local single-machine</a:t>
            </a:r>
          </a:p>
          <a:p>
            <a:pPr marL="285750" indent="-285750">
              <a:buFontTx/>
              <a:buChar char="-"/>
            </a:pPr>
            <a:r>
              <a:rPr lang="en-GB" dirty="0"/>
              <a:t>Data centres</a:t>
            </a:r>
          </a:p>
          <a:p>
            <a:pPr marL="285750" indent="-285750">
              <a:buFontTx/>
              <a:buChar char="-"/>
            </a:pPr>
            <a:r>
              <a:rPr lang="en-GB" dirty="0"/>
              <a:t>CAP theorem</a:t>
            </a:r>
          </a:p>
          <a:p>
            <a:pPr marL="285750" indent="-285750">
              <a:buFontTx/>
              <a:buChar char="-"/>
            </a:pPr>
            <a:r>
              <a:rPr lang="en-GB" dirty="0"/>
              <a:t>Configure</a:t>
            </a:r>
          </a:p>
          <a:p>
            <a:endParaRPr lang="en-GB" dirty="0"/>
          </a:p>
        </p:txBody>
      </p:sp>
    </p:spTree>
    <p:extLst>
      <p:ext uri="{BB962C8B-B14F-4D97-AF65-F5344CB8AC3E}">
        <p14:creationId xmlns:p14="http://schemas.microsoft.com/office/powerpoint/2010/main" val="1000868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769500-973E-4373-9963-890FD05B8266}"/>
              </a:ext>
            </a:extLst>
          </p:cNvPr>
          <p:cNvSpPr>
            <a:spLocks noGrp="1"/>
          </p:cNvSpPr>
          <p:nvPr>
            <p:ph type="body" sz="quarter" idx="10"/>
          </p:nvPr>
        </p:nvSpPr>
        <p:spPr/>
        <p:txBody>
          <a:bodyPr>
            <a:normAutofit/>
          </a:bodyPr>
          <a:lstStyle/>
          <a:p>
            <a:r>
              <a:rPr lang="en-GB" sz="2800" dirty="0"/>
              <a:t>What are non-traditional data models?</a:t>
            </a:r>
          </a:p>
        </p:txBody>
      </p:sp>
      <p:sp>
        <p:nvSpPr>
          <p:cNvPr id="3" name="Text Placeholder 2">
            <a:extLst>
              <a:ext uri="{FF2B5EF4-FFF2-40B4-BE49-F238E27FC236}">
                <a16:creationId xmlns:a16="http://schemas.microsoft.com/office/drawing/2014/main" id="{2985435E-FC38-40AE-A841-1EAF1372847E}"/>
              </a:ext>
            </a:extLst>
          </p:cNvPr>
          <p:cNvSpPr>
            <a:spLocks noGrp="1"/>
          </p:cNvSpPr>
          <p:nvPr>
            <p:ph type="body" sz="quarter" idx="15"/>
          </p:nvPr>
        </p:nvSpPr>
        <p:spPr/>
        <p:txBody>
          <a:bodyPr>
            <a:normAutofit fontScale="92500" lnSpcReduction="20000"/>
          </a:bodyPr>
          <a:lstStyle/>
          <a:p>
            <a:pPr algn="l"/>
            <a:r>
              <a:rPr lang="en-GB" b="0" i="0" dirty="0">
                <a:solidFill>
                  <a:srgbClr val="000000"/>
                </a:solidFill>
                <a:effectLst/>
                <a:latin typeface="Monserat"/>
              </a:rPr>
              <a:t>The traditional data model is </a:t>
            </a:r>
            <a:r>
              <a:rPr lang="en-GB" b="0" i="1" dirty="0">
                <a:solidFill>
                  <a:srgbClr val="000000"/>
                </a:solidFill>
                <a:effectLst/>
                <a:latin typeface="Monserat"/>
              </a:rPr>
              <a:t>the table</a:t>
            </a:r>
            <a:r>
              <a:rPr lang="en-GB" b="0" i="0" dirty="0">
                <a:solidFill>
                  <a:srgbClr val="000000"/>
                </a:solidFill>
                <a:effectLst/>
                <a:latin typeface="Monserat"/>
              </a:rPr>
              <a:t>. NoSQL is..</a:t>
            </a:r>
          </a:p>
          <a:p>
            <a:pPr algn="l">
              <a:buFont typeface="Arial" panose="020B0604020202020204" pitchFamily="34" charset="0"/>
              <a:buChar char="•"/>
            </a:pPr>
            <a:r>
              <a:rPr lang="en-GB" b="0" i="0" dirty="0">
                <a:solidFill>
                  <a:srgbClr val="000000"/>
                </a:solidFill>
                <a:effectLst/>
                <a:latin typeface="Monserat"/>
              </a:rPr>
              <a:t>key-value pairs</a:t>
            </a:r>
          </a:p>
          <a:p>
            <a:pPr marL="742950" lvl="1" indent="-285750" algn="l">
              <a:buFont typeface="Arial" panose="020B0604020202020204" pitchFamily="34" charset="0"/>
              <a:buChar char="•"/>
            </a:pPr>
            <a:r>
              <a:rPr lang="en-GB" b="0" i="0" dirty="0">
                <a:solidFill>
                  <a:srgbClr val="000000"/>
                </a:solidFill>
                <a:effectLst/>
                <a:latin typeface="Monserat"/>
              </a:rPr>
              <a:t>loose structure</a:t>
            </a:r>
          </a:p>
          <a:p>
            <a:pPr algn="l">
              <a:buFont typeface="Arial" panose="020B0604020202020204" pitchFamily="34" charset="0"/>
              <a:buChar char="•"/>
            </a:pPr>
            <a:r>
              <a:rPr lang="en-GB" b="0" i="0" dirty="0">
                <a:solidFill>
                  <a:srgbClr val="000000"/>
                </a:solidFill>
                <a:effectLst/>
                <a:latin typeface="Monserat"/>
              </a:rPr>
              <a:t>documents</a:t>
            </a:r>
          </a:p>
          <a:p>
            <a:pPr marL="742950" lvl="1" indent="-285750" algn="l">
              <a:buFont typeface="Arial" panose="020B0604020202020204" pitchFamily="34" charset="0"/>
              <a:buChar char="•"/>
            </a:pPr>
            <a:r>
              <a:rPr lang="en-GB" b="0" i="0" dirty="0">
                <a:solidFill>
                  <a:srgbClr val="000000"/>
                </a:solidFill>
                <a:effectLst/>
                <a:latin typeface="Monserat"/>
              </a:rPr>
              <a:t>hierarchy</a:t>
            </a:r>
          </a:p>
          <a:p>
            <a:pPr algn="l">
              <a:buFont typeface="Arial" panose="020B0604020202020204" pitchFamily="34" charset="0"/>
              <a:buChar char="•"/>
            </a:pPr>
            <a:r>
              <a:rPr lang="en-GB" b="0" i="0" dirty="0">
                <a:solidFill>
                  <a:srgbClr val="000000"/>
                </a:solidFill>
                <a:effectLst/>
                <a:latin typeface="Monserat"/>
              </a:rPr>
              <a:t>graphs</a:t>
            </a:r>
          </a:p>
          <a:p>
            <a:pPr marL="742950" lvl="1" indent="-285750" algn="l">
              <a:buFont typeface="Arial" panose="020B0604020202020204" pitchFamily="34" charset="0"/>
              <a:buChar char="•"/>
            </a:pPr>
            <a:r>
              <a:rPr lang="en-GB" b="0" i="0" dirty="0">
                <a:solidFill>
                  <a:srgbClr val="000000"/>
                </a:solidFill>
                <a:effectLst/>
                <a:latin typeface="Monserat"/>
              </a:rPr>
              <a:t>order</a:t>
            </a:r>
          </a:p>
          <a:p>
            <a:pPr algn="l">
              <a:buFont typeface="Arial" panose="020B0604020202020204" pitchFamily="34" charset="0"/>
              <a:buChar char="•"/>
            </a:pPr>
            <a:r>
              <a:rPr lang="en-GB" b="0" i="0" dirty="0">
                <a:solidFill>
                  <a:srgbClr val="000000"/>
                </a:solidFill>
                <a:effectLst/>
                <a:latin typeface="Monserat"/>
              </a:rPr>
              <a:t>column stores</a:t>
            </a:r>
          </a:p>
          <a:p>
            <a:pPr marL="742950" lvl="1" indent="-285750" algn="l">
              <a:buFont typeface="Arial" panose="020B0604020202020204" pitchFamily="34" charset="0"/>
              <a:buChar char="•"/>
            </a:pPr>
            <a:r>
              <a:rPr lang="en-GB" b="0" i="0" dirty="0">
                <a:solidFill>
                  <a:srgbClr val="000000"/>
                </a:solidFill>
                <a:effectLst/>
                <a:latin typeface="Monserat"/>
              </a:rPr>
              <a:t>1000s col</a:t>
            </a:r>
          </a:p>
          <a:p>
            <a:pPr algn="l">
              <a:buFont typeface="Arial" panose="020B0604020202020204" pitchFamily="34" charset="0"/>
              <a:buChar char="•"/>
            </a:pPr>
            <a:r>
              <a:rPr lang="en-GB" b="0" i="0" dirty="0" err="1">
                <a:solidFill>
                  <a:srgbClr val="000000"/>
                </a:solidFill>
                <a:effectLst/>
                <a:latin typeface="Monserat"/>
              </a:rPr>
              <a:t>Schemaless</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unstructured data</a:t>
            </a:r>
          </a:p>
          <a:p>
            <a:pPr algn="l">
              <a:buFont typeface="Arial" panose="020B0604020202020204" pitchFamily="34" charset="0"/>
              <a:buChar char="•"/>
            </a:pPr>
            <a:r>
              <a:rPr lang="en-GB" b="0" i="0" dirty="0">
                <a:solidFill>
                  <a:srgbClr val="000000"/>
                </a:solidFill>
                <a:effectLst/>
                <a:latin typeface="Monserat"/>
              </a:rPr>
              <a:t>exotic:</a:t>
            </a:r>
          </a:p>
          <a:p>
            <a:pPr marL="742950" lvl="1" indent="-285750" algn="l">
              <a:buFont typeface="Arial" panose="020B0604020202020204" pitchFamily="34" charset="0"/>
              <a:buChar char="•"/>
            </a:pPr>
            <a:r>
              <a:rPr lang="en-GB" b="0" i="0" dirty="0">
                <a:solidFill>
                  <a:srgbClr val="000000"/>
                </a:solidFill>
                <a:effectLst/>
                <a:latin typeface="Monserat"/>
              </a:rPr>
              <a:t>time series </a:t>
            </a:r>
            <a:r>
              <a:rPr lang="en-GB" b="0" i="0" dirty="0" err="1">
                <a:solidFill>
                  <a:srgbClr val="000000"/>
                </a:solidFill>
                <a:effectLst/>
                <a:latin typeface="Monserat"/>
              </a:rPr>
              <a:t>dbs</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matrices, linear algebra,</a:t>
            </a:r>
          </a:p>
          <a:p>
            <a:pPr algn="l"/>
            <a:r>
              <a:rPr lang="en-GB" b="0" i="0" dirty="0">
                <a:solidFill>
                  <a:srgbClr val="000000"/>
                </a:solidFill>
                <a:effectLst/>
                <a:latin typeface="Monserat"/>
              </a:rPr>
              <a:t>Often with big data problems, datasets will be stored in a non-tabular form -- even if, by the end, we have a table.</a:t>
            </a:r>
          </a:p>
          <a:p>
            <a:endParaRPr lang="en-GB" dirty="0">
              <a:latin typeface="Monserat"/>
            </a:endParaRPr>
          </a:p>
        </p:txBody>
      </p:sp>
    </p:spTree>
    <p:extLst>
      <p:ext uri="{BB962C8B-B14F-4D97-AF65-F5344CB8AC3E}">
        <p14:creationId xmlns:p14="http://schemas.microsoft.com/office/powerpoint/2010/main" val="450390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C23475-EF76-4037-99C1-A111477A3957}"/>
              </a:ext>
            </a:extLst>
          </p:cNvPr>
          <p:cNvSpPr>
            <a:spLocks noGrp="1"/>
          </p:cNvSpPr>
          <p:nvPr>
            <p:ph type="body" sz="quarter" idx="10"/>
          </p:nvPr>
        </p:nvSpPr>
        <p:spPr/>
        <p:txBody>
          <a:bodyPr/>
          <a:lstStyle/>
          <a:p>
            <a:r>
              <a:rPr lang="en-GB" dirty="0"/>
              <a:t>What is NoSQL?</a:t>
            </a:r>
          </a:p>
        </p:txBody>
      </p:sp>
      <p:sp>
        <p:nvSpPr>
          <p:cNvPr id="3" name="Text Placeholder 2">
            <a:extLst>
              <a:ext uri="{FF2B5EF4-FFF2-40B4-BE49-F238E27FC236}">
                <a16:creationId xmlns:a16="http://schemas.microsoft.com/office/drawing/2014/main" id="{06FCB0C3-06AA-46AB-9955-4DCD09F99C6B}"/>
              </a:ext>
            </a:extLst>
          </p:cNvPr>
          <p:cNvSpPr>
            <a:spLocks noGrp="1"/>
          </p:cNvSpPr>
          <p:nvPr>
            <p:ph type="body" sz="quarter" idx="15"/>
          </p:nvPr>
        </p:nvSpPr>
        <p:spPr>
          <a:xfrm>
            <a:off x="5113338" y="2460329"/>
            <a:ext cx="6770687" cy="5112343"/>
          </a:xfrm>
        </p:spPr>
        <p:txBody>
          <a:bodyPr/>
          <a:lstStyle/>
          <a:p>
            <a:pPr algn="l"/>
            <a:r>
              <a:rPr lang="en-GB" b="0" i="0" dirty="0">
                <a:solidFill>
                  <a:srgbClr val="000000"/>
                </a:solidFill>
                <a:effectLst/>
                <a:latin typeface="Monserat"/>
              </a:rPr>
              <a:t>Originally, "not </a:t>
            </a:r>
            <a:r>
              <a:rPr lang="en-GB" b="0" i="0" dirty="0" err="1">
                <a:solidFill>
                  <a:srgbClr val="000000"/>
                </a:solidFill>
                <a:effectLst/>
                <a:latin typeface="Monserat"/>
              </a:rPr>
              <a:t>sql</a:t>
            </a:r>
            <a:r>
              <a:rPr lang="en-GB" b="0" i="0" dirty="0">
                <a:solidFill>
                  <a:srgbClr val="000000"/>
                </a:solidFill>
                <a:effectLst/>
                <a:latin typeface="Monserat"/>
              </a:rPr>
              <a:t>", now, "not only </a:t>
            </a:r>
            <a:r>
              <a:rPr lang="en-GB" b="0" i="0" dirty="0" err="1">
                <a:solidFill>
                  <a:srgbClr val="000000"/>
                </a:solidFill>
                <a:effectLst/>
                <a:latin typeface="Monserat"/>
              </a:rPr>
              <a:t>sql</a:t>
            </a:r>
            <a:r>
              <a:rPr lang="en-GB" b="0" i="0" dirty="0">
                <a:solidFill>
                  <a:srgbClr val="000000"/>
                </a:solidFill>
                <a:effectLst/>
                <a:latin typeface="Monserat"/>
              </a:rPr>
              <a:t>".</a:t>
            </a:r>
          </a:p>
          <a:p>
            <a:pPr algn="l"/>
            <a:r>
              <a:rPr lang="en-GB" b="0" i="0" dirty="0">
                <a:solidFill>
                  <a:srgbClr val="000000"/>
                </a:solidFill>
                <a:effectLst/>
                <a:latin typeface="Monserat"/>
              </a:rPr>
              <a:t>Data systems, and data model (</a:t>
            </a:r>
            <a:r>
              <a:rPr lang="en-GB" b="0" i="0" dirty="0" err="1">
                <a:solidFill>
                  <a:srgbClr val="000000"/>
                </a:solidFill>
                <a:effectLst/>
                <a:latin typeface="Monserat"/>
              </a:rPr>
              <a:t>ie</a:t>
            </a:r>
            <a:r>
              <a:rPr lang="en-GB" b="0" i="0" dirty="0">
                <a:solidFill>
                  <a:srgbClr val="000000"/>
                </a:solidFill>
                <a:effectLst/>
                <a:latin typeface="Monserat"/>
              </a:rPr>
              <a:t>., structures), which are non-tabular and are not "natively" SQL-based.</a:t>
            </a:r>
          </a:p>
          <a:p>
            <a:endParaRPr lang="en-GB" dirty="0">
              <a:latin typeface="Monserat"/>
            </a:endParaRPr>
          </a:p>
        </p:txBody>
      </p:sp>
    </p:spTree>
    <p:extLst>
      <p:ext uri="{BB962C8B-B14F-4D97-AF65-F5344CB8AC3E}">
        <p14:creationId xmlns:p14="http://schemas.microsoft.com/office/powerpoint/2010/main" val="328948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994538346"/>
              </p:ext>
            </p:extLst>
          </p:nvPr>
        </p:nvGraphicFramePr>
        <p:xfrm>
          <a:off x="418011" y="318500"/>
          <a:ext cx="11303726" cy="6395340"/>
        </p:xfrm>
        <a:graphic>
          <a:graphicData uri="http://schemas.openxmlformats.org/drawingml/2006/table">
            <a:tbl>
              <a:tblPr bandRow="1">
                <a:tableStyleId>{0505E3EF-67EA-436B-97B2-0124C06EBD24}</a:tableStyleId>
              </a:tblPr>
              <a:tblGrid>
                <a:gridCol w="645652">
                  <a:extLst>
                    <a:ext uri="{9D8B030D-6E8A-4147-A177-3AD203B41FA5}">
                      <a16:colId xmlns:a16="http://schemas.microsoft.com/office/drawing/2014/main" val="20000"/>
                    </a:ext>
                  </a:extLst>
                </a:gridCol>
                <a:gridCol w="10658074">
                  <a:extLst>
                    <a:ext uri="{9D8B030D-6E8A-4147-A177-3AD203B41FA5}">
                      <a16:colId xmlns:a16="http://schemas.microsoft.com/office/drawing/2014/main" val="20001"/>
                    </a:ext>
                  </a:extLst>
                </a:gridCol>
              </a:tblGrid>
              <a:tr h="92793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dirty="0"/>
                        <a:t>Grab a lane - it’s yours for the day!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b="1" u="none" dirty="0"/>
                        <a:t>Test out the Annotation Tools</a:t>
                      </a:r>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800" b="1" dirty="0">
                        <a:solidFill>
                          <a:schemeClr val="tx1"/>
                        </a:solidFill>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454205">
                <a:tc>
                  <a:txBody>
                    <a:bodyPr/>
                    <a:lstStyle/>
                    <a:p>
                      <a:pPr marL="0" indent="0" algn="ctr">
                        <a:buFont typeface="+mj-lt"/>
                        <a:buNone/>
                      </a:pPr>
                      <a:r>
                        <a:rPr lang="en-GB" sz="1600" b="1" dirty="0">
                          <a:latin typeface="Montserrat" panose="00000500000000000000" pitchFamily="2" charset="0"/>
                        </a:rPr>
                        <a:t>1</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0001"/>
                  </a:ext>
                </a:extLst>
              </a:tr>
              <a:tr h="454205">
                <a:tc>
                  <a:txBody>
                    <a:bodyPr/>
                    <a:lstStyle/>
                    <a:p>
                      <a:pPr marL="0" indent="0" algn="ctr">
                        <a:buFont typeface="+mj-lt"/>
                        <a:buNone/>
                      </a:pPr>
                      <a:r>
                        <a:rPr lang="en-GB" sz="1600" b="1" dirty="0">
                          <a:latin typeface="Montserrat" panose="00000500000000000000" pitchFamily="2" charset="0"/>
                        </a:rPr>
                        <a:t>2</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0002"/>
                  </a:ext>
                </a:extLst>
              </a:tr>
              <a:tr h="454205">
                <a:tc>
                  <a:txBody>
                    <a:bodyPr/>
                    <a:lstStyle/>
                    <a:p>
                      <a:pPr marL="0" indent="0" algn="ctr">
                        <a:buFont typeface="+mj-lt"/>
                        <a:buNone/>
                      </a:pPr>
                      <a:r>
                        <a:rPr lang="en-GB" sz="1600" b="1" dirty="0">
                          <a:latin typeface="Montserrat" panose="00000500000000000000" pitchFamily="2" charset="0"/>
                        </a:rPr>
                        <a:t>3</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0003"/>
                  </a:ext>
                </a:extLst>
              </a:tr>
              <a:tr h="454205">
                <a:tc>
                  <a:txBody>
                    <a:bodyPr/>
                    <a:lstStyle/>
                    <a:p>
                      <a:pPr marL="0" indent="0" algn="ctr">
                        <a:buFont typeface="+mj-lt"/>
                        <a:buNone/>
                      </a:pPr>
                      <a:r>
                        <a:rPr lang="en-GB" sz="1600" b="1" dirty="0">
                          <a:latin typeface="Montserrat" panose="00000500000000000000" pitchFamily="2" charset="0"/>
                        </a:rPr>
                        <a:t>4</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0004"/>
                  </a:ext>
                </a:extLst>
              </a:tr>
              <a:tr h="454205">
                <a:tc>
                  <a:txBody>
                    <a:bodyPr/>
                    <a:lstStyle/>
                    <a:p>
                      <a:pPr marL="0" indent="0" algn="ctr">
                        <a:buFont typeface="+mj-lt"/>
                        <a:buNone/>
                      </a:pPr>
                      <a:r>
                        <a:rPr lang="en-GB" sz="1600" b="1" dirty="0">
                          <a:latin typeface="Montserrat" panose="00000500000000000000" pitchFamily="2" charset="0"/>
                        </a:rPr>
                        <a:t>5</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0005"/>
                  </a:ext>
                </a:extLst>
              </a:tr>
              <a:tr h="454205">
                <a:tc>
                  <a:txBody>
                    <a:bodyPr/>
                    <a:lstStyle/>
                    <a:p>
                      <a:pPr marL="0" indent="0" algn="ctr">
                        <a:buFont typeface="+mj-lt"/>
                        <a:buNone/>
                      </a:pPr>
                      <a:r>
                        <a:rPr lang="en-GB" sz="1600" b="1" dirty="0">
                          <a:latin typeface="Montserrat" panose="00000500000000000000" pitchFamily="2" charset="0"/>
                        </a:rPr>
                        <a:t>6</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1557051285"/>
                  </a:ext>
                </a:extLst>
              </a:tr>
              <a:tr h="454205">
                <a:tc>
                  <a:txBody>
                    <a:bodyPr/>
                    <a:lstStyle/>
                    <a:p>
                      <a:pPr marL="0" indent="0" algn="ctr">
                        <a:buFont typeface="+mj-lt"/>
                        <a:buNone/>
                      </a:pPr>
                      <a:r>
                        <a:rPr lang="en-GB" sz="1600" b="1" dirty="0">
                          <a:latin typeface="Montserrat" panose="00000500000000000000" pitchFamily="2" charset="0"/>
                        </a:rPr>
                        <a:t>7</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4026766839"/>
                  </a:ext>
                </a:extLst>
              </a:tr>
              <a:tr h="454205">
                <a:tc>
                  <a:txBody>
                    <a:bodyPr/>
                    <a:lstStyle/>
                    <a:p>
                      <a:pPr marL="0" indent="0" algn="ctr">
                        <a:buFont typeface="+mj-lt"/>
                        <a:buNone/>
                      </a:pPr>
                      <a:r>
                        <a:rPr lang="en-GB" sz="1600" b="1" dirty="0">
                          <a:latin typeface="Montserrat" panose="00000500000000000000" pitchFamily="2" charset="0"/>
                        </a:rPr>
                        <a:t>8</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3391319046"/>
                  </a:ext>
                </a:extLst>
              </a:tr>
              <a:tr h="454205">
                <a:tc>
                  <a:txBody>
                    <a:bodyPr/>
                    <a:lstStyle/>
                    <a:p>
                      <a:pPr marL="0" indent="0" algn="ctr">
                        <a:buFont typeface="+mj-lt"/>
                        <a:buNone/>
                      </a:pPr>
                      <a:r>
                        <a:rPr lang="en-GB" sz="1600" b="1" dirty="0">
                          <a:latin typeface="Montserrat" panose="00000500000000000000" pitchFamily="2" charset="0"/>
                        </a:rPr>
                        <a:t>9</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2596994865"/>
                  </a:ext>
                </a:extLst>
              </a:tr>
              <a:tr h="454205">
                <a:tc>
                  <a:txBody>
                    <a:bodyPr/>
                    <a:lstStyle/>
                    <a:p>
                      <a:pPr marL="0" indent="0" algn="ctr">
                        <a:buFont typeface="+mj-lt"/>
                        <a:buNone/>
                      </a:pPr>
                      <a:r>
                        <a:rPr lang="en-GB" sz="1600" b="1" dirty="0">
                          <a:latin typeface="Montserrat" panose="00000500000000000000" pitchFamily="2" charset="0"/>
                        </a:rPr>
                        <a:t>10</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3962465776"/>
                  </a:ext>
                </a:extLst>
              </a:tr>
              <a:tr h="454205">
                <a:tc>
                  <a:txBody>
                    <a:bodyPr/>
                    <a:lstStyle/>
                    <a:p>
                      <a:pPr marL="0" indent="0" algn="ctr">
                        <a:buFont typeface="+mj-lt"/>
                        <a:buNone/>
                      </a:pPr>
                      <a:r>
                        <a:rPr lang="en-GB" sz="1600" b="1" dirty="0">
                          <a:latin typeface="Montserrat" panose="00000500000000000000" pitchFamily="2" charset="0"/>
                        </a:rPr>
                        <a:t>11</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4118769196"/>
                  </a:ext>
                </a:extLst>
              </a:tr>
              <a:tr h="454205">
                <a:tc>
                  <a:txBody>
                    <a:bodyPr/>
                    <a:lstStyle/>
                    <a:p>
                      <a:pPr marL="0" indent="0" algn="ctr">
                        <a:buFont typeface="+mj-lt"/>
                        <a:buNone/>
                      </a:pPr>
                      <a:r>
                        <a:rPr lang="en-GB" sz="1600" b="1" dirty="0">
                          <a:latin typeface="Montserrat" panose="00000500000000000000" pitchFamily="2" charset="0"/>
                        </a:rPr>
                        <a:t>12</a:t>
                      </a:r>
                    </a:p>
                  </a:txBody>
                  <a:tcPr/>
                </a:tc>
                <a:tc>
                  <a:txBody>
                    <a:bodyPr/>
                    <a:lstStyle/>
                    <a:p>
                      <a:pPr algn="ctr"/>
                      <a:endParaRPr lang="en-GB" sz="1600" dirty="0">
                        <a:latin typeface="Montserrat" panose="00000500000000000000" pitchFamily="2" charset="0"/>
                      </a:endParaRPr>
                    </a:p>
                  </a:txBody>
                  <a:tcPr/>
                </a:tc>
                <a:extLst>
                  <a:ext uri="{0D108BD9-81ED-4DB2-BD59-A6C34878D82A}">
                    <a16:rowId xmlns:a16="http://schemas.microsoft.com/office/drawing/2014/main" val="902801192"/>
                  </a:ext>
                </a:extLst>
              </a:tr>
            </a:tbl>
          </a:graphicData>
        </a:graphic>
      </p:graphicFrame>
    </p:spTree>
    <p:extLst>
      <p:ext uri="{BB962C8B-B14F-4D97-AF65-F5344CB8AC3E}">
        <p14:creationId xmlns:p14="http://schemas.microsoft.com/office/powerpoint/2010/main" val="1509916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E1D87-1B8A-467E-9779-4B6F19C612D4}"/>
              </a:ext>
            </a:extLst>
          </p:cNvPr>
          <p:cNvSpPr>
            <a:spLocks noGrp="1"/>
          </p:cNvSpPr>
          <p:nvPr>
            <p:ph type="body" sz="quarter" idx="10"/>
          </p:nvPr>
        </p:nvSpPr>
        <p:spPr/>
        <p:txBody>
          <a:bodyPr>
            <a:normAutofit fontScale="92500"/>
          </a:bodyPr>
          <a:lstStyle/>
          <a:p>
            <a:r>
              <a:rPr lang="en-GB" dirty="0"/>
              <a:t>How do I understand data models and queries?</a:t>
            </a:r>
          </a:p>
        </p:txBody>
      </p:sp>
      <p:sp>
        <p:nvSpPr>
          <p:cNvPr id="3" name="Text Placeholder 2">
            <a:extLst>
              <a:ext uri="{FF2B5EF4-FFF2-40B4-BE49-F238E27FC236}">
                <a16:creationId xmlns:a16="http://schemas.microsoft.com/office/drawing/2014/main" id="{BE3D0379-E7C1-4CA9-A125-3C5257DF032E}"/>
              </a:ext>
            </a:extLst>
          </p:cNvPr>
          <p:cNvSpPr>
            <a:spLocks noGrp="1"/>
          </p:cNvSpPr>
          <p:nvPr>
            <p:ph type="body" sz="quarter" idx="15"/>
          </p:nvPr>
        </p:nvSpPr>
        <p:spPr/>
        <p:txBody>
          <a:bodyPr/>
          <a:lstStyle/>
          <a:p>
            <a:pPr algn="l"/>
            <a:r>
              <a:rPr lang="en-GB" b="0" i="0" dirty="0">
                <a:solidFill>
                  <a:srgbClr val="000000"/>
                </a:solidFill>
                <a:effectLst/>
                <a:latin typeface="Monserat"/>
              </a:rPr>
              <a:t>The data model describes how the data is structured. The query brings together datasets, reshapes and summaries; </a:t>
            </a:r>
            <a:r>
              <a:rPr lang="en-GB" b="0" i="0" dirty="0" err="1">
                <a:solidFill>
                  <a:srgbClr val="000000"/>
                </a:solidFill>
                <a:effectLst/>
                <a:latin typeface="Monserat"/>
              </a:rPr>
              <a:t>ie</a:t>
            </a:r>
            <a:r>
              <a:rPr lang="en-GB" b="0" i="0" dirty="0">
                <a:solidFill>
                  <a:srgbClr val="000000"/>
                </a:solidFill>
                <a:effectLst/>
                <a:latin typeface="Monserat"/>
              </a:rPr>
              <a:t>., the query structures and processes.</a:t>
            </a:r>
          </a:p>
          <a:p>
            <a:pPr algn="l"/>
            <a:r>
              <a:rPr lang="en-GB" b="0" i="0" dirty="0">
                <a:solidFill>
                  <a:srgbClr val="000000"/>
                </a:solidFill>
                <a:effectLst/>
                <a:latin typeface="Monserat"/>
              </a:rPr>
              <a:t>There's a </a:t>
            </a:r>
            <a:r>
              <a:rPr lang="en-GB" b="0" i="0" dirty="0" err="1">
                <a:solidFill>
                  <a:srgbClr val="000000"/>
                </a:solidFill>
                <a:effectLst/>
                <a:latin typeface="Monserat"/>
              </a:rPr>
              <a:t>tradeoff</a:t>
            </a:r>
            <a:r>
              <a:rPr lang="en-GB" b="0" i="0" dirty="0">
                <a:solidFill>
                  <a:srgbClr val="000000"/>
                </a:solidFill>
                <a:effectLst/>
                <a:latin typeface="Monserat"/>
              </a:rPr>
              <a:t>: you can either structure data </a:t>
            </a:r>
            <a:r>
              <a:rPr lang="en-GB" b="0" i="1" dirty="0">
                <a:solidFill>
                  <a:srgbClr val="000000"/>
                </a:solidFill>
                <a:effectLst/>
                <a:latin typeface="Monserat"/>
              </a:rPr>
              <a:t>specific</a:t>
            </a:r>
            <a:r>
              <a:rPr lang="en-GB" b="0" i="0" dirty="0">
                <a:solidFill>
                  <a:srgbClr val="000000"/>
                </a:solidFill>
                <a:effectLst/>
                <a:latin typeface="Monserat"/>
              </a:rPr>
              <a:t> to a need, and make the query simpler &amp; faster; or make the structure general, querying take longer.</a:t>
            </a:r>
          </a:p>
          <a:p>
            <a:pPr algn="l"/>
            <a:r>
              <a:rPr lang="en-GB" b="0" i="0" dirty="0">
                <a:solidFill>
                  <a:srgbClr val="000000"/>
                </a:solidFill>
                <a:effectLst/>
                <a:latin typeface="Monserat"/>
              </a:rPr>
              <a:t>Relational databases propose a universal data structure (</a:t>
            </a:r>
            <a:r>
              <a:rPr lang="en-GB" b="0" i="0" dirty="0" err="1">
                <a:solidFill>
                  <a:srgbClr val="000000"/>
                </a:solidFill>
                <a:effectLst/>
                <a:latin typeface="Monserat"/>
              </a:rPr>
              <a:t>ie</a:t>
            </a:r>
            <a:r>
              <a:rPr lang="en-GB" b="0" i="0" dirty="0">
                <a:solidFill>
                  <a:srgbClr val="000000"/>
                </a:solidFill>
                <a:effectLst/>
                <a:latin typeface="Monserat"/>
              </a:rPr>
              <a:t>., a table); but this </a:t>
            </a:r>
            <a:r>
              <a:rPr lang="en-GB" b="0" i="1" dirty="0">
                <a:solidFill>
                  <a:srgbClr val="000000"/>
                </a:solidFill>
                <a:effectLst/>
                <a:latin typeface="Monserat"/>
              </a:rPr>
              <a:t>can</a:t>
            </a:r>
            <a:r>
              <a:rPr lang="en-GB" b="0" i="0" dirty="0">
                <a:solidFill>
                  <a:srgbClr val="000000"/>
                </a:solidFill>
                <a:effectLst/>
                <a:latin typeface="Monserat"/>
              </a:rPr>
              <a:t> have negative performance implications if you're problem requires:</a:t>
            </a:r>
          </a:p>
          <a:p>
            <a:pPr algn="l">
              <a:buFont typeface="Arial" panose="020B0604020202020204" pitchFamily="34" charset="0"/>
              <a:buChar char="•"/>
            </a:pPr>
            <a:r>
              <a:rPr lang="en-GB" b="0" i="0" dirty="0">
                <a:solidFill>
                  <a:srgbClr val="000000"/>
                </a:solidFill>
                <a:effectLst/>
                <a:latin typeface="Monserat"/>
              </a:rPr>
              <a:t>order,</a:t>
            </a:r>
          </a:p>
          <a:p>
            <a:pPr algn="l">
              <a:buFont typeface="Arial" panose="020B0604020202020204" pitchFamily="34" charset="0"/>
              <a:buChar char="•"/>
            </a:pPr>
            <a:r>
              <a:rPr lang="en-GB" b="0" i="0" dirty="0" err="1">
                <a:solidFill>
                  <a:srgbClr val="000000"/>
                </a:solidFill>
                <a:effectLst/>
                <a:latin typeface="Monserat"/>
              </a:rPr>
              <a:t>sparcity</a:t>
            </a:r>
            <a:r>
              <a:rPr lang="en-GB" b="0" i="0" dirty="0">
                <a:solidFill>
                  <a:srgbClr val="000000"/>
                </a:solidFill>
                <a:effectLst/>
                <a:latin typeface="Monserat"/>
              </a:rPr>
              <a:t>,</a:t>
            </a:r>
          </a:p>
          <a:p>
            <a:pPr algn="l">
              <a:buFont typeface="Arial" panose="020B0604020202020204" pitchFamily="34" charset="0"/>
              <a:buChar char="•"/>
            </a:pPr>
            <a:r>
              <a:rPr lang="en-GB" b="0" i="0" dirty="0" err="1">
                <a:solidFill>
                  <a:srgbClr val="000000"/>
                </a:solidFill>
                <a:effectLst/>
                <a:latin typeface="Monserat"/>
              </a:rPr>
              <a:t>heirachy</a:t>
            </a:r>
            <a:r>
              <a:rPr lang="en-GB" b="0" i="0" dirty="0">
                <a:solidFill>
                  <a:srgbClr val="000000"/>
                </a:solidFill>
                <a:effectLst/>
                <a:latin typeface="Monserat"/>
              </a:rPr>
              <a:t>,</a:t>
            </a:r>
          </a:p>
          <a:p>
            <a:pPr algn="l">
              <a:buFont typeface="Arial" panose="020B0604020202020204" pitchFamily="34" charset="0"/>
              <a:buChar char="•"/>
            </a:pPr>
            <a:r>
              <a:rPr lang="en-GB" b="0" i="0" dirty="0">
                <a:solidFill>
                  <a:srgbClr val="000000"/>
                </a:solidFill>
                <a:effectLst/>
                <a:latin typeface="Monserat"/>
              </a:rPr>
              <a:t>extensive re-structuring.</a:t>
            </a:r>
          </a:p>
          <a:p>
            <a:endParaRPr lang="en-GB" dirty="0">
              <a:latin typeface="Monserat"/>
            </a:endParaRPr>
          </a:p>
        </p:txBody>
      </p:sp>
    </p:spTree>
    <p:extLst>
      <p:ext uri="{BB962C8B-B14F-4D97-AF65-F5344CB8AC3E}">
        <p14:creationId xmlns:p14="http://schemas.microsoft.com/office/powerpoint/2010/main" val="544774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2677E0-58EA-48DD-BBF6-F600DC176FCB}"/>
              </a:ext>
            </a:extLst>
          </p:cNvPr>
          <p:cNvSpPr>
            <a:spLocks noGrp="1"/>
          </p:cNvSpPr>
          <p:nvPr>
            <p:ph type="body" sz="quarter" idx="10"/>
          </p:nvPr>
        </p:nvSpPr>
        <p:spPr/>
        <p:txBody>
          <a:bodyPr/>
          <a:lstStyle/>
          <a:p>
            <a:r>
              <a:rPr lang="en-GB" dirty="0"/>
              <a:t>What’s a table</a:t>
            </a:r>
          </a:p>
        </p:txBody>
      </p:sp>
      <p:sp>
        <p:nvSpPr>
          <p:cNvPr id="3" name="Text Placeholder 2">
            <a:extLst>
              <a:ext uri="{FF2B5EF4-FFF2-40B4-BE49-F238E27FC236}">
                <a16:creationId xmlns:a16="http://schemas.microsoft.com/office/drawing/2014/main" id="{0FE0C49A-ECDC-4AB0-8AFF-7B0CBB605593}"/>
              </a:ext>
            </a:extLst>
          </p:cNvPr>
          <p:cNvSpPr>
            <a:spLocks noGrp="1"/>
          </p:cNvSpPr>
          <p:nvPr>
            <p:ph type="body" sz="quarter" idx="15"/>
          </p:nvPr>
        </p:nvSpPr>
        <p:spPr/>
        <p:txBody>
          <a:bodyPr/>
          <a:lstStyle/>
          <a:p>
            <a:pPr algn="l">
              <a:buFont typeface="Arial" panose="020B0604020202020204" pitchFamily="34" charset="0"/>
              <a:buChar char="•"/>
            </a:pPr>
            <a:r>
              <a:rPr lang="en-GB" b="0" i="0" dirty="0">
                <a:solidFill>
                  <a:srgbClr val="000000"/>
                </a:solidFill>
                <a:effectLst/>
                <a:latin typeface="Monserat"/>
              </a:rPr>
              <a:t>{ (id, age, temp), ... }</a:t>
            </a:r>
          </a:p>
          <a:p>
            <a:pPr algn="l">
              <a:buFont typeface="Arial" panose="020B0604020202020204" pitchFamily="34" charset="0"/>
              <a:buChar char="•"/>
            </a:pPr>
            <a:r>
              <a:rPr lang="en-GB" b="0" i="0" dirty="0">
                <a:solidFill>
                  <a:srgbClr val="000000"/>
                </a:solidFill>
                <a:effectLst/>
                <a:latin typeface="Monserat"/>
              </a:rPr>
              <a:t>{ (1, 20, 19), (2, 20, 30), ...}</a:t>
            </a:r>
          </a:p>
          <a:p>
            <a:pPr algn="l">
              <a:buFont typeface="Arial" panose="020B0604020202020204" pitchFamily="34" charset="0"/>
              <a:buChar char="•"/>
            </a:pPr>
            <a:r>
              <a:rPr lang="en-GB" b="0" i="0" dirty="0">
                <a:solidFill>
                  <a:srgbClr val="000000"/>
                </a:solidFill>
                <a:effectLst/>
                <a:latin typeface="Monserat"/>
              </a:rPr>
              <a:t>table = set of rows</a:t>
            </a:r>
          </a:p>
          <a:p>
            <a:pPr algn="l">
              <a:buFont typeface="Arial" panose="020B0604020202020204" pitchFamily="34" charset="0"/>
              <a:buChar char="•"/>
            </a:pPr>
            <a:r>
              <a:rPr lang="en-GB" b="0" i="0" dirty="0">
                <a:solidFill>
                  <a:srgbClr val="000000"/>
                </a:solidFill>
                <a:effectLst/>
                <a:latin typeface="Monserat"/>
              </a:rPr>
              <a:t>row = tuple of values</a:t>
            </a:r>
          </a:p>
          <a:p>
            <a:endParaRPr lang="en-GB" dirty="0">
              <a:latin typeface="Monserat"/>
            </a:endParaRPr>
          </a:p>
        </p:txBody>
      </p:sp>
    </p:spTree>
    <p:extLst>
      <p:ext uri="{BB962C8B-B14F-4D97-AF65-F5344CB8AC3E}">
        <p14:creationId xmlns:p14="http://schemas.microsoft.com/office/powerpoint/2010/main" val="3078078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955123-8283-4C6A-ADBE-50E5E4AEEAF4}"/>
              </a:ext>
            </a:extLst>
          </p:cNvPr>
          <p:cNvSpPr>
            <a:spLocks noGrp="1"/>
          </p:cNvSpPr>
          <p:nvPr>
            <p:ph type="body" sz="quarter" idx="10"/>
          </p:nvPr>
        </p:nvSpPr>
        <p:spPr/>
        <p:txBody>
          <a:bodyPr/>
          <a:lstStyle/>
          <a:p>
            <a:r>
              <a:rPr lang="en-GB" dirty="0"/>
              <a:t>What are key-value pairs?</a:t>
            </a:r>
          </a:p>
        </p:txBody>
      </p:sp>
      <p:sp>
        <p:nvSpPr>
          <p:cNvPr id="3" name="Text Placeholder 2">
            <a:extLst>
              <a:ext uri="{FF2B5EF4-FFF2-40B4-BE49-F238E27FC236}">
                <a16:creationId xmlns:a16="http://schemas.microsoft.com/office/drawing/2014/main" id="{5BD38B5E-0B60-4B8C-B726-36744C436621}"/>
              </a:ext>
            </a:extLst>
          </p:cNvPr>
          <p:cNvSpPr>
            <a:spLocks noGrp="1"/>
          </p:cNvSpPr>
          <p:nvPr>
            <p:ph type="body" sz="quarter" idx="15"/>
          </p:nvPr>
        </p:nvSpPr>
        <p:spPr/>
        <p:txBody>
          <a:bodyPr/>
          <a:lstStyle/>
          <a:p>
            <a:pPr algn="l">
              <a:buFont typeface="Arial" panose="020B0604020202020204" pitchFamily="34" charset="0"/>
              <a:buChar char="•"/>
            </a:pPr>
            <a:r>
              <a:rPr lang="en-GB" b="0" i="0" dirty="0">
                <a:solidFill>
                  <a:srgbClr val="000000"/>
                </a:solidFill>
                <a:effectLst/>
                <a:latin typeface="Helvetica Neue"/>
              </a:rPr>
              <a:t>a single tagged value</a:t>
            </a:r>
          </a:p>
          <a:p>
            <a:pPr marL="742950" lvl="1" indent="-285750" algn="l">
              <a:buFont typeface="Arial" panose="020B0604020202020204" pitchFamily="34" charset="0"/>
              <a:buChar char="•"/>
            </a:pPr>
            <a:r>
              <a:rPr lang="en-GB" b="0" i="0" dirty="0">
                <a:solidFill>
                  <a:srgbClr val="000000"/>
                </a:solidFill>
                <a:effectLst/>
                <a:latin typeface="Helvetica Neue"/>
              </a:rPr>
              <a:t>{"id": 1}</a:t>
            </a:r>
          </a:p>
          <a:p>
            <a:pPr algn="l">
              <a:buFont typeface="Arial" panose="020B0604020202020204" pitchFamily="34" charset="0"/>
              <a:buChar char="•"/>
            </a:pPr>
            <a:r>
              <a:rPr lang="en-GB" b="0" i="0" dirty="0">
                <a:solidFill>
                  <a:srgbClr val="000000"/>
                </a:solidFill>
                <a:effectLst/>
                <a:latin typeface="Helvetica Neue"/>
              </a:rPr>
              <a:t>datasets are bundles a single piece of data with a label</a:t>
            </a:r>
          </a:p>
          <a:p>
            <a:pPr marL="742950" lvl="1" indent="-285750" algn="l">
              <a:buFont typeface="Arial" panose="020B0604020202020204" pitchFamily="34" charset="0"/>
              <a:buChar char="•"/>
            </a:pPr>
            <a:r>
              <a:rPr lang="en-GB" b="0" i="0" dirty="0">
                <a:solidFill>
                  <a:srgbClr val="000000"/>
                </a:solidFill>
                <a:effectLst/>
                <a:latin typeface="Helvetica Neue"/>
              </a:rPr>
              <a:t>bag of</a:t>
            </a:r>
          </a:p>
          <a:p>
            <a:pPr marL="1143000" lvl="2" indent="-228600" algn="l">
              <a:buFont typeface="Arial" panose="020B0604020202020204" pitchFamily="34" charset="0"/>
              <a:buChar char="•"/>
            </a:pPr>
            <a:r>
              <a:rPr lang="en-GB" b="0" i="0" dirty="0">
                <a:solidFill>
                  <a:srgbClr val="000000"/>
                </a:solidFill>
                <a:effectLst/>
                <a:latin typeface="Helvetica Neue"/>
              </a:rPr>
              <a:t>me: {"id": 1}, {"age": 20}, {"temp": 19}</a:t>
            </a:r>
          </a:p>
          <a:p>
            <a:pPr marL="1143000" lvl="2" indent="-228600" algn="l">
              <a:buFont typeface="Arial" panose="020B0604020202020204" pitchFamily="34" charset="0"/>
              <a:buChar char="•"/>
            </a:pPr>
            <a:r>
              <a:rPr lang="en-GB" b="0" i="0" dirty="0">
                <a:solidFill>
                  <a:srgbClr val="000000"/>
                </a:solidFill>
                <a:effectLst/>
                <a:latin typeface="Helvetica Neue"/>
              </a:rPr>
              <a:t>you: {"id": 2}, {"age": 20}, {"temp": 30}</a:t>
            </a:r>
          </a:p>
          <a:p>
            <a:endParaRPr lang="en-GB" dirty="0"/>
          </a:p>
        </p:txBody>
      </p:sp>
    </p:spTree>
    <p:extLst>
      <p:ext uri="{BB962C8B-B14F-4D97-AF65-F5344CB8AC3E}">
        <p14:creationId xmlns:p14="http://schemas.microsoft.com/office/powerpoint/2010/main" val="2460823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15258A-7332-426C-AAA4-101E2433600C}"/>
              </a:ext>
            </a:extLst>
          </p:cNvPr>
          <p:cNvSpPr>
            <a:spLocks noGrp="1"/>
          </p:cNvSpPr>
          <p:nvPr>
            <p:ph type="body" sz="quarter" idx="10"/>
          </p:nvPr>
        </p:nvSpPr>
        <p:spPr/>
        <p:txBody>
          <a:bodyPr>
            <a:normAutofit/>
          </a:bodyPr>
          <a:lstStyle/>
          <a:p>
            <a:r>
              <a:rPr lang="en-GB" sz="3200" dirty="0"/>
              <a:t>What are documents?</a:t>
            </a:r>
          </a:p>
        </p:txBody>
      </p:sp>
      <p:sp>
        <p:nvSpPr>
          <p:cNvPr id="3" name="Text Placeholder 2">
            <a:extLst>
              <a:ext uri="{FF2B5EF4-FFF2-40B4-BE49-F238E27FC236}">
                <a16:creationId xmlns:a16="http://schemas.microsoft.com/office/drawing/2014/main" id="{0D30D3AB-F89A-4A3C-A4BB-62B900374BAF}"/>
              </a:ext>
            </a:extLst>
          </p:cNvPr>
          <p:cNvSpPr>
            <a:spLocks noGrp="1"/>
          </p:cNvSpPr>
          <p:nvPr>
            <p:ph type="body" sz="quarter" idx="15"/>
          </p:nvPr>
        </p:nvSpPr>
        <p:spPr/>
        <p:txBody>
          <a:bodyPr>
            <a:normAutofit fontScale="85000" lnSpcReduction="20000"/>
          </a:bodyPr>
          <a:lstStyle/>
          <a:p>
            <a:pPr algn="l">
              <a:buFont typeface="Arial" panose="020B0604020202020204" pitchFamily="34" charset="0"/>
              <a:buChar char="•"/>
            </a:pPr>
            <a:r>
              <a:rPr lang="en-GB" b="0" i="0" dirty="0">
                <a:solidFill>
                  <a:srgbClr val="000000"/>
                </a:solidFill>
                <a:effectLst/>
                <a:latin typeface="Monserat"/>
              </a:rPr>
              <a:t>documents give you </a:t>
            </a:r>
            <a:r>
              <a:rPr lang="en-GB" b="0" i="0" dirty="0" err="1">
                <a:solidFill>
                  <a:srgbClr val="000000"/>
                </a:solidFill>
                <a:effectLst/>
                <a:latin typeface="Monserat"/>
              </a:rPr>
              <a:t>heirachy</a:t>
            </a:r>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using key-values in a more structured way</a:t>
            </a:r>
          </a:p>
          <a:p>
            <a:pPr algn="l">
              <a:buFont typeface="Arial" panose="020B0604020202020204" pitchFamily="34" charset="0"/>
              <a:buChar char="•"/>
            </a:pPr>
            <a:r>
              <a:rPr lang="en-GB" b="0" i="0" dirty="0">
                <a:solidFill>
                  <a:srgbClr val="000000"/>
                </a:solidFill>
                <a:effectLst/>
                <a:latin typeface="Monserat"/>
              </a:rPr>
              <a:t>collection of key-value pairs</a:t>
            </a:r>
          </a:p>
          <a:p>
            <a:pPr marL="742950" lvl="1" indent="-285750" algn="l">
              <a:buFont typeface="Arial" panose="020B0604020202020204" pitchFamily="34" charset="0"/>
              <a:buChar char="•"/>
            </a:pPr>
            <a:r>
              <a:rPr lang="en-GB" b="0" i="0" dirty="0">
                <a:solidFill>
                  <a:srgbClr val="000000"/>
                </a:solidFill>
                <a:effectLst/>
                <a:latin typeface="Monserat"/>
              </a:rPr>
              <a:t>where each </a:t>
            </a:r>
            <a:r>
              <a:rPr lang="en-GB" b="0" i="1" dirty="0">
                <a:solidFill>
                  <a:srgbClr val="000000"/>
                </a:solidFill>
                <a:effectLst/>
                <a:latin typeface="Monserat"/>
              </a:rPr>
              <a:t>value</a:t>
            </a:r>
            <a:r>
              <a:rPr lang="en-GB" b="0" i="0" dirty="0">
                <a:solidFill>
                  <a:srgbClr val="000000"/>
                </a:solidFill>
                <a:effectLst/>
                <a:latin typeface="Monserat"/>
              </a:rPr>
              <a:t> can itself be such a collection</a:t>
            </a:r>
          </a:p>
          <a:p>
            <a:pPr algn="l">
              <a:buFont typeface="Arial" panose="020B0604020202020204" pitchFamily="34" charset="0"/>
              <a:buChar char="•"/>
            </a:pPr>
            <a:r>
              <a:rPr lang="en-GB" b="0" i="0" dirty="0">
                <a:solidFill>
                  <a:srgbClr val="000000"/>
                </a:solidFill>
                <a:effectLst/>
                <a:latin typeface="Monserat"/>
              </a:rPr>
              <a:t>this enables modelling </a:t>
            </a:r>
            <a:r>
              <a:rPr lang="en-GB" b="0" i="1" dirty="0" err="1">
                <a:solidFill>
                  <a:srgbClr val="000000"/>
                </a:solidFill>
                <a:effectLst/>
                <a:latin typeface="Monserat"/>
              </a:rPr>
              <a:t>heirachical</a:t>
            </a:r>
            <a:r>
              <a:rPr lang="en-GB" b="0" i="0" dirty="0">
                <a:solidFill>
                  <a:srgbClr val="000000"/>
                </a:solidFill>
                <a:effectLst/>
                <a:latin typeface="Monserat"/>
              </a:rPr>
              <a:t> data</a:t>
            </a:r>
          </a:p>
          <a:p>
            <a:pPr marL="742950" lvl="1" indent="-285750" algn="l">
              <a:buFont typeface="Arial" panose="020B0604020202020204" pitchFamily="34" charset="0"/>
              <a:buChar char="•"/>
            </a:pPr>
            <a:r>
              <a:rPr lang="en-GB" b="0" i="0" dirty="0">
                <a:solidFill>
                  <a:srgbClr val="000000"/>
                </a:solidFill>
                <a:effectLst/>
                <a:latin typeface="Monserat"/>
              </a:rPr>
              <a:t>vs., tabular -- </a:t>
            </a:r>
            <a:r>
              <a:rPr lang="en-GB" b="0" i="1" dirty="0">
                <a:solidFill>
                  <a:srgbClr val="000000"/>
                </a:solidFill>
                <a:effectLst/>
                <a:latin typeface="Monserat"/>
              </a:rPr>
              <a:t>querying</a:t>
            </a:r>
            <a:r>
              <a:rPr lang="en-GB" b="0" i="0" dirty="0">
                <a:solidFill>
                  <a:srgbClr val="000000"/>
                </a:solidFill>
                <a:effectLst/>
                <a:latin typeface="Monserat"/>
              </a:rPr>
              <a:t> creates </a:t>
            </a:r>
            <a:r>
              <a:rPr lang="en-GB" b="0" i="0" dirty="0" err="1">
                <a:solidFill>
                  <a:srgbClr val="000000"/>
                </a:solidFill>
                <a:effectLst/>
                <a:latin typeface="Monserat"/>
              </a:rPr>
              <a:t>heiarchy</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vs., tabular -- here, we store in a </a:t>
            </a:r>
            <a:r>
              <a:rPr lang="en-GB" b="0" i="0" dirty="0" err="1">
                <a:solidFill>
                  <a:srgbClr val="000000"/>
                </a:solidFill>
                <a:effectLst/>
                <a:latin typeface="Monserat"/>
              </a:rPr>
              <a:t>heiarchy</a:t>
            </a:r>
            <a:endParaRPr lang="en-GB" b="0" i="0" dirty="0">
              <a:solidFill>
                <a:srgbClr val="000000"/>
              </a:solidFill>
              <a:effectLst/>
              <a:latin typeface="Monserat"/>
            </a:endParaRPr>
          </a:p>
          <a:p>
            <a:r>
              <a:rPr lang="en-GB" dirty="0">
                <a:latin typeface="Monserat"/>
              </a:rPr>
              <a:t>```</a:t>
            </a:r>
          </a:p>
          <a:p>
            <a:r>
              <a:rPr lang="en-GB" dirty="0" err="1">
                <a:latin typeface="Monserat"/>
              </a:rPr>
              <a:t>credit_file</a:t>
            </a:r>
            <a:r>
              <a:rPr lang="en-GB" dirty="0">
                <a:latin typeface="Monserat"/>
              </a:rPr>
              <a:t> = {</a:t>
            </a:r>
          </a:p>
          <a:p>
            <a:r>
              <a:rPr lang="en-GB" dirty="0">
                <a:latin typeface="Monserat"/>
              </a:rPr>
              <a:t>    "name" : "Michael",</a:t>
            </a:r>
          </a:p>
          <a:p>
            <a:r>
              <a:rPr lang="en-GB" dirty="0">
                <a:latin typeface="Monserat"/>
              </a:rPr>
              <a:t>    "address": [("London", "UK"), ...],</a:t>
            </a:r>
          </a:p>
          <a:p>
            <a:r>
              <a:rPr lang="en-GB" dirty="0">
                <a:latin typeface="Monserat"/>
              </a:rPr>
              <a:t>    "loan" : {</a:t>
            </a:r>
          </a:p>
          <a:p>
            <a:r>
              <a:rPr lang="en-GB" dirty="0">
                <a:latin typeface="Monserat"/>
              </a:rPr>
              <a:t>        "amount": 1000,</a:t>
            </a:r>
          </a:p>
          <a:p>
            <a:r>
              <a:rPr lang="en-GB" dirty="0">
                <a:latin typeface="Monserat"/>
              </a:rPr>
              <a:t>        "date": 1/1/1900</a:t>
            </a:r>
          </a:p>
          <a:p>
            <a:r>
              <a:rPr lang="en-GB" dirty="0">
                <a:latin typeface="Monserat"/>
              </a:rPr>
              <a:t>    }</a:t>
            </a:r>
          </a:p>
          <a:p>
            <a:r>
              <a:rPr lang="en-GB" dirty="0">
                <a:latin typeface="Monserat"/>
              </a:rPr>
              <a:t>}</a:t>
            </a:r>
          </a:p>
          <a:p>
            <a:r>
              <a:rPr lang="en-GB" dirty="0">
                <a:latin typeface="Monserat"/>
              </a:rPr>
              <a:t>```</a:t>
            </a:r>
          </a:p>
        </p:txBody>
      </p:sp>
    </p:spTree>
    <p:extLst>
      <p:ext uri="{BB962C8B-B14F-4D97-AF65-F5344CB8AC3E}">
        <p14:creationId xmlns:p14="http://schemas.microsoft.com/office/powerpoint/2010/main" val="4026293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71B92-4308-49B3-A8CB-82902A45ABAC}"/>
              </a:ext>
            </a:extLst>
          </p:cNvPr>
          <p:cNvSpPr>
            <a:spLocks noGrp="1"/>
          </p:cNvSpPr>
          <p:nvPr>
            <p:ph type="body" sz="quarter" idx="10"/>
          </p:nvPr>
        </p:nvSpPr>
        <p:spPr/>
        <p:txBody>
          <a:bodyPr/>
          <a:lstStyle/>
          <a:p>
            <a:r>
              <a:rPr lang="en-GB" dirty="0"/>
              <a:t>What are graphs?</a:t>
            </a:r>
          </a:p>
        </p:txBody>
      </p:sp>
      <p:sp>
        <p:nvSpPr>
          <p:cNvPr id="4" name="Rectangle 1">
            <a:extLst>
              <a:ext uri="{FF2B5EF4-FFF2-40B4-BE49-F238E27FC236}">
                <a16:creationId xmlns:a16="http://schemas.microsoft.com/office/drawing/2014/main" id="{0423A847-3C57-4325-B17E-12307E6D411A}"/>
              </a:ext>
            </a:extLst>
          </p:cNvPr>
          <p:cNvSpPr>
            <a:spLocks noGrp="1" noChangeArrowheads="1"/>
          </p:cNvSpPr>
          <p:nvPr>
            <p:ph type="body" sz="quarter" idx="15"/>
          </p:nvPr>
        </p:nvSpPr>
        <p:spPr bwMode="auto">
          <a:xfrm>
            <a:off x="5091566" y="1341823"/>
            <a:ext cx="6098948"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0" rIns="31740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graphs give you ordering between datasets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data is stored in an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consider below, storing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000000"/>
                </a:solidFill>
                <a:effectLst/>
                <a:latin typeface="Monserat"/>
              </a:rPr>
              <a:t>eg.</a:t>
            </a:r>
            <a:r>
              <a:rPr kumimoji="0" lang="en-US" altLang="en-US" b="0" i="0" u="none" strike="noStrike" cap="none" normalizeH="0" baseline="0" dirty="0">
                <a:ln>
                  <a:noFill/>
                </a:ln>
                <a:solidFill>
                  <a:srgbClr val="000000"/>
                </a:solidFill>
                <a:effectLst/>
                <a:latin typeface="Monserat"/>
              </a:rPr>
              <a:t>, {(𝐴𝑙𝑖𝑐𝑒,(𝑀𝑖𝑐ℎ𝑎𝑒𝑙,𝐵𝑜𝑏)), (𝑀𝑖𝑐ℎ𝑎𝑒𝑙,()), (𝐵𝑜𝑏,(𝐴𝑙𝑖𝑐𝑒)), (𝐸𝑣𝑒,(𝐵𝑜𝑏))}{(Alice, (</a:t>
            </a:r>
            <a:r>
              <a:rPr kumimoji="0" lang="en-US" altLang="en-US" b="0" i="0" u="none" strike="noStrike" cap="none" normalizeH="0" baseline="0" dirty="0" err="1">
                <a:ln>
                  <a:noFill/>
                </a:ln>
                <a:solidFill>
                  <a:srgbClr val="000000"/>
                </a:solidFill>
                <a:effectLst/>
                <a:latin typeface="Monserat"/>
              </a:rPr>
              <a:t>Michael,Bob</a:t>
            </a:r>
            <a:r>
              <a:rPr kumimoji="0" lang="en-US" altLang="en-US" b="0" i="0" u="none" strike="noStrike" cap="none" normalizeH="0" baseline="0" dirty="0">
                <a:ln>
                  <a:noFill/>
                </a:ln>
                <a:solidFill>
                  <a:srgbClr val="000000"/>
                </a:solidFill>
                <a:effectLst/>
                <a:latin typeface="Monserat"/>
              </a:rPr>
              <a:t>)), (Michael,()), (Bob,(Alice)), (Eve,(Bob))}</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rgbClr val="000000"/>
                </a:solidFill>
                <a:effectLst/>
                <a:latin typeface="Monserat"/>
              </a:rPr>
              <a:t>ie</a:t>
            </a:r>
            <a:r>
              <a:rPr kumimoji="0" lang="en-US" altLang="en-US" sz="1800" b="0" i="0" u="none" strike="noStrike" cap="none" normalizeH="0" baseline="0" dirty="0">
                <a:ln>
                  <a:noFill/>
                </a:ln>
                <a:solidFill>
                  <a:srgbClr val="000000"/>
                </a:solidFill>
                <a:effectLst/>
                <a:latin typeface="Monserat"/>
              </a:rPr>
              <a:t>., {(𝑁𝑜𝑑𝑒,𝑁𝑒𝑖𝑔ℎ𝑏𝑜𝑟𝑠)}{(</a:t>
            </a:r>
            <a:r>
              <a:rPr kumimoji="0" lang="en-US" altLang="en-US" sz="1800" b="0" i="0" u="none" strike="noStrike" cap="none" normalizeH="0" baseline="0" dirty="0" err="1">
                <a:ln>
                  <a:noFill/>
                </a:ln>
                <a:solidFill>
                  <a:srgbClr val="000000"/>
                </a:solidFill>
                <a:effectLst/>
                <a:latin typeface="Monserat"/>
              </a:rPr>
              <a:t>Node,Neighbors</a:t>
            </a:r>
            <a:r>
              <a:rPr kumimoji="0" lang="en-US" altLang="en-US" sz="1800" b="0" i="0" u="none" strike="noStrike" cap="none" normalizeH="0" baseline="0" dirty="0">
                <a:ln>
                  <a:noFill/>
                </a:ln>
                <a:solidFill>
                  <a:srgbClr val="000000"/>
                </a:solidFill>
                <a:effectLst/>
                <a:latin typeface="Monsera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tables do not order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querying has to impose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therefore querying is more efficient if data is stored in an order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serat"/>
                <a:cs typeface="Courier New" panose="02070309020205020404" pitchFamily="49" charset="0"/>
              </a:rPr>
              <a:t>Michael -LIKES-&gt; Alice &lt;-LIKES-&gt; Bob -LIKES-&gt; Eve</a:t>
            </a:r>
            <a:endParaRPr kumimoji="0" lang="en-US" altLang="en-US" b="0" i="0" u="none" strike="noStrike" cap="none" normalizeH="0" baseline="0" dirty="0">
              <a:ln>
                <a:noFill/>
              </a:ln>
              <a:solidFill>
                <a:schemeClr val="tx1"/>
              </a:solidFill>
              <a:effectLst/>
              <a:latin typeface="Monsera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who like Alice?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Monserat"/>
              </a:rPr>
              <a:t>{Bob, Eve}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onserat"/>
            </a:endParaRPr>
          </a:p>
        </p:txBody>
      </p:sp>
    </p:spTree>
    <p:extLst>
      <p:ext uri="{BB962C8B-B14F-4D97-AF65-F5344CB8AC3E}">
        <p14:creationId xmlns:p14="http://schemas.microsoft.com/office/powerpoint/2010/main" val="856317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715D4-1C24-456E-8292-0B58C5E84B1A}"/>
              </a:ext>
            </a:extLst>
          </p:cNvPr>
          <p:cNvSpPr>
            <a:spLocks noGrp="1"/>
          </p:cNvSpPr>
          <p:nvPr>
            <p:ph type="body" sz="quarter" idx="10"/>
          </p:nvPr>
        </p:nvSpPr>
        <p:spPr/>
        <p:txBody>
          <a:bodyPr/>
          <a:lstStyle/>
          <a:p>
            <a:r>
              <a:rPr lang="en-GB" dirty="0"/>
              <a:t>What’s a column store?</a:t>
            </a:r>
          </a:p>
        </p:txBody>
      </p:sp>
      <p:sp>
        <p:nvSpPr>
          <p:cNvPr id="3" name="Text Placeholder 2">
            <a:extLst>
              <a:ext uri="{FF2B5EF4-FFF2-40B4-BE49-F238E27FC236}">
                <a16:creationId xmlns:a16="http://schemas.microsoft.com/office/drawing/2014/main" id="{9F9EEE34-262E-406D-8BB2-44168FB82883}"/>
              </a:ext>
            </a:extLst>
          </p:cNvPr>
          <p:cNvSpPr>
            <a:spLocks noGrp="1"/>
          </p:cNvSpPr>
          <p:nvPr>
            <p:ph type="body" sz="quarter" idx="15"/>
          </p:nvPr>
        </p:nvSpPr>
        <p:spPr/>
        <p:txBody>
          <a:bodyPr/>
          <a:lstStyle/>
          <a:p>
            <a:pPr algn="l">
              <a:buFont typeface="Arial" panose="020B0604020202020204" pitchFamily="34" charset="0"/>
              <a:buChar char="•"/>
            </a:pPr>
            <a:r>
              <a:rPr lang="en-GB" b="0" i="0" dirty="0">
                <a:solidFill>
                  <a:srgbClr val="000000"/>
                </a:solidFill>
                <a:effectLst/>
                <a:latin typeface="Monserat"/>
              </a:rPr>
              <a:t>a table stored in column-form</a:t>
            </a:r>
          </a:p>
          <a:p>
            <a:pPr algn="l">
              <a:buFont typeface="Arial" panose="020B0604020202020204" pitchFamily="34" charset="0"/>
              <a:buChar char="•"/>
            </a:pPr>
            <a:r>
              <a:rPr lang="en-GB" b="0" i="0" dirty="0">
                <a:solidFill>
                  <a:srgbClr val="000000"/>
                </a:solidFill>
                <a:effectLst/>
                <a:latin typeface="Monserat"/>
              </a:rPr>
              <a:t>compare with: { (id, age, temp), ... }</a:t>
            </a:r>
          </a:p>
          <a:p>
            <a:pPr algn="l">
              <a:buFont typeface="Arial" panose="020B0604020202020204" pitchFamily="34" charset="0"/>
              <a:buChar char="•"/>
            </a:pPr>
            <a:r>
              <a:rPr lang="en-GB" b="0" i="0" dirty="0">
                <a:solidFill>
                  <a:srgbClr val="000000"/>
                </a:solidFill>
                <a:effectLst/>
                <a:latin typeface="Monserat"/>
              </a:rPr>
              <a:t>{ (1,2), (20, 20), (19, 30), ...}</a:t>
            </a:r>
          </a:p>
          <a:p>
            <a:pPr algn="l">
              <a:buFont typeface="Arial" panose="020B0604020202020204" pitchFamily="34" charset="0"/>
              <a:buChar char="•"/>
            </a:pPr>
            <a:r>
              <a:rPr lang="en-GB" b="0" i="0" dirty="0">
                <a:solidFill>
                  <a:srgbClr val="000000"/>
                </a:solidFill>
                <a:effectLst/>
                <a:latin typeface="Monserat"/>
              </a:rPr>
              <a:t>table = set of columns</a:t>
            </a:r>
          </a:p>
          <a:p>
            <a:pPr algn="l">
              <a:buFont typeface="Arial" panose="020B0604020202020204" pitchFamily="34" charset="0"/>
              <a:buChar char="•"/>
            </a:pPr>
            <a:r>
              <a:rPr lang="en-GB" b="0" i="0" dirty="0">
                <a:solidFill>
                  <a:srgbClr val="000000"/>
                </a:solidFill>
                <a:effectLst/>
                <a:latin typeface="Monserat"/>
              </a:rPr>
              <a:t>querying selects a </a:t>
            </a:r>
            <a:r>
              <a:rPr lang="en-GB" b="0" i="1" dirty="0">
                <a:solidFill>
                  <a:srgbClr val="000000"/>
                </a:solidFill>
                <a:effectLst/>
                <a:latin typeface="Monserat"/>
              </a:rPr>
              <a:t>subset of columns</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so choosing, say, 20 / 2000 columns is </a:t>
            </a:r>
            <a:r>
              <a:rPr lang="en-GB" b="0" i="1" dirty="0">
                <a:solidFill>
                  <a:srgbClr val="000000"/>
                </a:solidFill>
                <a:effectLst/>
                <a:latin typeface="Monserat"/>
              </a:rPr>
              <a:t>efficient</a:t>
            </a:r>
            <a:endParaRPr lang="en-GB" b="0" i="0" dirty="0">
              <a:solidFill>
                <a:srgbClr val="000000"/>
              </a:solidFill>
              <a:effectLst/>
              <a:latin typeface="Monserat"/>
            </a:endParaRPr>
          </a:p>
          <a:p>
            <a:pPr algn="l">
              <a:buFont typeface="Arial" panose="020B0604020202020204" pitchFamily="34" charset="0"/>
              <a:buChar char="•"/>
            </a:pPr>
            <a:r>
              <a:rPr lang="en-GB" b="0" i="0" dirty="0" err="1">
                <a:solidFill>
                  <a:srgbClr val="000000"/>
                </a:solidFill>
                <a:effectLst/>
                <a:latin typeface="Monserat"/>
              </a:rPr>
              <a:t>eg.</a:t>
            </a:r>
            <a:r>
              <a:rPr lang="en-GB" b="0" i="0" dirty="0">
                <a:solidFill>
                  <a:srgbClr val="000000"/>
                </a:solidFill>
                <a:effectLst/>
                <a:latin typeface="Monserat"/>
              </a:rPr>
              <a:t>, consider an image: that could be a 1million-col row</a:t>
            </a:r>
          </a:p>
          <a:p>
            <a:endParaRPr lang="en-GB" dirty="0">
              <a:latin typeface="Monserat"/>
            </a:endParaRPr>
          </a:p>
        </p:txBody>
      </p:sp>
    </p:spTree>
    <p:extLst>
      <p:ext uri="{BB962C8B-B14F-4D97-AF65-F5344CB8AC3E}">
        <p14:creationId xmlns:p14="http://schemas.microsoft.com/office/powerpoint/2010/main" val="707919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8E6AC3-F32A-4480-B4C4-15F507ED8EA9}"/>
              </a:ext>
            </a:extLst>
          </p:cNvPr>
          <p:cNvSpPr>
            <a:spLocks noGrp="1"/>
          </p:cNvSpPr>
          <p:nvPr>
            <p:ph type="body" sz="quarter" idx="10"/>
          </p:nvPr>
        </p:nvSpPr>
        <p:spPr/>
        <p:txBody>
          <a:bodyPr>
            <a:normAutofit/>
          </a:bodyPr>
          <a:lstStyle/>
          <a:p>
            <a:r>
              <a:rPr lang="en-GB" sz="3200" dirty="0"/>
              <a:t>What’s a </a:t>
            </a:r>
            <a:r>
              <a:rPr lang="en-GB" sz="3200" dirty="0" err="1"/>
              <a:t>schemaless</a:t>
            </a:r>
            <a:r>
              <a:rPr lang="en-GB" sz="3200" dirty="0"/>
              <a:t> DB / data store?</a:t>
            </a:r>
          </a:p>
        </p:txBody>
      </p:sp>
      <p:sp>
        <p:nvSpPr>
          <p:cNvPr id="3" name="Text Placeholder 2">
            <a:extLst>
              <a:ext uri="{FF2B5EF4-FFF2-40B4-BE49-F238E27FC236}">
                <a16:creationId xmlns:a16="http://schemas.microsoft.com/office/drawing/2014/main" id="{41B2135C-E17A-4AFE-B6B3-1F45D6BF3B9C}"/>
              </a:ext>
            </a:extLst>
          </p:cNvPr>
          <p:cNvSpPr>
            <a:spLocks noGrp="1"/>
          </p:cNvSpPr>
          <p:nvPr>
            <p:ph type="body" sz="quarter" idx="15"/>
          </p:nvPr>
        </p:nvSpPr>
        <p:spPr/>
        <p:txBody>
          <a:bodyPr/>
          <a:lstStyle/>
          <a:p>
            <a:pPr algn="l"/>
            <a:r>
              <a:rPr lang="en-GB" b="0" i="0" dirty="0">
                <a:solidFill>
                  <a:srgbClr val="000000"/>
                </a:solidFill>
                <a:effectLst/>
                <a:latin typeface="Monserat"/>
              </a:rPr>
              <a:t>Consider images: it is not efficient to store, as a row, a 1mil-col image.</a:t>
            </a:r>
          </a:p>
          <a:p>
            <a:pPr algn="l"/>
            <a:r>
              <a:rPr lang="en-GB" b="0" i="0" dirty="0">
                <a:solidFill>
                  <a:srgbClr val="000000"/>
                </a:solidFill>
                <a:effectLst/>
                <a:latin typeface="Monserat"/>
              </a:rPr>
              <a:t>Rather, leave it on the disk as a binary image file </a:t>
            </a:r>
            <a:r>
              <a:rPr lang="en-GB" b="0" i="1" dirty="0">
                <a:solidFill>
                  <a:srgbClr val="000000"/>
                </a:solidFill>
                <a:effectLst/>
                <a:latin typeface="Monserat"/>
              </a:rPr>
              <a:t>and while querying</a:t>
            </a:r>
            <a:r>
              <a:rPr lang="en-GB" b="0" i="0" dirty="0">
                <a:solidFill>
                  <a:srgbClr val="000000"/>
                </a:solidFill>
                <a:effectLst/>
                <a:latin typeface="Monserat"/>
              </a:rPr>
              <a:t> convert to a tabular (</a:t>
            </a:r>
            <a:r>
              <a:rPr lang="en-GB" b="0" i="0" dirty="0" err="1">
                <a:solidFill>
                  <a:srgbClr val="000000"/>
                </a:solidFill>
                <a:effectLst/>
                <a:latin typeface="Monserat"/>
              </a:rPr>
              <a:t>ie</a:t>
            </a:r>
            <a:r>
              <a:rPr lang="en-GB" b="0" i="0" dirty="0">
                <a:solidFill>
                  <a:srgbClr val="000000"/>
                </a:solidFill>
                <a:effectLst/>
                <a:latin typeface="Monserat"/>
              </a:rPr>
              <a:t>., a matrix) form.</a:t>
            </a:r>
          </a:p>
          <a:p>
            <a:pPr algn="l"/>
            <a:r>
              <a:rPr lang="en-GB" b="0" i="0" dirty="0">
                <a:solidFill>
                  <a:srgbClr val="000000"/>
                </a:solidFill>
                <a:effectLst/>
                <a:latin typeface="Monserat"/>
              </a:rPr>
              <a:t>This suggest a need for a storage system which imposes no consistent schema across datasets (</a:t>
            </a:r>
            <a:r>
              <a:rPr lang="en-GB" b="0" i="0" dirty="0" err="1">
                <a:solidFill>
                  <a:srgbClr val="000000"/>
                </a:solidFill>
                <a:effectLst/>
                <a:latin typeface="Monserat"/>
              </a:rPr>
              <a:t>ie</a:t>
            </a:r>
            <a:r>
              <a:rPr lang="en-GB" b="0" i="0" dirty="0">
                <a:solidFill>
                  <a:srgbClr val="000000"/>
                </a:solidFill>
                <a:effectLst/>
                <a:latin typeface="Monserat"/>
              </a:rPr>
              <a:t>., files); and leaves the query to do </a:t>
            </a:r>
            <a:r>
              <a:rPr lang="en-GB" b="0" i="1" dirty="0">
                <a:solidFill>
                  <a:srgbClr val="000000"/>
                </a:solidFill>
                <a:effectLst/>
                <a:latin typeface="Monserat"/>
              </a:rPr>
              <a:t>all</a:t>
            </a:r>
            <a:r>
              <a:rPr lang="en-GB" b="0" i="0" dirty="0">
                <a:solidFill>
                  <a:srgbClr val="000000"/>
                </a:solidFill>
                <a:effectLst/>
                <a:latin typeface="Monserat"/>
              </a:rPr>
              <a:t> the processing, including even imposing some basic structure.</a:t>
            </a:r>
          </a:p>
          <a:p>
            <a:pPr algn="l"/>
            <a:r>
              <a:rPr lang="en-GB" b="0" i="0" dirty="0">
                <a:solidFill>
                  <a:srgbClr val="000000"/>
                </a:solidFill>
                <a:effectLst/>
                <a:latin typeface="Monserat"/>
              </a:rPr>
              <a:t>This is just a file system!</a:t>
            </a:r>
          </a:p>
          <a:p>
            <a:pPr algn="l"/>
            <a:r>
              <a:rPr lang="en-GB" b="0" i="0" dirty="0">
                <a:solidFill>
                  <a:srgbClr val="000000"/>
                </a:solidFill>
                <a:effectLst/>
                <a:latin typeface="Monserat"/>
              </a:rPr>
              <a:t>A </a:t>
            </a:r>
            <a:r>
              <a:rPr lang="en-GB" b="0" i="0" dirty="0" err="1">
                <a:solidFill>
                  <a:srgbClr val="000000"/>
                </a:solidFill>
                <a:effectLst/>
                <a:latin typeface="Monserat"/>
              </a:rPr>
              <a:t>schemaless</a:t>
            </a:r>
            <a:r>
              <a:rPr lang="en-GB" b="0" i="0" dirty="0">
                <a:solidFill>
                  <a:srgbClr val="000000"/>
                </a:solidFill>
                <a:effectLst/>
                <a:latin typeface="Monserat"/>
              </a:rPr>
              <a:t> data store is then </a:t>
            </a:r>
            <a:r>
              <a:rPr lang="en-GB" b="0" i="1" dirty="0">
                <a:solidFill>
                  <a:srgbClr val="000000"/>
                </a:solidFill>
                <a:effectLst/>
                <a:latin typeface="Monserat"/>
              </a:rPr>
              <a:t>just a file system</a:t>
            </a:r>
            <a:r>
              <a:rPr lang="en-GB" b="0" i="0" dirty="0">
                <a:solidFill>
                  <a:srgbClr val="000000"/>
                </a:solidFill>
                <a:effectLst/>
                <a:latin typeface="Monserat"/>
              </a:rPr>
              <a:t>... a big data version will provide a file system across 100s+ machines.</a:t>
            </a:r>
          </a:p>
          <a:p>
            <a:endParaRPr lang="en-GB" dirty="0">
              <a:latin typeface="Monserat"/>
            </a:endParaRPr>
          </a:p>
        </p:txBody>
      </p:sp>
    </p:spTree>
    <p:extLst>
      <p:ext uri="{BB962C8B-B14F-4D97-AF65-F5344CB8AC3E}">
        <p14:creationId xmlns:p14="http://schemas.microsoft.com/office/powerpoint/2010/main" val="1192884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ACD16D-FEF0-4E77-A548-88CB078EEF8A}"/>
              </a:ext>
            </a:extLst>
          </p:cNvPr>
          <p:cNvSpPr>
            <a:spLocks noGrp="1"/>
          </p:cNvSpPr>
          <p:nvPr>
            <p:ph type="body" sz="quarter" idx="10"/>
          </p:nvPr>
        </p:nvSpPr>
        <p:spPr/>
        <p:txBody>
          <a:bodyPr>
            <a:normAutofit lnSpcReduction="10000"/>
          </a:bodyPr>
          <a:lstStyle/>
          <a:p>
            <a:r>
              <a:rPr lang="en-GB" dirty="0"/>
              <a:t>Important examples of big data tools / techniques</a:t>
            </a:r>
          </a:p>
        </p:txBody>
      </p:sp>
      <p:sp>
        <p:nvSpPr>
          <p:cNvPr id="3" name="Text Placeholder 2">
            <a:extLst>
              <a:ext uri="{FF2B5EF4-FFF2-40B4-BE49-F238E27FC236}">
                <a16:creationId xmlns:a16="http://schemas.microsoft.com/office/drawing/2014/main" id="{6562ADFA-6B1B-4180-BAF2-DFABE521BEF5}"/>
              </a:ext>
            </a:extLst>
          </p:cNvPr>
          <p:cNvSpPr>
            <a:spLocks noGrp="1"/>
          </p:cNvSpPr>
          <p:nvPr>
            <p:ph type="body" sz="quarter" idx="15"/>
          </p:nvPr>
        </p:nvSpPr>
        <p:spPr/>
        <p:txBody>
          <a:bodyPr>
            <a:normAutofit lnSpcReduction="10000"/>
          </a:bodyPr>
          <a:lstStyle/>
          <a:p>
            <a:pPr algn="l">
              <a:buFont typeface="Arial" panose="020B0604020202020204" pitchFamily="34" charset="0"/>
              <a:buChar char="•"/>
            </a:pPr>
            <a:r>
              <a:rPr lang="en-GB" b="0" i="0" dirty="0" err="1">
                <a:solidFill>
                  <a:srgbClr val="000000"/>
                </a:solidFill>
                <a:effectLst/>
                <a:latin typeface="Monserat"/>
              </a:rPr>
              <a:t>schemaless</a:t>
            </a:r>
            <a:r>
              <a:rPr lang="en-GB" b="0" i="0" dirty="0">
                <a:solidFill>
                  <a:srgbClr val="000000"/>
                </a:solidFill>
                <a:effectLst/>
                <a:latin typeface="Monserat"/>
              </a:rPr>
              <a:t> ("object store")</a:t>
            </a:r>
          </a:p>
          <a:p>
            <a:pPr marL="742950" lvl="1" indent="-285750" algn="l">
              <a:buFont typeface="Arial" panose="020B0604020202020204" pitchFamily="34" charset="0"/>
              <a:buChar char="•"/>
            </a:pPr>
            <a:r>
              <a:rPr lang="en-GB" b="0" i="0" dirty="0" err="1">
                <a:solidFill>
                  <a:srgbClr val="000000"/>
                </a:solidFill>
                <a:effectLst/>
                <a:latin typeface="Monserat"/>
              </a:rPr>
              <a:t>hadoop</a:t>
            </a:r>
            <a:r>
              <a:rPr lang="en-GB" b="0" i="0" dirty="0">
                <a:solidFill>
                  <a:srgbClr val="000000"/>
                </a:solidFill>
                <a:effectLst/>
                <a:latin typeface="Monserat"/>
              </a:rPr>
              <a:t> (on-premise)</a:t>
            </a:r>
          </a:p>
          <a:p>
            <a:pPr marL="742950" lvl="1" indent="-285750" algn="l">
              <a:buFont typeface="Arial" panose="020B0604020202020204" pitchFamily="34" charset="0"/>
              <a:buChar char="•"/>
            </a:pPr>
            <a:r>
              <a:rPr lang="en-GB" b="0" i="0" dirty="0">
                <a:solidFill>
                  <a:srgbClr val="000000"/>
                </a:solidFill>
                <a:effectLst/>
                <a:latin typeface="Monserat"/>
              </a:rPr>
              <a:t>S3 amazon</a:t>
            </a:r>
          </a:p>
          <a:p>
            <a:pPr marL="742950" lvl="1" indent="-285750" algn="l">
              <a:buFont typeface="Arial" panose="020B0604020202020204" pitchFamily="34" charset="0"/>
              <a:buChar char="•"/>
            </a:pPr>
            <a:r>
              <a:rPr lang="en-GB" b="0" i="0" dirty="0">
                <a:solidFill>
                  <a:srgbClr val="000000"/>
                </a:solidFill>
                <a:effectLst/>
                <a:latin typeface="Monserat"/>
              </a:rPr>
              <a:t>Microsoft Object-Store</a:t>
            </a:r>
          </a:p>
          <a:p>
            <a:pPr marL="742950" lvl="1" indent="-285750" algn="l">
              <a:buFont typeface="Arial" panose="020B0604020202020204" pitchFamily="34" charset="0"/>
              <a:buChar char="•"/>
            </a:pPr>
            <a:r>
              <a:rPr lang="en-GB" b="0" i="0" dirty="0">
                <a:solidFill>
                  <a:srgbClr val="000000"/>
                </a:solidFill>
                <a:effectLst/>
                <a:latin typeface="Monserat"/>
              </a:rPr>
              <a:t>Google Cloud Storage</a:t>
            </a:r>
          </a:p>
          <a:p>
            <a:pPr algn="l">
              <a:buFont typeface="Arial" panose="020B0604020202020204" pitchFamily="34" charset="0"/>
              <a:buChar char="•"/>
            </a:pPr>
            <a:r>
              <a:rPr lang="en-GB" b="0" i="0" dirty="0">
                <a:solidFill>
                  <a:srgbClr val="000000"/>
                </a:solidFill>
                <a:effectLst/>
                <a:latin typeface="Monserat"/>
              </a:rPr>
              <a:t>graph</a:t>
            </a:r>
          </a:p>
          <a:p>
            <a:pPr marL="742950" lvl="1" indent="-285750" algn="l">
              <a:buFont typeface="Arial" panose="020B0604020202020204" pitchFamily="34" charset="0"/>
              <a:buChar char="•"/>
            </a:pPr>
            <a:r>
              <a:rPr lang="en-GB" b="0" i="0" dirty="0">
                <a:solidFill>
                  <a:srgbClr val="000000"/>
                </a:solidFill>
                <a:effectLst/>
                <a:latin typeface="Monserat"/>
              </a:rPr>
              <a:t>neo4j</a:t>
            </a:r>
          </a:p>
          <a:p>
            <a:pPr algn="l">
              <a:buFont typeface="Arial" panose="020B0604020202020204" pitchFamily="34" charset="0"/>
              <a:buChar char="•"/>
            </a:pPr>
            <a:r>
              <a:rPr lang="en-GB" b="0" i="0" dirty="0">
                <a:solidFill>
                  <a:srgbClr val="000000"/>
                </a:solidFill>
                <a:effectLst/>
                <a:latin typeface="Monserat"/>
              </a:rPr>
              <a:t>key-value</a:t>
            </a:r>
          </a:p>
          <a:p>
            <a:pPr marL="742950" lvl="1" indent="-285750" algn="l">
              <a:buFont typeface="Arial" panose="020B0604020202020204" pitchFamily="34" charset="0"/>
              <a:buChar char="•"/>
            </a:pPr>
            <a:r>
              <a:rPr lang="en-GB" b="0" i="0" dirty="0" err="1">
                <a:solidFill>
                  <a:srgbClr val="000000"/>
                </a:solidFill>
                <a:effectLst/>
                <a:latin typeface="Monserat"/>
              </a:rPr>
              <a:t>redis</a:t>
            </a:r>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document</a:t>
            </a:r>
          </a:p>
          <a:p>
            <a:pPr marL="742950" lvl="1" indent="-285750" algn="l">
              <a:buFont typeface="Arial" panose="020B0604020202020204" pitchFamily="34" charset="0"/>
              <a:buChar char="•"/>
            </a:pPr>
            <a:r>
              <a:rPr lang="en-GB" b="0" i="0" dirty="0">
                <a:solidFill>
                  <a:srgbClr val="000000"/>
                </a:solidFill>
                <a:effectLst/>
                <a:latin typeface="Monserat"/>
              </a:rPr>
              <a:t>mongo</a:t>
            </a:r>
          </a:p>
          <a:p>
            <a:pPr marL="742950" lvl="1" indent="-285750" algn="l">
              <a:buFont typeface="Arial" panose="020B0604020202020204" pitchFamily="34" charset="0"/>
              <a:buChar char="•"/>
            </a:pPr>
            <a:r>
              <a:rPr lang="en-GB" b="0" i="0" dirty="0">
                <a:solidFill>
                  <a:srgbClr val="000000"/>
                </a:solidFill>
                <a:effectLst/>
                <a:latin typeface="Monserat"/>
              </a:rPr>
              <a:t>...</a:t>
            </a:r>
          </a:p>
          <a:p>
            <a:pPr algn="l">
              <a:buFont typeface="Arial" panose="020B0604020202020204" pitchFamily="34" charset="0"/>
              <a:buChar char="•"/>
            </a:pPr>
            <a:r>
              <a:rPr lang="en-GB" b="0" i="0" dirty="0">
                <a:solidFill>
                  <a:srgbClr val="000000"/>
                </a:solidFill>
                <a:effectLst/>
                <a:latin typeface="Monserat"/>
              </a:rPr>
              <a:t>columnar</a:t>
            </a:r>
          </a:p>
          <a:p>
            <a:pPr marL="742950" lvl="1" indent="-285750" algn="l">
              <a:buFont typeface="Arial" panose="020B0604020202020204" pitchFamily="34" charset="0"/>
              <a:buChar char="•"/>
            </a:pPr>
            <a:r>
              <a:rPr lang="en-GB" b="0" i="0" dirty="0" err="1">
                <a:solidFill>
                  <a:srgbClr val="000000"/>
                </a:solidFill>
                <a:effectLst/>
                <a:latin typeface="Monserat"/>
              </a:rPr>
              <a:t>cassandra</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err="1">
                <a:solidFill>
                  <a:srgbClr val="000000"/>
                </a:solidFill>
                <a:effectLst/>
                <a:latin typeface="Monserat"/>
              </a:rPr>
              <a:t>hbase</a:t>
            </a:r>
            <a:endParaRPr lang="en-GB" b="0" i="0" dirty="0">
              <a:solidFill>
                <a:srgbClr val="000000"/>
              </a:solidFill>
              <a:effectLst/>
              <a:latin typeface="Monserat"/>
            </a:endParaRPr>
          </a:p>
          <a:p>
            <a:endParaRPr lang="en-GB" dirty="0">
              <a:latin typeface="Monserat"/>
            </a:endParaRPr>
          </a:p>
        </p:txBody>
      </p:sp>
    </p:spTree>
    <p:extLst>
      <p:ext uri="{BB962C8B-B14F-4D97-AF65-F5344CB8AC3E}">
        <p14:creationId xmlns:p14="http://schemas.microsoft.com/office/powerpoint/2010/main" val="3693747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947214"/>
            <a:ext cx="6770688" cy="5564458"/>
          </a:xfrm>
        </p:spPr>
        <p:txBody>
          <a:bodyPr>
            <a:normAutofit/>
          </a:bodyPr>
          <a:lstStyle/>
          <a:p>
            <a:r>
              <a:rPr lang="en-GB" dirty="0"/>
              <a:t>Individual activity:</a:t>
            </a:r>
          </a:p>
          <a:p>
            <a:pPr algn="l"/>
            <a:r>
              <a:rPr lang="en-GB" b="1" i="0" dirty="0">
                <a:solidFill>
                  <a:srgbClr val="000000"/>
                </a:solidFill>
                <a:effectLst/>
                <a:latin typeface="Helvetica Neue"/>
              </a:rPr>
              <a:t>Update your skills and knowledge profile chart using the notes as guidance (5 mins)</a:t>
            </a:r>
          </a:p>
          <a:p>
            <a:pPr marL="742950" lvl="1" indent="-285750" algn="l">
              <a:buFont typeface="Arial" panose="020B0604020202020204" pitchFamily="34" charset="0"/>
              <a:buChar char="•"/>
            </a:pPr>
            <a:r>
              <a:rPr lang="en-GB" b="0" i="0" dirty="0">
                <a:solidFill>
                  <a:srgbClr val="000000"/>
                </a:solidFill>
                <a:effectLst/>
                <a:latin typeface="Helvetica Neue"/>
              </a:rPr>
              <a:t>Where to you need to develop your skillset? (NB: your list may </a:t>
            </a:r>
            <a:r>
              <a:rPr lang="en-GB" dirty="0">
                <a:solidFill>
                  <a:srgbClr val="000000"/>
                </a:solidFill>
                <a:latin typeface="Helvetica Neue"/>
              </a:rPr>
              <a:t>get longer before it gets shorter!)</a:t>
            </a:r>
          </a:p>
          <a:p>
            <a:endParaRPr lang="en-GB" dirty="0"/>
          </a:p>
          <a:p>
            <a:r>
              <a:rPr lang="en-GB" dirty="0"/>
              <a:t>Consider your answers to the following questions before sharing with the group:</a:t>
            </a:r>
          </a:p>
          <a:p>
            <a:pPr algn="l"/>
            <a:r>
              <a:rPr lang="en-GB" b="1" i="0" dirty="0">
                <a:solidFill>
                  <a:srgbClr val="000000"/>
                </a:solidFill>
                <a:effectLst/>
                <a:latin typeface="Helvetica Neue"/>
              </a:rPr>
              <a:t>What problems using Big Data do you find exciting? (10 mins)</a:t>
            </a:r>
          </a:p>
          <a:p>
            <a:pPr marL="742950" lvl="1" indent="-285750" algn="l">
              <a:buFont typeface="Arial" panose="020B0604020202020204" pitchFamily="34" charset="0"/>
              <a:buChar char="•"/>
            </a:pPr>
            <a:r>
              <a:rPr lang="en-GB" dirty="0">
                <a:solidFill>
                  <a:srgbClr val="000000"/>
                </a:solidFill>
                <a:latin typeface="Helvetica Neue"/>
              </a:rPr>
              <a:t>C</a:t>
            </a:r>
            <a:r>
              <a:rPr lang="en-GB" b="0" i="0" dirty="0">
                <a:solidFill>
                  <a:srgbClr val="000000"/>
                </a:solidFill>
                <a:effectLst/>
                <a:latin typeface="Helvetica Neue"/>
              </a:rPr>
              <a:t>onsider the problem areas which have been discussed in the session.</a:t>
            </a:r>
          </a:p>
          <a:p>
            <a:pPr marL="742950" lvl="1" indent="-285750" algn="l">
              <a:buFont typeface="Arial" panose="020B0604020202020204" pitchFamily="34" charset="0"/>
              <a:buChar char="•"/>
            </a:pPr>
            <a:r>
              <a:rPr lang="en-GB" dirty="0">
                <a:solidFill>
                  <a:srgbClr val="000000"/>
                </a:solidFill>
                <a:latin typeface="Helvetica Neue"/>
              </a:rPr>
              <a:t>S</a:t>
            </a:r>
            <a:r>
              <a:rPr lang="en-GB" b="0" i="0" dirty="0">
                <a:solidFill>
                  <a:srgbClr val="000000"/>
                </a:solidFill>
                <a:effectLst/>
                <a:latin typeface="Helvetica Neue"/>
              </a:rPr>
              <a:t>hare ideas and problems from your role (or background) that may be helped.</a:t>
            </a:r>
          </a:p>
          <a:p>
            <a:pPr marL="457200" lvl="1" indent="0" algn="l">
              <a:buNone/>
            </a:pPr>
            <a:endParaRPr lang="en-GB" dirty="0"/>
          </a:p>
          <a:p>
            <a:r>
              <a:rPr lang="en-GB" dirty="0"/>
              <a:t>Estimated Time: 15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68</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338510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69</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Why does there need to be new definitions for Big Data?</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is Big Data to an Analyst? Or to an Engineer?</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What problems might involve Big Data?</a:t>
            </a:r>
          </a:p>
          <a:p>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3090364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sz="4400" dirty="0"/>
              <a:t>Questions?</a:t>
            </a:r>
            <a:br>
              <a:rPr lang="en-GB" sz="4400" dirty="0"/>
            </a:br>
            <a:r>
              <a:rPr lang="en-GB" sz="4400" dirty="0"/>
              <a:t>Please just ASK</a:t>
            </a:r>
          </a:p>
        </p:txBody>
      </p:sp>
    </p:spTree>
    <p:extLst>
      <p:ext uri="{BB962C8B-B14F-4D97-AF65-F5344CB8AC3E}">
        <p14:creationId xmlns:p14="http://schemas.microsoft.com/office/powerpoint/2010/main" val="86205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2</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3350730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14D58-ECC1-49B4-86F5-088443029100}"/>
              </a:ext>
            </a:extLst>
          </p:cNvPr>
          <p:cNvSpPr>
            <a:spLocks noGrp="1"/>
          </p:cNvSpPr>
          <p:nvPr>
            <p:ph type="body" sz="quarter" idx="10"/>
          </p:nvPr>
        </p:nvSpPr>
        <p:spPr/>
        <p:txBody>
          <a:bodyPr/>
          <a:lstStyle/>
          <a:p>
            <a:r>
              <a:rPr lang="en-GB" dirty="0"/>
              <a:t>Reminder</a:t>
            </a:r>
          </a:p>
        </p:txBody>
      </p:sp>
      <p:sp>
        <p:nvSpPr>
          <p:cNvPr id="3" name="Text Placeholder 2">
            <a:extLst>
              <a:ext uri="{FF2B5EF4-FFF2-40B4-BE49-F238E27FC236}">
                <a16:creationId xmlns:a16="http://schemas.microsoft.com/office/drawing/2014/main" id="{8B274C43-A582-44C1-B8F9-8596D3B55266}"/>
              </a:ext>
            </a:extLst>
          </p:cNvPr>
          <p:cNvSpPr>
            <a:spLocks noGrp="1"/>
          </p:cNvSpPr>
          <p:nvPr>
            <p:ph type="body" sz="quarter" idx="15"/>
          </p:nvPr>
        </p:nvSpPr>
        <p:spPr>
          <a:xfrm>
            <a:off x="4332515" y="936171"/>
            <a:ext cx="7184572" cy="5083629"/>
          </a:xfrm>
        </p:spPr>
        <p:txBody>
          <a:bodyPr>
            <a:normAutofit lnSpcReduction="10000"/>
          </a:bodyPr>
          <a:lstStyle/>
          <a:p>
            <a:pPr algn="l"/>
            <a:r>
              <a:rPr lang="en-GB" sz="2400" b="1" i="0" dirty="0">
                <a:solidFill>
                  <a:srgbClr val="000000"/>
                </a:solidFill>
                <a:effectLst/>
                <a:latin typeface="Helvetica Neue"/>
              </a:rPr>
              <a:t>If you are having any issues installing Anaconda please ask for help – it will be needed for module 3.</a:t>
            </a:r>
          </a:p>
          <a:p>
            <a:pPr algn="l"/>
            <a:endParaRPr lang="en-GB" sz="2400" b="0" i="0" dirty="0">
              <a:solidFill>
                <a:srgbClr val="000000"/>
              </a:solidFill>
              <a:effectLst/>
              <a:latin typeface="Helvetica Neue"/>
            </a:endParaRPr>
          </a:p>
          <a:p>
            <a:pPr algn="l"/>
            <a:r>
              <a:rPr lang="en-GB" sz="2400" b="0" i="0" dirty="0">
                <a:solidFill>
                  <a:srgbClr val="000000"/>
                </a:solidFill>
                <a:effectLst/>
                <a:latin typeface="Helvetica Neue"/>
              </a:rPr>
              <a:t>Anaconda</a:t>
            </a:r>
          </a:p>
          <a:p>
            <a:pPr algn="l"/>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cap="none" dirty="0">
                <a:solidFill>
                  <a:srgbClr val="000000"/>
                </a:solidFill>
                <a:latin typeface="Helvetica Neue"/>
              </a:rPr>
              <a:t>B</a:t>
            </a:r>
            <a:r>
              <a:rPr lang="en-GB" b="0" i="0" cap="none" dirty="0">
                <a:solidFill>
                  <a:srgbClr val="000000"/>
                </a:solidFill>
                <a:effectLst/>
                <a:latin typeface="Helvetica Neue"/>
              </a:rPr>
              <a:t>undle of analytics &amp; science-based tools for python</a:t>
            </a:r>
          </a:p>
          <a:p>
            <a:pPr marL="742950" lvl="1" indent="-285750" algn="l">
              <a:buFont typeface="Arial" panose="020B0604020202020204" pitchFamily="34" charset="0"/>
              <a:buChar char="•"/>
            </a:pPr>
            <a:r>
              <a:rPr lang="en-GB" b="0" i="0" cap="none" dirty="0">
                <a:solidFill>
                  <a:srgbClr val="000000"/>
                </a:solidFill>
                <a:effectLst/>
                <a:latin typeface="Helvetica Neue"/>
              </a:rPr>
              <a:t>Includes python &amp; </a:t>
            </a:r>
            <a:r>
              <a:rPr lang="en-GB" b="0" i="0" cap="none" dirty="0" err="1">
                <a:solidFill>
                  <a:srgbClr val="000000"/>
                </a:solidFill>
                <a:effectLst/>
                <a:latin typeface="Helvetica Neue"/>
              </a:rPr>
              <a:t>jupyter</a:t>
            </a:r>
            <a:r>
              <a:rPr lang="en-GB" b="0" i="0" cap="none" dirty="0">
                <a:solidFill>
                  <a:srgbClr val="000000"/>
                </a:solidFill>
                <a:effectLst/>
                <a:latin typeface="Helvetica Neue"/>
              </a:rPr>
              <a:t> notebooks</a:t>
            </a:r>
          </a:p>
          <a:p>
            <a:pPr algn="l"/>
            <a:r>
              <a:rPr lang="en-GB" b="0" i="0" cap="none" dirty="0">
                <a:solidFill>
                  <a:srgbClr val="000000"/>
                </a:solidFill>
                <a:effectLst/>
                <a:latin typeface="Helvetica Neue"/>
              </a:rPr>
              <a:t>	Recommend:</a:t>
            </a:r>
          </a:p>
          <a:p>
            <a:pPr marL="742950" lvl="1" indent="-285750" algn="l">
              <a:buFont typeface="Arial" panose="020B0604020202020204" pitchFamily="34" charset="0"/>
              <a:buChar char="•"/>
            </a:pPr>
            <a:r>
              <a:rPr lang="en-GB" b="0" i="0" u="sng" cap="none" dirty="0">
                <a:solidFill>
                  <a:srgbClr val="296EAA"/>
                </a:solidFill>
                <a:effectLst/>
                <a:latin typeface="Helvetica Neue"/>
                <a:hlinkClick r:id="rId2"/>
              </a:rPr>
              <a:t>https://www.anaconda.com/products/individual</a:t>
            </a:r>
            <a:endParaRPr lang="en-GB" b="0" i="0" u="sng" cap="none" dirty="0">
              <a:solidFill>
                <a:srgbClr val="296EAA"/>
              </a:solidFill>
              <a:effectLst/>
              <a:latin typeface="Helvetica Neue"/>
            </a:endParaRPr>
          </a:p>
          <a:p>
            <a:pPr marL="742950" lvl="1" indent="-285750" algn="l">
              <a:buFont typeface="Arial" panose="020B0604020202020204" pitchFamily="34" charset="0"/>
              <a:buChar char="•"/>
            </a:pPr>
            <a:endParaRPr lang="en-GB" u="sng" cap="none" dirty="0">
              <a:solidFill>
                <a:srgbClr val="296EAA"/>
              </a:solidFill>
              <a:latin typeface="Helvetica Neue"/>
            </a:endParaRPr>
          </a:p>
          <a:p>
            <a:pPr marL="457200" lvl="1" indent="0" algn="l">
              <a:buNone/>
            </a:pPr>
            <a:r>
              <a:rPr lang="en-GB" cap="none" dirty="0">
                <a:solidFill>
                  <a:srgbClr val="296EAA"/>
                </a:solidFill>
                <a:latin typeface="Helvetica Neue"/>
              </a:rPr>
              <a:t>Courseware on </a:t>
            </a:r>
            <a:r>
              <a:rPr lang="en-GB" cap="none" dirty="0" err="1">
                <a:solidFill>
                  <a:srgbClr val="296EAA"/>
                </a:solidFill>
                <a:latin typeface="Helvetica Neue"/>
              </a:rPr>
              <a:t>Jupyter</a:t>
            </a:r>
            <a:r>
              <a:rPr lang="en-GB" cap="none" dirty="0">
                <a:solidFill>
                  <a:srgbClr val="296EAA"/>
                </a:solidFill>
                <a:latin typeface="Helvetica Neue"/>
              </a:rPr>
              <a:t> notebooks will be made available to you in a zip</a:t>
            </a:r>
            <a:endParaRPr lang="en-GB" b="0" i="0" cap="none" dirty="0">
              <a:solidFill>
                <a:srgbClr val="296EAA"/>
              </a:solidFill>
              <a:effectLst/>
              <a:latin typeface="Helvetica Neue"/>
            </a:endParaRPr>
          </a:p>
          <a:p>
            <a:pPr marL="457200" lvl="1" indent="0" algn="l">
              <a:buNone/>
            </a:pPr>
            <a:endParaRPr lang="en-GB" u="sng" dirty="0">
              <a:solidFill>
                <a:srgbClr val="296EAA"/>
              </a:solidFill>
              <a:latin typeface="Helvetica Neue"/>
            </a:endParaRPr>
          </a:p>
          <a:p>
            <a:pPr marL="457200" lvl="1" indent="0" algn="l">
              <a:buNone/>
            </a:pP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3878762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3958446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3: Python review</a:t>
            </a:r>
          </a:p>
        </p:txBody>
      </p:sp>
      <p:sp>
        <p:nvSpPr>
          <p:cNvPr id="3" name="Text Placeholder 2">
            <a:extLst>
              <a:ext uri="{FF2B5EF4-FFF2-40B4-BE49-F238E27FC236}">
                <a16:creationId xmlns:a16="http://schemas.microsoft.com/office/drawing/2014/main" id="{D4F9AAC1-BCB8-4F5D-BE4F-CB8E701D7425}"/>
              </a:ext>
            </a:extLst>
          </p:cNvPr>
          <p:cNvSpPr>
            <a:spLocks noGrp="1"/>
          </p:cNvSpPr>
          <p:nvPr>
            <p:ph type="body" sz="quarter" idx="15"/>
          </p:nvPr>
        </p:nvSpPr>
        <p:spPr/>
        <p:txBody>
          <a:bodyPr>
            <a:normAutofit fontScale="92500" lnSpcReduction="20000"/>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 review of Python:</a:t>
            </a:r>
          </a:p>
          <a:p>
            <a:pPr marL="742950" lvl="1" indent="-285750" algn="l">
              <a:buFont typeface="Arial" panose="020B0604020202020204" pitchFamily="34" charset="0"/>
              <a:buChar char="•"/>
            </a:pPr>
            <a:r>
              <a:rPr lang="en-GB" b="0" i="0" dirty="0">
                <a:solidFill>
                  <a:srgbClr val="000000"/>
                </a:solidFill>
                <a:effectLst/>
                <a:latin typeface="Helvetica Neue"/>
              </a:rPr>
              <a:t>Using </a:t>
            </a:r>
            <a:r>
              <a:rPr lang="en-GB" b="0" i="0" dirty="0" err="1">
                <a:solidFill>
                  <a:srgbClr val="000000"/>
                </a:solidFill>
                <a:effectLst/>
                <a:latin typeface="Helvetica Neue"/>
              </a:rPr>
              <a:t>Jupyter</a:t>
            </a:r>
            <a:r>
              <a:rPr lang="en-GB" b="0" i="0" dirty="0">
                <a:solidFill>
                  <a:srgbClr val="000000"/>
                </a:solidFill>
                <a:effectLst/>
                <a:latin typeface="Helvetica Neue"/>
              </a:rPr>
              <a:t> notebooks</a:t>
            </a:r>
          </a:p>
          <a:p>
            <a:pPr marL="742950" lvl="1" indent="-285750" algn="l">
              <a:buFont typeface="Arial" panose="020B0604020202020204" pitchFamily="34" charset="0"/>
              <a:buChar char="•"/>
            </a:pPr>
            <a:r>
              <a:rPr lang="en-GB" b="0" i="0" dirty="0">
                <a:solidFill>
                  <a:srgbClr val="000000"/>
                </a:solidFill>
                <a:effectLst/>
                <a:latin typeface="Helvetica Neue"/>
              </a:rPr>
              <a:t>Introduction and handling </a:t>
            </a:r>
            <a:r>
              <a:rPr lang="en-GB" dirty="0">
                <a:solidFill>
                  <a:srgbClr val="000000"/>
                </a:solidFill>
                <a:latin typeface="Helvetica Neue"/>
              </a:rPr>
              <a:t>data in Python</a:t>
            </a:r>
            <a:endParaRPr lang="en-GB" b="0" i="0" dirty="0">
              <a:solidFill>
                <a:srgbClr val="000000"/>
              </a:solidFill>
              <a:effectLst/>
              <a:latin typeface="Helvetica Neue"/>
            </a:endParaRPr>
          </a:p>
          <a:p>
            <a:pPr marL="742950" lvl="1" indent="-285750" algn="l">
              <a:buFont typeface="Arial" panose="020B0604020202020204" pitchFamily="34" charset="0"/>
              <a:buChar char="•"/>
            </a:pPr>
            <a:r>
              <a:rPr lang="en-GB" b="0" i="0" dirty="0">
                <a:solidFill>
                  <a:srgbClr val="000000"/>
                </a:solidFill>
                <a:effectLst/>
                <a:latin typeface="Helvetica Neue"/>
              </a:rPr>
              <a:t>Selection</a:t>
            </a:r>
          </a:p>
          <a:p>
            <a:pPr marL="742950" lvl="1" indent="-285750" algn="l">
              <a:buFont typeface="Arial" panose="020B0604020202020204" pitchFamily="34" charset="0"/>
              <a:buChar char="•"/>
            </a:pPr>
            <a:r>
              <a:rPr lang="en-GB" dirty="0">
                <a:solidFill>
                  <a:srgbClr val="000000"/>
                </a:solidFill>
                <a:latin typeface="Helvetica Neue"/>
              </a:rPr>
              <a:t>Iteration</a:t>
            </a:r>
          </a:p>
          <a:p>
            <a:pPr marL="742950" lvl="1" indent="-285750" algn="l">
              <a:buFont typeface="Arial" panose="020B0604020202020204" pitchFamily="34" charset="0"/>
              <a:buChar char="•"/>
            </a:pPr>
            <a:r>
              <a:rPr lang="en-GB" dirty="0">
                <a:solidFill>
                  <a:srgbClr val="000000"/>
                </a:solidFill>
                <a:latin typeface="Helvetica Neue"/>
              </a:rPr>
              <a:t>Functions</a:t>
            </a:r>
            <a:endParaRPr lang="en-GB" b="0" i="0" dirty="0">
              <a:solidFill>
                <a:srgbClr val="000000"/>
              </a:solidFill>
              <a:effectLst/>
              <a:latin typeface="Helvetica Neue"/>
            </a:endParaRP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the necessity for using programming tools in Data Science</a:t>
            </a:r>
          </a:p>
          <a:p>
            <a:pPr algn="l">
              <a:buFont typeface="Arial" panose="020B0604020202020204" pitchFamily="34" charset="0"/>
              <a:buChar char="•"/>
            </a:pPr>
            <a:r>
              <a:rPr lang="en-GB" b="0" i="0" dirty="0">
                <a:solidFill>
                  <a:srgbClr val="000000"/>
                </a:solidFill>
                <a:effectLst/>
                <a:latin typeface="Helvetica Neue"/>
              </a:rPr>
              <a:t>To better understand the capabilities of programming tools</a:t>
            </a:r>
          </a:p>
          <a:p>
            <a:pPr algn="l">
              <a:buFont typeface="Arial" panose="020B0604020202020204" pitchFamily="34" charset="0"/>
              <a:buChar char="•"/>
            </a:pPr>
            <a:r>
              <a:rPr lang="en-GB" b="0" i="0" dirty="0">
                <a:solidFill>
                  <a:srgbClr val="000000"/>
                </a:solidFill>
                <a:effectLst/>
                <a:latin typeface="Helvetica Neue"/>
              </a:rPr>
              <a:t>Python is a good first language to develop your skills and has lots of ready written built-in methods for Data Science</a:t>
            </a: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It is advised for this course that prior experience of Python is required. This module will give a fast paced review to ensure your prior knowledge is fresh in your mind and will plug any gaps in your knowledge that will be needed for later modules.</a:t>
            </a:r>
          </a:p>
          <a:p>
            <a:endParaRPr lang="en-GB" dirty="0"/>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73</a:t>
            </a:fld>
            <a:endParaRPr lang="en-GB"/>
          </a:p>
        </p:txBody>
      </p:sp>
    </p:spTree>
    <p:extLst>
      <p:ext uri="{BB962C8B-B14F-4D97-AF65-F5344CB8AC3E}">
        <p14:creationId xmlns:p14="http://schemas.microsoft.com/office/powerpoint/2010/main" val="4294587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Using the courseware</a:t>
            </a:r>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normAutofit fontScale="85000" lnSpcReduction="10000"/>
          </a:bodyPr>
          <a:lstStyle/>
          <a:p>
            <a:r>
              <a:rPr lang="en-GB" dirty="0"/>
              <a:t>For this module some delegates on the course may wish to move at a faster pace than the group.</a:t>
            </a:r>
          </a:p>
          <a:p>
            <a:endParaRPr lang="en-GB" dirty="0"/>
          </a:p>
          <a:p>
            <a:r>
              <a:rPr lang="en-GB" dirty="0"/>
              <a:t>To enable this, we will start by ensuring everyone can load and access </a:t>
            </a:r>
            <a:r>
              <a:rPr lang="en-GB" dirty="0" err="1"/>
              <a:t>jupyter</a:t>
            </a:r>
            <a:r>
              <a:rPr lang="en-GB" dirty="0"/>
              <a:t> notebooks containing the courseware for this module.</a:t>
            </a:r>
          </a:p>
          <a:p>
            <a:endParaRPr lang="en-GB" dirty="0"/>
          </a:p>
          <a:p>
            <a:r>
              <a:rPr lang="en-GB" dirty="0"/>
              <a:t>Some delegates may then be comfortable continuing with parts of this module independently, while others may prefer to work through at the pace of the group.</a:t>
            </a:r>
          </a:p>
          <a:p>
            <a:endParaRPr lang="en-GB" dirty="0"/>
          </a:p>
          <a:p>
            <a:r>
              <a:rPr lang="en-GB" sz="1900" u="sng" dirty="0"/>
              <a:t>If you are moving at a faster pace:</a:t>
            </a:r>
          </a:p>
          <a:p>
            <a:pPr marL="285750" indent="-285750">
              <a:buFontTx/>
              <a:buChar char="-"/>
            </a:pPr>
            <a:r>
              <a:rPr lang="en-GB" dirty="0"/>
              <a:t>Please still ensure that you check the course content carefully – </a:t>
            </a:r>
            <a:r>
              <a:rPr lang="en-GB" dirty="0" err="1"/>
              <a:t>eg</a:t>
            </a:r>
            <a:r>
              <a:rPr lang="en-GB" dirty="0"/>
              <a:t> there are data science specific examples, so don’t assume that you can skip selection/iteration/functions if you have experience of programming previously.</a:t>
            </a:r>
          </a:p>
          <a:p>
            <a:pPr marL="285750" indent="-285750">
              <a:buFontTx/>
              <a:buChar char="-"/>
            </a:pPr>
            <a:r>
              <a:rPr lang="en-GB" dirty="0"/>
              <a:t>Please hold questions until the trainer is at the relevant point (or ask at an appropriate moment when everyone is completing practice or asking general questions).</a:t>
            </a:r>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74</a:t>
            </a:fld>
            <a:endParaRPr lang="en-GB"/>
          </a:p>
        </p:txBody>
      </p:sp>
    </p:spTree>
    <p:extLst>
      <p:ext uri="{BB962C8B-B14F-4D97-AF65-F5344CB8AC3E}">
        <p14:creationId xmlns:p14="http://schemas.microsoft.com/office/powerpoint/2010/main" val="33249516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98B9C-0185-40ED-B53A-FB3B0E848E89}"/>
              </a:ext>
            </a:extLst>
          </p:cNvPr>
          <p:cNvSpPr>
            <a:spLocks noGrp="1"/>
          </p:cNvSpPr>
          <p:nvPr>
            <p:ph type="body" sz="quarter" idx="10"/>
          </p:nvPr>
        </p:nvSpPr>
        <p:spPr/>
        <p:txBody>
          <a:bodyPr/>
          <a:lstStyle/>
          <a:p>
            <a:r>
              <a:rPr lang="en-GB" sz="2000" dirty="0">
                <a:solidFill>
                  <a:schemeClr val="bg1"/>
                </a:solidFill>
              </a:rPr>
              <a:t>Getting started</a:t>
            </a:r>
          </a:p>
        </p:txBody>
      </p:sp>
      <p:sp>
        <p:nvSpPr>
          <p:cNvPr id="3" name="Text Placeholder 2">
            <a:extLst>
              <a:ext uri="{FF2B5EF4-FFF2-40B4-BE49-F238E27FC236}">
                <a16:creationId xmlns:a16="http://schemas.microsoft.com/office/drawing/2014/main" id="{3575D989-3180-4E1E-A3A8-457A7A0FFB27}"/>
              </a:ext>
            </a:extLst>
          </p:cNvPr>
          <p:cNvSpPr>
            <a:spLocks noGrp="1"/>
          </p:cNvSpPr>
          <p:nvPr>
            <p:ph type="body" sz="quarter" idx="15"/>
          </p:nvPr>
        </p:nvSpPr>
        <p:spPr>
          <a:xfrm>
            <a:off x="4721451" y="653301"/>
            <a:ext cx="6770688" cy="5119407"/>
          </a:xfrm>
        </p:spPr>
        <p:txBody>
          <a:bodyPr>
            <a:normAutofit/>
          </a:bodyPr>
          <a:lstStyle/>
          <a:p>
            <a:pPr algn="l" rtl="0"/>
            <a:r>
              <a:rPr lang="en-GB" sz="2400" b="1" i="0" dirty="0">
                <a:solidFill>
                  <a:srgbClr val="000000"/>
                </a:solidFill>
                <a:effectLst/>
                <a:latin typeface="Monserat"/>
              </a:rPr>
              <a:t>What is Anaconda?</a:t>
            </a:r>
          </a:p>
          <a:p>
            <a:pPr algn="l" rtl="0"/>
            <a:r>
              <a:rPr lang="en-GB" sz="2400" b="0" i="0" dirty="0">
                <a:solidFill>
                  <a:srgbClr val="000000"/>
                </a:solidFill>
                <a:effectLst/>
                <a:latin typeface="Monserat"/>
              </a:rPr>
              <a:t>Anaconda is a collection of python packages, </a:t>
            </a:r>
            <a:r>
              <a:rPr lang="en-GB" sz="2400" b="0" i="0" dirty="0" err="1">
                <a:solidFill>
                  <a:srgbClr val="000000"/>
                </a:solidFill>
                <a:effectLst/>
                <a:latin typeface="Monserat"/>
              </a:rPr>
              <a:t>programms</a:t>
            </a:r>
            <a:r>
              <a:rPr lang="en-GB" sz="2400" b="0" i="0" dirty="0">
                <a:solidFill>
                  <a:srgbClr val="000000"/>
                </a:solidFill>
                <a:effectLst/>
                <a:latin typeface="Monserat"/>
              </a:rPr>
              <a:t> and other software for data analysis &amp; data science.</a:t>
            </a:r>
          </a:p>
          <a:p>
            <a:pPr algn="l" rtl="0"/>
            <a:r>
              <a:rPr lang="en-GB" sz="2400" b="1" i="0" dirty="0">
                <a:solidFill>
                  <a:srgbClr val="000000"/>
                </a:solidFill>
                <a:effectLst/>
                <a:latin typeface="Monserat"/>
              </a:rPr>
              <a:t>What is </a:t>
            </a:r>
            <a:r>
              <a:rPr lang="en-GB" sz="2400" b="1" i="0" dirty="0" err="1">
                <a:solidFill>
                  <a:srgbClr val="000000"/>
                </a:solidFill>
                <a:effectLst/>
                <a:latin typeface="Monserat"/>
              </a:rPr>
              <a:t>jupyter</a:t>
            </a:r>
            <a:r>
              <a:rPr lang="en-GB" sz="2400" b="1" i="0" dirty="0">
                <a:solidFill>
                  <a:srgbClr val="000000"/>
                </a:solidFill>
                <a:effectLst/>
                <a:latin typeface="Monserat"/>
              </a:rPr>
              <a:t> notebook?</a:t>
            </a:r>
          </a:p>
          <a:p>
            <a:pPr algn="l" rtl="0"/>
            <a:r>
              <a:rPr lang="en-GB" sz="2400" b="0" i="0" dirty="0">
                <a:solidFill>
                  <a:srgbClr val="000000"/>
                </a:solidFill>
                <a:effectLst/>
                <a:latin typeface="Monserat"/>
              </a:rPr>
              <a:t>A notebook is a documentation or commentary-first style of programming, where the key elements are explanations &amp; comments. The code is less important, and often only small amounts.</a:t>
            </a:r>
          </a:p>
          <a:p>
            <a:pPr algn="l" rtl="0"/>
            <a:r>
              <a:rPr lang="en-GB" sz="2400" b="1" i="0" dirty="0">
                <a:solidFill>
                  <a:srgbClr val="000000"/>
                </a:solidFill>
                <a:effectLst/>
                <a:latin typeface="Monserat"/>
              </a:rPr>
              <a:t>How do I start Anaconda?</a:t>
            </a:r>
          </a:p>
          <a:p>
            <a:pPr algn="l" rtl="0"/>
            <a:r>
              <a:rPr lang="en-GB" sz="2400" b="0" i="0" dirty="0">
                <a:solidFill>
                  <a:srgbClr val="000000"/>
                </a:solidFill>
                <a:effectLst/>
                <a:latin typeface="Monserat"/>
              </a:rPr>
              <a:t>Start Menu &gt; Anaconda Navigator</a:t>
            </a:r>
          </a:p>
          <a:p>
            <a:endParaRPr lang="en-GB" sz="2400" dirty="0">
              <a:latin typeface="Monserat"/>
            </a:endParaRPr>
          </a:p>
        </p:txBody>
      </p:sp>
      <p:sp>
        <p:nvSpPr>
          <p:cNvPr id="4" name="Slide Number Placeholder 3">
            <a:extLst>
              <a:ext uri="{FF2B5EF4-FFF2-40B4-BE49-F238E27FC236}">
                <a16:creationId xmlns:a16="http://schemas.microsoft.com/office/drawing/2014/main" id="{5ED85C47-3BA5-4FA2-B72E-325CE4C7B3EC}"/>
              </a:ext>
            </a:extLst>
          </p:cNvPr>
          <p:cNvSpPr>
            <a:spLocks noGrp="1"/>
          </p:cNvSpPr>
          <p:nvPr>
            <p:ph type="sldNum" sz="quarter" idx="4"/>
          </p:nvPr>
        </p:nvSpPr>
        <p:spPr/>
        <p:txBody>
          <a:bodyPr/>
          <a:lstStyle/>
          <a:p>
            <a:fld id="{EF892D59-8F09-EF4B-AD6D-DA609442F868}" type="slidenum">
              <a:rPr lang="en-GB" smtClean="0"/>
              <a:pPr/>
              <a:t>75</a:t>
            </a:fld>
            <a:endParaRPr lang="en-GB"/>
          </a:p>
        </p:txBody>
      </p:sp>
    </p:spTree>
    <p:extLst>
      <p:ext uri="{BB962C8B-B14F-4D97-AF65-F5344CB8AC3E}">
        <p14:creationId xmlns:p14="http://schemas.microsoft.com/office/powerpoint/2010/main" val="3205619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98B9C-0185-40ED-B53A-FB3B0E848E89}"/>
              </a:ext>
            </a:extLst>
          </p:cNvPr>
          <p:cNvSpPr>
            <a:spLocks noGrp="1"/>
          </p:cNvSpPr>
          <p:nvPr>
            <p:ph type="body" sz="quarter" idx="10"/>
          </p:nvPr>
        </p:nvSpPr>
        <p:spPr/>
        <p:txBody>
          <a:bodyPr/>
          <a:lstStyle/>
          <a:p>
            <a:r>
              <a:rPr lang="en-GB" sz="2000" dirty="0">
                <a:solidFill>
                  <a:schemeClr val="bg1"/>
                </a:solidFill>
              </a:rPr>
              <a:t>Using </a:t>
            </a:r>
            <a:r>
              <a:rPr lang="en-GB" sz="2000" dirty="0" err="1">
                <a:solidFill>
                  <a:schemeClr val="bg1"/>
                </a:solidFill>
              </a:rPr>
              <a:t>Jupyter</a:t>
            </a:r>
            <a:r>
              <a:rPr lang="en-GB" sz="2000" dirty="0">
                <a:solidFill>
                  <a:schemeClr val="bg1"/>
                </a:solidFill>
              </a:rPr>
              <a:t> Notebooks</a:t>
            </a:r>
          </a:p>
        </p:txBody>
      </p:sp>
      <p:sp>
        <p:nvSpPr>
          <p:cNvPr id="3" name="Text Placeholder 2">
            <a:extLst>
              <a:ext uri="{FF2B5EF4-FFF2-40B4-BE49-F238E27FC236}">
                <a16:creationId xmlns:a16="http://schemas.microsoft.com/office/drawing/2014/main" id="{3575D989-3180-4E1E-A3A8-457A7A0FFB27}"/>
              </a:ext>
            </a:extLst>
          </p:cNvPr>
          <p:cNvSpPr>
            <a:spLocks noGrp="1"/>
          </p:cNvSpPr>
          <p:nvPr>
            <p:ph type="body" sz="quarter" idx="15"/>
          </p:nvPr>
        </p:nvSpPr>
        <p:spPr>
          <a:xfrm>
            <a:off x="4721451" y="522673"/>
            <a:ext cx="6770688" cy="5119407"/>
          </a:xfrm>
        </p:spPr>
        <p:txBody>
          <a:bodyPr/>
          <a:lstStyle/>
          <a:p>
            <a:r>
              <a:rPr lang="en-GB" dirty="0"/>
              <a:t>Jupiter Notebook can be launched from the Anaconda Navigator.</a:t>
            </a:r>
          </a:p>
          <a:p>
            <a:r>
              <a:rPr lang="en-GB" dirty="0"/>
              <a:t>Once you have saved and unzipped the courseware in an appropriate location you can navigate within </a:t>
            </a:r>
            <a:r>
              <a:rPr lang="en-GB" dirty="0" err="1"/>
              <a:t>Jupyter</a:t>
            </a:r>
            <a:r>
              <a:rPr lang="en-GB" dirty="0"/>
              <a:t> Notebook to open a notebook – these have the file extension .</a:t>
            </a:r>
            <a:r>
              <a:rPr lang="en-GB" dirty="0" err="1"/>
              <a:t>ipynb</a:t>
            </a:r>
            <a:endParaRPr lang="en-GB" dirty="0"/>
          </a:p>
          <a:p>
            <a:r>
              <a:rPr lang="en-GB" dirty="0"/>
              <a:t>In the </a:t>
            </a:r>
            <a:r>
              <a:rPr lang="en-GB" dirty="0" err="1"/>
              <a:t>JupyterReview</a:t>
            </a:r>
            <a:r>
              <a:rPr lang="en-GB" dirty="0"/>
              <a:t> folder:</a:t>
            </a:r>
          </a:p>
          <a:p>
            <a:r>
              <a:rPr lang="en-GB" dirty="0"/>
              <a:t>Open the notebook: ’99_JupyterReview.ipynb’</a:t>
            </a:r>
          </a:p>
          <a:p>
            <a:endParaRPr lang="en-GB" dirty="0"/>
          </a:p>
          <a:p>
            <a:endParaRPr lang="en-GB" dirty="0"/>
          </a:p>
          <a:p>
            <a:r>
              <a:rPr lang="en-GB" dirty="0"/>
              <a:t>Please raise a hand in Webex when you have reached this point so no one gets behind. Please ask for help if you need it.</a:t>
            </a:r>
          </a:p>
        </p:txBody>
      </p:sp>
      <p:sp>
        <p:nvSpPr>
          <p:cNvPr id="4" name="Slide Number Placeholder 3">
            <a:extLst>
              <a:ext uri="{FF2B5EF4-FFF2-40B4-BE49-F238E27FC236}">
                <a16:creationId xmlns:a16="http://schemas.microsoft.com/office/drawing/2014/main" id="{5ED85C47-3BA5-4FA2-B72E-325CE4C7B3EC}"/>
              </a:ext>
            </a:extLst>
          </p:cNvPr>
          <p:cNvSpPr>
            <a:spLocks noGrp="1"/>
          </p:cNvSpPr>
          <p:nvPr>
            <p:ph type="sldNum" sz="quarter" idx="4"/>
          </p:nvPr>
        </p:nvSpPr>
        <p:spPr/>
        <p:txBody>
          <a:bodyPr/>
          <a:lstStyle/>
          <a:p>
            <a:fld id="{EF892D59-8F09-EF4B-AD6D-DA609442F868}" type="slidenum">
              <a:rPr lang="en-GB" smtClean="0"/>
              <a:pPr/>
              <a:t>76</a:t>
            </a:fld>
            <a:endParaRPr lang="en-GB"/>
          </a:p>
        </p:txBody>
      </p:sp>
      <p:pic>
        <p:nvPicPr>
          <p:cNvPr id="8" name="Picture 7">
            <a:extLst>
              <a:ext uri="{FF2B5EF4-FFF2-40B4-BE49-F238E27FC236}">
                <a16:creationId xmlns:a16="http://schemas.microsoft.com/office/drawing/2014/main" id="{D2CBB1FF-3E4D-4C72-B946-CC7724D4EAFD}"/>
              </a:ext>
            </a:extLst>
          </p:cNvPr>
          <p:cNvPicPr>
            <a:picLocks noChangeAspect="1"/>
          </p:cNvPicPr>
          <p:nvPr/>
        </p:nvPicPr>
        <p:blipFill>
          <a:blip r:embed="rId2"/>
          <a:stretch>
            <a:fillRect/>
          </a:stretch>
        </p:blipFill>
        <p:spPr>
          <a:xfrm>
            <a:off x="3149032" y="806880"/>
            <a:ext cx="1358970" cy="1682836"/>
          </a:xfrm>
          <a:prstGeom prst="rect">
            <a:avLst/>
          </a:prstGeom>
        </p:spPr>
      </p:pic>
      <p:pic>
        <p:nvPicPr>
          <p:cNvPr id="10" name="Picture 9">
            <a:extLst>
              <a:ext uri="{FF2B5EF4-FFF2-40B4-BE49-F238E27FC236}">
                <a16:creationId xmlns:a16="http://schemas.microsoft.com/office/drawing/2014/main" id="{2B4323A1-81AD-4E0E-B346-56A49FAA800B}"/>
              </a:ext>
            </a:extLst>
          </p:cNvPr>
          <p:cNvPicPr>
            <a:picLocks noChangeAspect="1"/>
          </p:cNvPicPr>
          <p:nvPr/>
        </p:nvPicPr>
        <p:blipFill>
          <a:blip r:embed="rId3"/>
          <a:stretch>
            <a:fillRect/>
          </a:stretch>
        </p:blipFill>
        <p:spPr>
          <a:xfrm>
            <a:off x="3174574" y="2725984"/>
            <a:ext cx="1333428" cy="1612268"/>
          </a:xfrm>
          <a:prstGeom prst="rect">
            <a:avLst/>
          </a:prstGeom>
        </p:spPr>
      </p:pic>
      <p:pic>
        <p:nvPicPr>
          <p:cNvPr id="13" name="Picture 12">
            <a:extLst>
              <a:ext uri="{FF2B5EF4-FFF2-40B4-BE49-F238E27FC236}">
                <a16:creationId xmlns:a16="http://schemas.microsoft.com/office/drawing/2014/main" id="{99A32E83-6B87-46CF-A50A-5D5DC1328CFA}"/>
              </a:ext>
            </a:extLst>
          </p:cNvPr>
          <p:cNvPicPr>
            <a:picLocks noChangeAspect="1"/>
          </p:cNvPicPr>
          <p:nvPr/>
        </p:nvPicPr>
        <p:blipFill>
          <a:blip r:embed="rId4"/>
          <a:stretch>
            <a:fillRect/>
          </a:stretch>
        </p:blipFill>
        <p:spPr>
          <a:xfrm>
            <a:off x="8603087" y="4932654"/>
            <a:ext cx="2273417" cy="1549480"/>
          </a:xfrm>
          <a:prstGeom prst="rect">
            <a:avLst/>
          </a:prstGeom>
        </p:spPr>
      </p:pic>
    </p:spTree>
    <p:extLst>
      <p:ext uri="{BB962C8B-B14F-4D97-AF65-F5344CB8AC3E}">
        <p14:creationId xmlns:p14="http://schemas.microsoft.com/office/powerpoint/2010/main" val="3994335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5036527" y="2307929"/>
            <a:ext cx="6770688" cy="5119407"/>
          </a:xfrm>
        </p:spPr>
        <p:txBody>
          <a:bodyPr>
            <a:normAutofit/>
          </a:bodyPr>
          <a:lstStyle/>
          <a:p>
            <a:r>
              <a:rPr lang="en-GB" dirty="0"/>
              <a:t>Objectives</a:t>
            </a:r>
          </a:p>
          <a:p>
            <a:pPr algn="l">
              <a:buFont typeface="Arial" panose="020B0604020202020204" pitchFamily="34" charset="0"/>
              <a:buChar char="•"/>
            </a:pPr>
            <a:r>
              <a:rPr lang="en-GB" b="0" i="0" dirty="0">
                <a:solidFill>
                  <a:srgbClr val="000000"/>
                </a:solidFill>
                <a:effectLst/>
                <a:latin typeface="Helvetica Neue"/>
              </a:rPr>
              <a:t>Start </a:t>
            </a:r>
            <a:r>
              <a:rPr lang="en-GB" b="0" i="0" dirty="0" err="1">
                <a:solidFill>
                  <a:srgbClr val="000000"/>
                </a:solidFill>
                <a:effectLst/>
                <a:latin typeface="Helvetica Neue"/>
              </a:rPr>
              <a:t>jupyter</a:t>
            </a:r>
            <a:r>
              <a:rPr lang="en-GB" b="0" i="0" dirty="0">
                <a:solidFill>
                  <a:srgbClr val="000000"/>
                </a:solidFill>
                <a:effectLst/>
                <a:latin typeface="Helvetica Neue"/>
              </a:rPr>
              <a:t> notebook</a:t>
            </a:r>
          </a:p>
          <a:p>
            <a:pPr algn="l">
              <a:buFont typeface="Arial" panose="020B0604020202020204" pitchFamily="34" charset="0"/>
              <a:buChar char="•"/>
            </a:pPr>
            <a:r>
              <a:rPr lang="en-GB" b="0" i="0" dirty="0">
                <a:solidFill>
                  <a:srgbClr val="000000"/>
                </a:solidFill>
                <a:effectLst/>
                <a:latin typeface="Helvetica Neue"/>
              </a:rPr>
              <a:t>Create a new notebook</a:t>
            </a:r>
          </a:p>
          <a:p>
            <a:pPr algn="l">
              <a:buFont typeface="Arial" panose="020B0604020202020204" pitchFamily="34" charset="0"/>
              <a:buChar char="•"/>
            </a:pPr>
            <a:r>
              <a:rPr lang="en-GB" b="0" i="0" dirty="0">
                <a:solidFill>
                  <a:srgbClr val="000000"/>
                </a:solidFill>
                <a:effectLst/>
                <a:latin typeface="Helvetica Neue"/>
              </a:rPr>
              <a:t>Rename a notebook</a:t>
            </a:r>
          </a:p>
          <a:p>
            <a:pPr algn="l">
              <a:buFont typeface="Arial" panose="020B0604020202020204" pitchFamily="34" charset="0"/>
              <a:buChar char="•"/>
            </a:pPr>
            <a:r>
              <a:rPr lang="en-GB" b="0" i="0" dirty="0">
                <a:solidFill>
                  <a:srgbClr val="000000"/>
                </a:solidFill>
                <a:effectLst/>
                <a:latin typeface="Helvetica Neue"/>
              </a:rPr>
              <a:t>Add a text cell</a:t>
            </a:r>
          </a:p>
          <a:p>
            <a:pPr algn="l">
              <a:buFont typeface="Arial" panose="020B0604020202020204" pitchFamily="34" charset="0"/>
              <a:buChar char="•"/>
            </a:pPr>
            <a:r>
              <a:rPr lang="en-GB" b="0" i="0" dirty="0">
                <a:solidFill>
                  <a:srgbClr val="000000"/>
                </a:solidFill>
                <a:effectLst/>
                <a:latin typeface="Helvetica Neue"/>
              </a:rPr>
              <a:t>Add a code cell</a:t>
            </a:r>
          </a:p>
          <a:p>
            <a:pPr algn="l">
              <a:buFont typeface="Arial" panose="020B0604020202020204" pitchFamily="34" charset="0"/>
              <a:buChar char="•"/>
            </a:pPr>
            <a:r>
              <a:rPr lang="en-GB" b="0" i="0" dirty="0">
                <a:solidFill>
                  <a:srgbClr val="000000"/>
                </a:solidFill>
                <a:effectLst/>
                <a:latin typeface="Helvetica Neue"/>
              </a:rPr>
              <a:t>Run cells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77</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err="1"/>
              <a:t>Jupyter</a:t>
            </a:r>
            <a:r>
              <a:rPr lang="en-GB" dirty="0"/>
              <a:t> Review</a:t>
            </a:r>
          </a:p>
          <a:p>
            <a:r>
              <a:rPr lang="en-GB" dirty="0"/>
              <a:t>- Trainer demonstration</a:t>
            </a:r>
          </a:p>
          <a:p>
            <a:endParaRPr lang="en-GB" dirty="0"/>
          </a:p>
        </p:txBody>
      </p:sp>
      <p:pic>
        <p:nvPicPr>
          <p:cNvPr id="5" name="Picture 4">
            <a:extLst>
              <a:ext uri="{FF2B5EF4-FFF2-40B4-BE49-F238E27FC236}">
                <a16:creationId xmlns:a16="http://schemas.microsoft.com/office/drawing/2014/main" id="{548B101B-0F65-4F7A-9F8F-C7B336FB350F}"/>
              </a:ext>
            </a:extLst>
          </p:cNvPr>
          <p:cNvPicPr>
            <a:picLocks noChangeAspect="1"/>
          </p:cNvPicPr>
          <p:nvPr/>
        </p:nvPicPr>
        <p:blipFill>
          <a:blip r:embed="rId3"/>
          <a:stretch>
            <a:fillRect/>
          </a:stretch>
        </p:blipFill>
        <p:spPr>
          <a:xfrm>
            <a:off x="8897002" y="575245"/>
            <a:ext cx="2273417" cy="1549480"/>
          </a:xfrm>
          <a:prstGeom prst="rect">
            <a:avLst/>
          </a:prstGeom>
        </p:spPr>
      </p:pic>
    </p:spTree>
    <p:extLst>
      <p:ext uri="{BB962C8B-B14F-4D97-AF65-F5344CB8AC3E}">
        <p14:creationId xmlns:p14="http://schemas.microsoft.com/office/powerpoint/2010/main" val="4023566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521498" y="3776769"/>
            <a:ext cx="6901315" cy="5119407"/>
          </a:xfrm>
        </p:spPr>
        <p:txBody>
          <a:bodyPr>
            <a:normAutofit/>
          </a:bodyPr>
          <a:lstStyle/>
          <a:p>
            <a:r>
              <a:rPr lang="en-GB" dirty="0"/>
              <a:t>Please raise a hand in Webex when you have reached this point so no one gets behind.</a:t>
            </a:r>
          </a:p>
          <a:p>
            <a:endParaRPr lang="en-GB" dirty="0"/>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78</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err="1"/>
              <a:t>Jupyter</a:t>
            </a:r>
            <a:r>
              <a:rPr lang="en-GB" dirty="0"/>
              <a:t> Review</a:t>
            </a:r>
          </a:p>
          <a:p>
            <a:pPr marL="342900" indent="-342900">
              <a:buFontTx/>
              <a:buChar char="-"/>
            </a:pPr>
            <a:r>
              <a:rPr lang="en-GB" dirty="0"/>
              <a:t>Exercise</a:t>
            </a:r>
          </a:p>
          <a:p>
            <a:pPr marL="342900" indent="-342900">
              <a:buFontTx/>
              <a:buChar char="-"/>
            </a:pPr>
            <a:endParaRPr lang="en-GB" dirty="0"/>
          </a:p>
          <a:p>
            <a:r>
              <a:rPr lang="en-GB" dirty="0"/>
              <a:t>Estimated time 5 minutes</a:t>
            </a:r>
          </a:p>
          <a:p>
            <a:endParaRPr lang="en-GB" dirty="0"/>
          </a:p>
        </p:txBody>
      </p:sp>
      <p:pic>
        <p:nvPicPr>
          <p:cNvPr id="10" name="Picture 9">
            <a:extLst>
              <a:ext uri="{FF2B5EF4-FFF2-40B4-BE49-F238E27FC236}">
                <a16:creationId xmlns:a16="http://schemas.microsoft.com/office/drawing/2014/main" id="{7A1583F7-9B6D-4421-AD79-1007F1C966AD}"/>
              </a:ext>
            </a:extLst>
          </p:cNvPr>
          <p:cNvPicPr>
            <a:picLocks noChangeAspect="1"/>
          </p:cNvPicPr>
          <p:nvPr/>
        </p:nvPicPr>
        <p:blipFill>
          <a:blip r:embed="rId3"/>
          <a:stretch>
            <a:fillRect/>
          </a:stretch>
        </p:blipFill>
        <p:spPr>
          <a:xfrm>
            <a:off x="4521498" y="521527"/>
            <a:ext cx="4521432" cy="3168813"/>
          </a:xfrm>
          <a:prstGeom prst="rect">
            <a:avLst/>
          </a:prstGeom>
        </p:spPr>
      </p:pic>
      <p:pic>
        <p:nvPicPr>
          <p:cNvPr id="12" name="Picture 11">
            <a:extLst>
              <a:ext uri="{FF2B5EF4-FFF2-40B4-BE49-F238E27FC236}">
                <a16:creationId xmlns:a16="http://schemas.microsoft.com/office/drawing/2014/main" id="{6146E988-9F18-45F4-94FB-48F4E4DCA0E7}"/>
              </a:ext>
            </a:extLst>
          </p:cNvPr>
          <p:cNvPicPr>
            <a:picLocks noChangeAspect="1"/>
          </p:cNvPicPr>
          <p:nvPr/>
        </p:nvPicPr>
        <p:blipFill>
          <a:blip r:embed="rId4"/>
          <a:stretch>
            <a:fillRect/>
          </a:stretch>
        </p:blipFill>
        <p:spPr>
          <a:xfrm>
            <a:off x="9656860" y="4311441"/>
            <a:ext cx="1491559" cy="2290231"/>
          </a:xfrm>
          <a:prstGeom prst="rect">
            <a:avLst/>
          </a:prstGeom>
        </p:spPr>
      </p:pic>
    </p:spTree>
    <p:extLst>
      <p:ext uri="{BB962C8B-B14F-4D97-AF65-F5344CB8AC3E}">
        <p14:creationId xmlns:p14="http://schemas.microsoft.com/office/powerpoint/2010/main" val="32709584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Introduction to Python Programming</a:t>
            </a:r>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79</a:t>
            </a:fld>
            <a:endParaRPr lang="en-GB"/>
          </a:p>
        </p:txBody>
      </p:sp>
      <p:sp>
        <p:nvSpPr>
          <p:cNvPr id="7" name="Text Placeholder 1">
            <a:extLst>
              <a:ext uri="{FF2B5EF4-FFF2-40B4-BE49-F238E27FC236}">
                <a16:creationId xmlns:a16="http://schemas.microsoft.com/office/drawing/2014/main" id="{F8AC20E0-F4F8-4B7E-A591-705D3904D662}"/>
              </a:ext>
            </a:extLst>
          </p:cNvPr>
          <p:cNvSpPr txBox="1">
            <a:spLocks/>
          </p:cNvSpPr>
          <p:nvPr/>
        </p:nvSpPr>
        <p:spPr>
          <a:xfrm>
            <a:off x="4719603" y="1046836"/>
            <a:ext cx="7322301" cy="511940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rgbClr val="004050"/>
                </a:solidFill>
                <a:latin typeface="+mn-lt"/>
                <a:ea typeface="+mn-ea"/>
                <a:cs typeface="+mn-cs"/>
              </a:defRPr>
            </a:lvl1pPr>
            <a:lvl2pPr marL="285750" indent="-285750" algn="l" defTabSz="914400" rtl="0" eaLnBrk="1" latinLnBrk="0" hangingPunct="1">
              <a:lnSpc>
                <a:spcPct val="100000"/>
              </a:lnSpc>
              <a:spcBef>
                <a:spcPts val="500"/>
              </a:spcBef>
              <a:buFont typeface="Arial" panose="020B0604020202020204" pitchFamily="34" charset="0"/>
              <a:buChar char="•"/>
              <a:defRPr sz="1800" b="1" kern="1200">
                <a:solidFill>
                  <a:srgbClr val="004050"/>
                </a:solidFill>
                <a:latin typeface="+mn-lt"/>
                <a:ea typeface="+mn-ea"/>
                <a:cs typeface="+mn-cs"/>
              </a:defRPr>
            </a:lvl2pPr>
            <a:lvl3pPr marL="360363" indent="268288" algn="l" defTabSz="914400" rtl="0" eaLnBrk="1" latinLnBrk="0" hangingPunct="1">
              <a:lnSpc>
                <a:spcPct val="90000"/>
              </a:lnSpc>
              <a:spcBef>
                <a:spcPts val="500"/>
              </a:spcBef>
              <a:buFont typeface="Montserrat" panose="00000500000000000000" pitchFamily="2" charset="0"/>
              <a:buChar char="‐"/>
              <a:defRPr sz="2000" kern="1200">
                <a:solidFill>
                  <a:srgbClr val="004050"/>
                </a:solidFill>
                <a:latin typeface="+mn-lt"/>
                <a:ea typeface="+mn-ea"/>
                <a:cs typeface="+mn-cs"/>
              </a:defRPr>
            </a:lvl3pPr>
            <a:lvl4pPr marL="628650" indent="452438" algn="l" defTabSz="914400" rtl="0" eaLnBrk="1" latinLnBrk="0" hangingPunct="1">
              <a:lnSpc>
                <a:spcPct val="90000"/>
              </a:lnSpc>
              <a:spcBef>
                <a:spcPts val="500"/>
              </a:spcBef>
              <a:buFont typeface="Courier New" panose="02070309020205020404" pitchFamily="49" charset="0"/>
              <a:buChar char="o"/>
              <a:defRPr sz="1800" kern="1200">
                <a:solidFill>
                  <a:srgbClr val="004050"/>
                </a:solidFill>
                <a:latin typeface="+mn-lt"/>
                <a:ea typeface="+mn-ea"/>
                <a:cs typeface="+mn-cs"/>
              </a:defRPr>
            </a:lvl4pPr>
            <a:lvl5pPr marL="179996" indent="-179996"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132"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a:latin typeface="Monserat"/>
              </a:rPr>
              <a:t>What is Python?</a:t>
            </a:r>
          </a:p>
          <a:p>
            <a:pPr fontAlgn="auto">
              <a:spcAft>
                <a:spcPts val="0"/>
              </a:spcAft>
            </a:pPr>
            <a:r>
              <a:rPr lang="en-GB" b="0">
                <a:solidFill>
                  <a:srgbClr val="000000"/>
                </a:solidFill>
                <a:latin typeface="Monserat"/>
              </a:rPr>
              <a:t>Python is programming language. Programming languages are a general "command language" for machines which can, in principle, command them to do whatever you need.</a:t>
            </a:r>
          </a:p>
          <a:p>
            <a:pPr fontAlgn="auto">
              <a:spcAft>
                <a:spcPts val="0"/>
              </a:spcAft>
            </a:pPr>
            <a:r>
              <a:rPr lang="en-GB" b="0">
                <a:solidFill>
                  <a:srgbClr val="000000"/>
                </a:solidFill>
                <a:latin typeface="Monserat"/>
              </a:rPr>
              <a:t>Most aren't specialized to any particular use case.</a:t>
            </a:r>
          </a:p>
          <a:p>
            <a:pPr fontAlgn="auto">
              <a:spcAft>
                <a:spcPts val="0"/>
              </a:spcAft>
            </a:pPr>
            <a:r>
              <a:rPr lang="en-GB" b="0">
                <a:solidFill>
                  <a:srgbClr val="000000"/>
                </a:solidFill>
                <a:latin typeface="Monserat"/>
              </a:rPr>
              <a:t>Educational use of the langauge was a major initial goal. So the </a:t>
            </a:r>
            <a:r>
              <a:rPr lang="en-GB" b="0" i="1">
                <a:solidFill>
                  <a:srgbClr val="000000"/>
                </a:solidFill>
                <a:latin typeface="Monserat"/>
              </a:rPr>
              <a:t>syntax</a:t>
            </a:r>
            <a:r>
              <a:rPr lang="en-GB" b="0">
                <a:solidFill>
                  <a:srgbClr val="000000"/>
                </a:solidFill>
                <a:latin typeface="Monserat"/>
              </a:rPr>
              <a:t> is design to read </a:t>
            </a:r>
            <a:r>
              <a:rPr lang="en-GB" b="0" i="1">
                <a:solidFill>
                  <a:srgbClr val="000000"/>
                </a:solidFill>
                <a:latin typeface="Monserat"/>
              </a:rPr>
              <a:t>easily</a:t>
            </a:r>
            <a:r>
              <a:rPr lang="en-GB" b="0">
                <a:solidFill>
                  <a:srgbClr val="000000"/>
                </a:solidFill>
                <a:latin typeface="Monserat"/>
              </a:rPr>
              <a:t>.</a:t>
            </a:r>
          </a:p>
          <a:p>
            <a:pPr fontAlgn="auto">
              <a:spcAft>
                <a:spcPts val="0"/>
              </a:spcAft>
            </a:pPr>
            <a:r>
              <a:rPr lang="en-GB">
                <a:latin typeface="Monserat"/>
              </a:rPr>
              <a:t>Why should I use Python?</a:t>
            </a:r>
          </a:p>
          <a:p>
            <a:pPr fontAlgn="auto">
              <a:spcAft>
                <a:spcPts val="0"/>
              </a:spcAft>
            </a:pPr>
            <a:r>
              <a:rPr lang="en-GB" b="0">
                <a:solidFill>
                  <a:srgbClr val="000000"/>
                </a:solidFill>
                <a:latin typeface="Monserat"/>
              </a:rPr>
              <a:t>Easier than other languages to "get started".</a:t>
            </a:r>
          </a:p>
          <a:p>
            <a:pPr fontAlgn="auto">
              <a:spcAft>
                <a:spcPts val="0"/>
              </a:spcAft>
            </a:pPr>
            <a:r>
              <a:rPr lang="en-GB" b="0">
                <a:solidFill>
                  <a:srgbClr val="000000"/>
                </a:solidFill>
                <a:latin typeface="Monserat"/>
              </a:rPr>
              <a:t>Python has a </a:t>
            </a:r>
            <a:r>
              <a:rPr lang="en-GB" b="0" i="1">
                <a:solidFill>
                  <a:srgbClr val="000000"/>
                </a:solidFill>
                <a:latin typeface="Monserat"/>
              </a:rPr>
              <a:t>linear</a:t>
            </a:r>
            <a:r>
              <a:rPr lang="en-GB" b="0">
                <a:solidFill>
                  <a:srgbClr val="000000"/>
                </a:solidFill>
                <a:latin typeface="Monserat"/>
              </a:rPr>
              <a:t> learning curve. For every week spent learning it, you get "one week of skill". But with other languages, it can easily take 6 months before you understand a basic program.</a:t>
            </a:r>
          </a:p>
          <a:p>
            <a:pPr fontAlgn="auto">
              <a:spcAft>
                <a:spcPts val="0"/>
              </a:spcAft>
            </a:pPr>
            <a:r>
              <a:rPr lang="en-GB" b="0">
                <a:solidFill>
                  <a:srgbClr val="000000"/>
                </a:solidFill>
                <a:latin typeface="Monserat"/>
              </a:rPr>
              <a:t>Python is </a:t>
            </a:r>
            <a:r>
              <a:rPr lang="en-GB" b="0" i="1">
                <a:solidFill>
                  <a:srgbClr val="000000"/>
                </a:solidFill>
                <a:latin typeface="Monserat"/>
              </a:rPr>
              <a:t>free</a:t>
            </a:r>
            <a:r>
              <a:rPr lang="en-GB" b="0">
                <a:solidFill>
                  <a:srgbClr val="000000"/>
                </a:solidFill>
                <a:latin typeface="Monserat"/>
              </a:rPr>
              <a:t> and open source. Free in two sense: it doesn't cost any more, and you free to use it however you wish.</a:t>
            </a:r>
          </a:p>
          <a:p>
            <a:pPr fontAlgn="auto">
              <a:spcAft>
                <a:spcPts val="0"/>
              </a:spcAft>
            </a:pPr>
            <a:r>
              <a:rPr lang="en-GB" b="0">
                <a:solidFill>
                  <a:srgbClr val="000000"/>
                </a:solidFill>
                <a:latin typeface="Monserat"/>
              </a:rPr>
              <a:t>Python is also either the most popular language in the world, or nearly so. And it is therefore receiving a lot of work, attention, support, etc.</a:t>
            </a:r>
          </a:p>
          <a:p>
            <a:pPr fontAlgn="auto">
              <a:spcAft>
                <a:spcPts val="0"/>
              </a:spcAft>
            </a:pPr>
            <a:r>
              <a:rPr lang="en-GB" b="0">
                <a:solidFill>
                  <a:srgbClr val="000000"/>
                </a:solidFill>
                <a:latin typeface="Monserat"/>
              </a:rPr>
              <a:t>In particular, python is where many new techniques, libraries, methods (etc.) are being provided. Eg., much of machine learning, data science, new forms of data analysis -- are being first developed in python.</a:t>
            </a:r>
          </a:p>
          <a:p>
            <a:pPr fontAlgn="auto">
              <a:spcAft>
                <a:spcPts val="0"/>
              </a:spcAft>
            </a:pPr>
            <a:endParaRPr lang="en-GB" dirty="0">
              <a:latin typeface="Monserat"/>
            </a:endParaRPr>
          </a:p>
        </p:txBody>
      </p:sp>
    </p:spTree>
    <p:extLst>
      <p:ext uri="{BB962C8B-B14F-4D97-AF65-F5344CB8AC3E}">
        <p14:creationId xmlns:p14="http://schemas.microsoft.com/office/powerpoint/2010/main" val="81396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017459" y="1233488"/>
            <a:ext cx="5761373" cy="922432"/>
          </a:xfrm>
        </p:spPr>
        <p:txBody>
          <a:bodyPr>
            <a:normAutofit fontScale="92500"/>
          </a:bodyPr>
          <a:lstStyle/>
          <a:p>
            <a:r>
              <a:rPr lang="en-GB" sz="4400" dirty="0">
                <a:latin typeface="+mj-lt"/>
              </a:rPr>
              <a:t>Learning Outcomes </a:t>
            </a:r>
          </a:p>
        </p:txBody>
      </p:sp>
      <p:sp>
        <p:nvSpPr>
          <p:cNvPr id="4" name="Text Placeholder 2"/>
          <p:cNvSpPr>
            <a:spLocks noGrp="1"/>
          </p:cNvSpPr>
          <p:nvPr>
            <p:ph type="body" sz="quarter" idx="4294967295"/>
          </p:nvPr>
        </p:nvSpPr>
        <p:spPr>
          <a:xfrm>
            <a:off x="3017459" y="2375210"/>
            <a:ext cx="8452646" cy="4114490"/>
          </a:xfrm>
          <a:prstGeom prst="rect">
            <a:avLst/>
          </a:prstGeom>
        </p:spPr>
        <p:txBody>
          <a:bodyPr>
            <a:normAutofit fontScale="92500" lnSpcReduction="10000"/>
          </a:bodyPr>
          <a:lstStyle/>
          <a:p>
            <a:r>
              <a:rPr lang="en-GB" b="0" dirty="0"/>
              <a:t>You will know about:</a:t>
            </a:r>
          </a:p>
          <a:p>
            <a:pPr lvl="1"/>
            <a:r>
              <a:rPr lang="en-GB" b="0" i="0" dirty="0">
                <a:solidFill>
                  <a:srgbClr val="000000"/>
                </a:solidFill>
                <a:effectLst/>
                <a:latin typeface="Montserrat" panose="00000500000000000000" pitchFamily="2" charset="0"/>
              </a:rPr>
              <a:t>The Fundamentals of Data Science</a:t>
            </a:r>
          </a:p>
          <a:p>
            <a:pPr lvl="1"/>
            <a:r>
              <a:rPr lang="en-GB" b="0" dirty="0">
                <a:solidFill>
                  <a:srgbClr val="000000"/>
                </a:solidFill>
                <a:latin typeface="Montserrat" panose="00000500000000000000" pitchFamily="2" charset="0"/>
              </a:rPr>
              <a:t>D</a:t>
            </a:r>
            <a:r>
              <a:rPr lang="en-GB" b="0" i="0" dirty="0">
                <a:solidFill>
                  <a:srgbClr val="000000"/>
                </a:solidFill>
                <a:effectLst/>
                <a:latin typeface="Montserrat" panose="00000500000000000000" pitchFamily="2" charset="0"/>
              </a:rPr>
              <a:t>ifferent data models</a:t>
            </a:r>
          </a:p>
          <a:p>
            <a:pPr lvl="1"/>
            <a:r>
              <a:rPr lang="en-GB" b="0" i="0" dirty="0">
                <a:solidFill>
                  <a:srgbClr val="000000"/>
                </a:solidFill>
                <a:effectLst/>
                <a:latin typeface="Montserrat" panose="00000500000000000000" pitchFamily="2" charset="0"/>
              </a:rPr>
              <a:t>NoSQL database</a:t>
            </a:r>
          </a:p>
          <a:p>
            <a:pPr lvl="1"/>
            <a:r>
              <a:rPr lang="en-GB" b="0" dirty="0">
                <a:solidFill>
                  <a:srgbClr val="000000"/>
                </a:solidFill>
                <a:latin typeface="Montserrat" panose="00000500000000000000" pitchFamily="2" charset="0"/>
              </a:rPr>
              <a:t>D</a:t>
            </a:r>
            <a:r>
              <a:rPr lang="en-GB" b="0" i="0" dirty="0">
                <a:solidFill>
                  <a:srgbClr val="000000"/>
                </a:solidFill>
                <a:effectLst/>
                <a:latin typeface="Montserrat" panose="00000500000000000000" pitchFamily="2" charset="0"/>
              </a:rPr>
              <a:t>ifferent types of NoSQL databases</a:t>
            </a:r>
          </a:p>
          <a:p>
            <a:pPr lvl="1"/>
            <a:r>
              <a:rPr lang="en-GB" b="0" i="0" dirty="0">
                <a:solidFill>
                  <a:srgbClr val="000000"/>
                </a:solidFill>
                <a:effectLst/>
                <a:latin typeface="Montserrat" panose="00000500000000000000" pitchFamily="2" charset="0"/>
              </a:rPr>
              <a:t>Hadoop</a:t>
            </a:r>
          </a:p>
          <a:p>
            <a:pPr lvl="1"/>
            <a:r>
              <a:rPr lang="en-GB" b="0" i="0" dirty="0">
                <a:solidFill>
                  <a:srgbClr val="000000"/>
                </a:solidFill>
                <a:effectLst/>
                <a:latin typeface="Montserrat" panose="00000500000000000000" pitchFamily="2" charset="0"/>
              </a:rPr>
              <a:t>Spark</a:t>
            </a:r>
          </a:p>
          <a:p>
            <a:r>
              <a:rPr lang="en-GB" b="0" dirty="0"/>
              <a:t>You will be able to:</a:t>
            </a:r>
          </a:p>
          <a:p>
            <a:pPr lvl="1"/>
            <a:r>
              <a:rPr lang="en-GB" b="0" i="0" dirty="0">
                <a:solidFill>
                  <a:srgbClr val="000000"/>
                </a:solidFill>
                <a:effectLst/>
                <a:latin typeface="Montserrat" panose="00000500000000000000" pitchFamily="2" charset="0"/>
              </a:rPr>
              <a:t>Speak the language of Data Scientist</a:t>
            </a:r>
          </a:p>
          <a:p>
            <a:pPr lvl="1"/>
            <a:r>
              <a:rPr lang="en-GB" b="0" i="0" dirty="0">
                <a:solidFill>
                  <a:srgbClr val="000000"/>
                </a:solidFill>
                <a:effectLst/>
                <a:latin typeface="Montserrat" panose="00000500000000000000" pitchFamily="2" charset="0"/>
              </a:rPr>
              <a:t>Use Python's native data bases</a:t>
            </a:r>
          </a:p>
          <a:p>
            <a:pPr lvl="1"/>
            <a:r>
              <a:rPr lang="en-GB" b="0" i="0" dirty="0">
                <a:solidFill>
                  <a:srgbClr val="000000"/>
                </a:solidFill>
                <a:effectLst/>
                <a:latin typeface="Montserrat" panose="00000500000000000000" pitchFamily="2" charset="0"/>
              </a:rPr>
              <a:t>Query NoSQL databases using Python APIs</a:t>
            </a:r>
          </a:p>
          <a:p>
            <a:pPr lvl="1"/>
            <a:r>
              <a:rPr lang="en-GB" b="0" i="0" dirty="0">
                <a:solidFill>
                  <a:srgbClr val="000000"/>
                </a:solidFill>
                <a:effectLst/>
                <a:latin typeface="Montserrat" panose="00000500000000000000" pitchFamily="2" charset="0"/>
              </a:rPr>
              <a:t>Perform big data analysis using Hadoop and Spark</a:t>
            </a:r>
          </a:p>
          <a:p>
            <a:pPr lvl="1" indent="0">
              <a:buNone/>
            </a:pPr>
            <a:endParaRPr lang="en-GB" b="0" dirty="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4276619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80</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Refresh: Introduction to Python Programming</a:t>
            </a:r>
          </a:p>
          <a:p>
            <a:r>
              <a:rPr lang="en-GB" dirty="0"/>
              <a:t>- Trainer demonstration</a:t>
            </a:r>
          </a:p>
          <a:p>
            <a:endParaRPr lang="en-GB" dirty="0"/>
          </a:p>
        </p:txBody>
      </p:sp>
      <p:pic>
        <p:nvPicPr>
          <p:cNvPr id="7" name="Picture 6">
            <a:extLst>
              <a:ext uri="{FF2B5EF4-FFF2-40B4-BE49-F238E27FC236}">
                <a16:creationId xmlns:a16="http://schemas.microsoft.com/office/drawing/2014/main" id="{552F06F7-C637-42C2-968B-E0C9D9F930F3}"/>
              </a:ext>
            </a:extLst>
          </p:cNvPr>
          <p:cNvPicPr>
            <a:picLocks noChangeAspect="1"/>
          </p:cNvPicPr>
          <p:nvPr/>
        </p:nvPicPr>
        <p:blipFill>
          <a:blip r:embed="rId3"/>
          <a:stretch>
            <a:fillRect/>
          </a:stretch>
        </p:blipFill>
        <p:spPr>
          <a:xfrm>
            <a:off x="6887877" y="2984326"/>
            <a:ext cx="2248016" cy="2235315"/>
          </a:xfrm>
          <a:prstGeom prst="rect">
            <a:avLst/>
          </a:prstGeom>
        </p:spPr>
      </p:pic>
      <p:sp>
        <p:nvSpPr>
          <p:cNvPr id="9" name="Text Placeholder 8">
            <a:extLst>
              <a:ext uri="{FF2B5EF4-FFF2-40B4-BE49-F238E27FC236}">
                <a16:creationId xmlns:a16="http://schemas.microsoft.com/office/drawing/2014/main" id="{2598B3CD-474E-4CAB-8928-FE4028BC3A64}"/>
              </a:ext>
            </a:extLst>
          </p:cNvPr>
          <p:cNvSpPr>
            <a:spLocks noGrp="1"/>
          </p:cNvSpPr>
          <p:nvPr>
            <p:ph type="body" sz="quarter" idx="15"/>
          </p:nvPr>
        </p:nvSpPr>
        <p:spPr/>
        <p:txBody>
          <a:bodyPr/>
          <a:lstStyle/>
          <a:p>
            <a:r>
              <a:rPr lang="en-GB" dirty="0"/>
              <a:t>Part 1: Using Python</a:t>
            </a:r>
          </a:p>
          <a:p>
            <a:endParaRPr lang="en-GB" dirty="0"/>
          </a:p>
          <a:p>
            <a:r>
              <a:rPr lang="en-GB" dirty="0"/>
              <a:t>Part 2: Python Basics</a:t>
            </a:r>
          </a:p>
        </p:txBody>
      </p:sp>
    </p:spTree>
    <p:extLst>
      <p:ext uri="{BB962C8B-B14F-4D97-AF65-F5344CB8AC3E}">
        <p14:creationId xmlns:p14="http://schemas.microsoft.com/office/powerpoint/2010/main" val="402179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499727" y="5866826"/>
            <a:ext cx="6901315" cy="5119407"/>
          </a:xfrm>
        </p:spPr>
        <p:txBody>
          <a:bodyPr>
            <a:normAutofit/>
          </a:bodyPr>
          <a:lstStyle/>
          <a:p>
            <a:r>
              <a:rPr lang="en-GB" dirty="0"/>
              <a:t>Please raise a hand in Webex when you have completed this exercise.</a:t>
            </a:r>
          </a:p>
          <a:p>
            <a:endParaRPr lang="en-GB" dirty="0"/>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81</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lnSpcReduction="10000"/>
          </a:bodyPr>
          <a:lstStyle/>
          <a:p>
            <a:r>
              <a:rPr lang="en-GB" dirty="0"/>
              <a:t>Refresh: Introduction to Programming in python</a:t>
            </a:r>
          </a:p>
          <a:p>
            <a:pPr marL="342900" indent="-342900">
              <a:buFontTx/>
              <a:buChar char="-"/>
            </a:pPr>
            <a:r>
              <a:rPr lang="en-GB" dirty="0"/>
              <a:t>Exercise</a:t>
            </a:r>
          </a:p>
          <a:p>
            <a:pPr marL="342900" indent="-342900">
              <a:buFontTx/>
              <a:buChar char="-"/>
            </a:pPr>
            <a:endParaRPr lang="en-GB" dirty="0"/>
          </a:p>
          <a:p>
            <a:r>
              <a:rPr lang="en-GB" dirty="0"/>
              <a:t>Estimated time 15 minutes</a:t>
            </a:r>
          </a:p>
          <a:p>
            <a:endParaRPr lang="en-GB" dirty="0"/>
          </a:p>
        </p:txBody>
      </p:sp>
      <p:pic>
        <p:nvPicPr>
          <p:cNvPr id="6" name="Picture 5">
            <a:extLst>
              <a:ext uri="{FF2B5EF4-FFF2-40B4-BE49-F238E27FC236}">
                <a16:creationId xmlns:a16="http://schemas.microsoft.com/office/drawing/2014/main" id="{64533C82-73A8-45BF-B411-B8D6641CDC3E}"/>
              </a:ext>
            </a:extLst>
          </p:cNvPr>
          <p:cNvPicPr>
            <a:picLocks noChangeAspect="1"/>
          </p:cNvPicPr>
          <p:nvPr/>
        </p:nvPicPr>
        <p:blipFill>
          <a:blip r:embed="rId3"/>
          <a:stretch>
            <a:fillRect/>
          </a:stretch>
        </p:blipFill>
        <p:spPr>
          <a:xfrm>
            <a:off x="4404054" y="739703"/>
            <a:ext cx="7047770" cy="4039126"/>
          </a:xfrm>
          <a:prstGeom prst="rect">
            <a:avLst/>
          </a:prstGeom>
        </p:spPr>
      </p:pic>
    </p:spTree>
    <p:extLst>
      <p:ext uri="{BB962C8B-B14F-4D97-AF65-F5344CB8AC3E}">
        <p14:creationId xmlns:p14="http://schemas.microsoft.com/office/powerpoint/2010/main" val="335169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82</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Refresh: Introduction to datasets</a:t>
            </a:r>
          </a:p>
          <a:p>
            <a:r>
              <a:rPr lang="en-GB" dirty="0"/>
              <a:t>- Trainer demonstration</a:t>
            </a:r>
          </a:p>
          <a:p>
            <a:endParaRPr lang="en-GB" dirty="0"/>
          </a:p>
        </p:txBody>
      </p:sp>
      <p:sp>
        <p:nvSpPr>
          <p:cNvPr id="9" name="Text Placeholder 8">
            <a:extLst>
              <a:ext uri="{FF2B5EF4-FFF2-40B4-BE49-F238E27FC236}">
                <a16:creationId xmlns:a16="http://schemas.microsoft.com/office/drawing/2014/main" id="{2598B3CD-474E-4CAB-8928-FE4028BC3A64}"/>
              </a:ext>
            </a:extLst>
          </p:cNvPr>
          <p:cNvSpPr>
            <a:spLocks noGrp="1"/>
          </p:cNvSpPr>
          <p:nvPr>
            <p:ph type="body" sz="quarter" idx="15"/>
          </p:nvPr>
        </p:nvSpPr>
        <p:spPr/>
        <p:txBody>
          <a:bodyPr/>
          <a:lstStyle/>
          <a:p>
            <a:r>
              <a:rPr lang="en-GB" dirty="0"/>
              <a:t>Part 1: Representing Data</a:t>
            </a:r>
          </a:p>
          <a:p>
            <a:endParaRPr lang="en-GB" dirty="0"/>
          </a:p>
          <a:p>
            <a:r>
              <a:rPr lang="en-GB" dirty="0"/>
              <a:t>Part 2: Working with Data</a:t>
            </a:r>
          </a:p>
        </p:txBody>
      </p:sp>
      <p:pic>
        <p:nvPicPr>
          <p:cNvPr id="5" name="Picture 4">
            <a:extLst>
              <a:ext uri="{FF2B5EF4-FFF2-40B4-BE49-F238E27FC236}">
                <a16:creationId xmlns:a16="http://schemas.microsoft.com/office/drawing/2014/main" id="{2A272B8A-CC52-429D-BBF5-B7823F3CB26C}"/>
              </a:ext>
            </a:extLst>
          </p:cNvPr>
          <p:cNvPicPr>
            <a:picLocks noChangeAspect="1"/>
          </p:cNvPicPr>
          <p:nvPr/>
        </p:nvPicPr>
        <p:blipFill>
          <a:blip r:embed="rId3"/>
          <a:stretch>
            <a:fillRect/>
          </a:stretch>
        </p:blipFill>
        <p:spPr>
          <a:xfrm>
            <a:off x="8637311" y="1349985"/>
            <a:ext cx="1949550" cy="1206562"/>
          </a:xfrm>
          <a:prstGeom prst="rect">
            <a:avLst/>
          </a:prstGeom>
        </p:spPr>
      </p:pic>
    </p:spTree>
    <p:extLst>
      <p:ext uri="{BB962C8B-B14F-4D97-AF65-F5344CB8AC3E}">
        <p14:creationId xmlns:p14="http://schemas.microsoft.com/office/powerpoint/2010/main" val="3899183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83</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fontScale="92500" lnSpcReduction="20000"/>
          </a:bodyPr>
          <a:lstStyle/>
          <a:p>
            <a:r>
              <a:rPr lang="en-GB" dirty="0"/>
              <a:t>Refresh: Introduction to datasets</a:t>
            </a:r>
          </a:p>
          <a:p>
            <a:pPr marL="342900" indent="-342900">
              <a:buFontTx/>
              <a:buChar char="-"/>
            </a:pPr>
            <a:r>
              <a:rPr lang="en-GB" dirty="0"/>
              <a:t>Exercises (slide 1 of 2)</a:t>
            </a:r>
          </a:p>
          <a:p>
            <a:endParaRPr lang="en-GB" dirty="0"/>
          </a:p>
          <a:p>
            <a:r>
              <a:rPr lang="en-GB" dirty="0"/>
              <a:t>Estimated time for both exercises: 30 minutes</a:t>
            </a:r>
          </a:p>
          <a:p>
            <a:pPr marL="342900" indent="-342900">
              <a:buFontTx/>
              <a:buChar char="-"/>
            </a:pPr>
            <a:endParaRPr lang="en-GB" dirty="0"/>
          </a:p>
          <a:p>
            <a:endParaRPr lang="en-GB" dirty="0"/>
          </a:p>
        </p:txBody>
      </p:sp>
      <p:sp>
        <p:nvSpPr>
          <p:cNvPr id="9" name="Text Placeholder 8">
            <a:extLst>
              <a:ext uri="{FF2B5EF4-FFF2-40B4-BE49-F238E27FC236}">
                <a16:creationId xmlns:a16="http://schemas.microsoft.com/office/drawing/2014/main" id="{1F605980-DB2D-4263-ADA3-D9E309D5447F}"/>
              </a:ext>
            </a:extLst>
          </p:cNvPr>
          <p:cNvSpPr>
            <a:spLocks noGrp="1"/>
          </p:cNvSpPr>
          <p:nvPr>
            <p:ph type="body" sz="quarter" idx="15"/>
          </p:nvPr>
        </p:nvSpPr>
        <p:spPr>
          <a:xfrm>
            <a:off x="4359037" y="869296"/>
            <a:ext cx="6770688" cy="5119407"/>
          </a:xfrm>
        </p:spPr>
        <p:txBody>
          <a:bodyPr/>
          <a:lstStyle/>
          <a:p>
            <a:r>
              <a:rPr lang="en-GB" dirty="0">
                <a:latin typeface="Monserat"/>
              </a:rPr>
              <a:t>Part 1:</a:t>
            </a:r>
          </a:p>
          <a:p>
            <a:r>
              <a:rPr lang="en-GB" b="0" i="0" dirty="0">
                <a:solidFill>
                  <a:srgbClr val="000000"/>
                </a:solidFill>
                <a:effectLst/>
                <a:latin typeface="Monserat"/>
              </a:rPr>
              <a:t>Your goal in this exercise is to </a:t>
            </a:r>
            <a:r>
              <a:rPr lang="en-GB" b="0" i="0" dirty="0" err="1">
                <a:solidFill>
                  <a:srgbClr val="000000"/>
                </a:solidFill>
                <a:effectLst/>
                <a:latin typeface="Monserat"/>
              </a:rPr>
              <a:t>simualte</a:t>
            </a:r>
            <a:r>
              <a:rPr lang="en-GB" b="0" i="0" dirty="0">
                <a:solidFill>
                  <a:srgbClr val="000000"/>
                </a:solidFill>
                <a:effectLst/>
                <a:latin typeface="Monserat"/>
              </a:rPr>
              <a:t> tracking health data for a user, and provide them with a custom health warning message if there are any issues with their health data</a:t>
            </a:r>
          </a:p>
        </p:txBody>
      </p:sp>
      <p:pic>
        <p:nvPicPr>
          <p:cNvPr id="11" name="Picture 10">
            <a:extLst>
              <a:ext uri="{FF2B5EF4-FFF2-40B4-BE49-F238E27FC236}">
                <a16:creationId xmlns:a16="http://schemas.microsoft.com/office/drawing/2014/main" id="{DAA5DD55-8F99-404F-89C9-2EE5DB29E2D8}"/>
              </a:ext>
            </a:extLst>
          </p:cNvPr>
          <p:cNvPicPr>
            <a:picLocks noChangeAspect="1"/>
          </p:cNvPicPr>
          <p:nvPr/>
        </p:nvPicPr>
        <p:blipFill>
          <a:blip r:embed="rId3"/>
          <a:stretch>
            <a:fillRect/>
          </a:stretch>
        </p:blipFill>
        <p:spPr>
          <a:xfrm>
            <a:off x="5009564" y="2450898"/>
            <a:ext cx="6246857" cy="4035237"/>
          </a:xfrm>
          <a:prstGeom prst="rect">
            <a:avLst/>
          </a:prstGeom>
        </p:spPr>
      </p:pic>
    </p:spTree>
    <p:extLst>
      <p:ext uri="{BB962C8B-B14F-4D97-AF65-F5344CB8AC3E}">
        <p14:creationId xmlns:p14="http://schemas.microsoft.com/office/powerpoint/2010/main" val="13440146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747847" y="489284"/>
            <a:ext cx="6901315" cy="6022388"/>
          </a:xfrm>
        </p:spPr>
        <p:txBody>
          <a:bodyPr>
            <a:normAutofit/>
          </a:bodyPr>
          <a:lstStyle/>
          <a:p>
            <a:r>
              <a:rPr lang="en-GB" dirty="0"/>
              <a:t>Part 2</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Please raise a hand in Webex when you have completed this exercise.</a:t>
            </a:r>
          </a:p>
          <a:p>
            <a:endParaRPr lang="en-GB" dirty="0"/>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84</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fontScale="92500" lnSpcReduction="20000"/>
          </a:bodyPr>
          <a:lstStyle/>
          <a:p>
            <a:r>
              <a:rPr lang="en-GB" dirty="0"/>
              <a:t>Refresh: Introduction to datasets</a:t>
            </a:r>
          </a:p>
          <a:p>
            <a:pPr marL="342900" indent="-342900">
              <a:buFontTx/>
              <a:buChar char="-"/>
            </a:pPr>
            <a:r>
              <a:rPr lang="en-GB" dirty="0"/>
              <a:t>Exercises (slide 2 of 2)</a:t>
            </a:r>
          </a:p>
          <a:p>
            <a:pPr marL="342900" indent="-342900">
              <a:buFontTx/>
              <a:buChar char="-"/>
            </a:pPr>
            <a:endParaRPr lang="en-GB" dirty="0"/>
          </a:p>
          <a:p>
            <a:r>
              <a:rPr lang="en-GB" dirty="0"/>
              <a:t>Example solutions can be found in the notebook</a:t>
            </a:r>
          </a:p>
          <a:p>
            <a:endParaRPr lang="en-GB" dirty="0"/>
          </a:p>
        </p:txBody>
      </p:sp>
      <p:pic>
        <p:nvPicPr>
          <p:cNvPr id="6" name="Picture 5">
            <a:extLst>
              <a:ext uri="{FF2B5EF4-FFF2-40B4-BE49-F238E27FC236}">
                <a16:creationId xmlns:a16="http://schemas.microsoft.com/office/drawing/2014/main" id="{C158CD23-DFEE-4015-A8C9-DE0591D17098}"/>
              </a:ext>
            </a:extLst>
          </p:cNvPr>
          <p:cNvPicPr>
            <a:picLocks noChangeAspect="1"/>
          </p:cNvPicPr>
          <p:nvPr/>
        </p:nvPicPr>
        <p:blipFill>
          <a:blip r:embed="rId3"/>
          <a:stretch>
            <a:fillRect/>
          </a:stretch>
        </p:blipFill>
        <p:spPr>
          <a:xfrm>
            <a:off x="4747847" y="1001870"/>
            <a:ext cx="6695596" cy="4136187"/>
          </a:xfrm>
          <a:prstGeom prst="rect">
            <a:avLst/>
          </a:prstGeom>
        </p:spPr>
      </p:pic>
    </p:spTree>
    <p:extLst>
      <p:ext uri="{BB962C8B-B14F-4D97-AF65-F5344CB8AC3E}">
        <p14:creationId xmlns:p14="http://schemas.microsoft.com/office/powerpoint/2010/main" val="48116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85</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Refresh: Introduction to decision making</a:t>
            </a:r>
          </a:p>
          <a:p>
            <a:r>
              <a:rPr lang="en-GB" dirty="0"/>
              <a:t>- Trainer demonstration</a:t>
            </a:r>
          </a:p>
          <a:p>
            <a:endParaRPr lang="en-GB" dirty="0"/>
          </a:p>
        </p:txBody>
      </p:sp>
      <p:sp>
        <p:nvSpPr>
          <p:cNvPr id="9" name="Text Placeholder 8">
            <a:extLst>
              <a:ext uri="{FF2B5EF4-FFF2-40B4-BE49-F238E27FC236}">
                <a16:creationId xmlns:a16="http://schemas.microsoft.com/office/drawing/2014/main" id="{2598B3CD-474E-4CAB-8928-FE4028BC3A64}"/>
              </a:ext>
            </a:extLst>
          </p:cNvPr>
          <p:cNvSpPr>
            <a:spLocks noGrp="1"/>
          </p:cNvSpPr>
          <p:nvPr>
            <p:ph type="body" sz="quarter" idx="15"/>
          </p:nvPr>
        </p:nvSpPr>
        <p:spPr>
          <a:xfrm>
            <a:off x="4978141" y="869296"/>
            <a:ext cx="6770688" cy="5119407"/>
          </a:xfrm>
        </p:spPr>
        <p:txBody>
          <a:bodyPr/>
          <a:lstStyle/>
          <a:p>
            <a:r>
              <a:rPr lang="en-GB" dirty="0"/>
              <a:t>Selection structures</a:t>
            </a:r>
          </a:p>
          <a:p>
            <a:endParaRPr lang="en-GB" dirty="0"/>
          </a:p>
          <a:p>
            <a:endParaRPr lang="en-GB" dirty="0"/>
          </a:p>
          <a:p>
            <a:endParaRPr lang="en-GB" dirty="0"/>
          </a:p>
          <a:p>
            <a:r>
              <a:rPr lang="en-GB" dirty="0"/>
              <a:t>Example conditions</a:t>
            </a:r>
          </a:p>
          <a:p>
            <a:endParaRPr lang="en-GB" dirty="0"/>
          </a:p>
          <a:p>
            <a:endParaRPr lang="en-GB" dirty="0"/>
          </a:p>
          <a:p>
            <a:endParaRPr lang="en-GB" dirty="0"/>
          </a:p>
          <a:p>
            <a:r>
              <a:rPr lang="en-GB" dirty="0"/>
              <a:t>Example combinations</a:t>
            </a:r>
          </a:p>
        </p:txBody>
      </p:sp>
      <p:pic>
        <p:nvPicPr>
          <p:cNvPr id="6" name="Picture 5">
            <a:extLst>
              <a:ext uri="{FF2B5EF4-FFF2-40B4-BE49-F238E27FC236}">
                <a16:creationId xmlns:a16="http://schemas.microsoft.com/office/drawing/2014/main" id="{8EF0170E-5079-436F-900F-F8DC10F8931A}"/>
              </a:ext>
            </a:extLst>
          </p:cNvPr>
          <p:cNvPicPr>
            <a:picLocks noChangeAspect="1"/>
          </p:cNvPicPr>
          <p:nvPr/>
        </p:nvPicPr>
        <p:blipFill>
          <a:blip r:embed="rId3"/>
          <a:stretch>
            <a:fillRect/>
          </a:stretch>
        </p:blipFill>
        <p:spPr>
          <a:xfrm>
            <a:off x="846840" y="3091699"/>
            <a:ext cx="2267067" cy="1225613"/>
          </a:xfrm>
          <a:prstGeom prst="rect">
            <a:avLst/>
          </a:prstGeom>
        </p:spPr>
      </p:pic>
      <p:pic>
        <p:nvPicPr>
          <p:cNvPr id="8" name="Picture 7">
            <a:extLst>
              <a:ext uri="{FF2B5EF4-FFF2-40B4-BE49-F238E27FC236}">
                <a16:creationId xmlns:a16="http://schemas.microsoft.com/office/drawing/2014/main" id="{369FF97D-9248-41FC-8BE1-F886E104BF09}"/>
              </a:ext>
            </a:extLst>
          </p:cNvPr>
          <p:cNvPicPr>
            <a:picLocks noChangeAspect="1"/>
          </p:cNvPicPr>
          <p:nvPr/>
        </p:nvPicPr>
        <p:blipFill>
          <a:blip r:embed="rId4"/>
          <a:stretch>
            <a:fillRect/>
          </a:stretch>
        </p:blipFill>
        <p:spPr>
          <a:xfrm>
            <a:off x="8166491" y="1013949"/>
            <a:ext cx="2368672" cy="1206562"/>
          </a:xfrm>
          <a:prstGeom prst="rect">
            <a:avLst/>
          </a:prstGeom>
        </p:spPr>
      </p:pic>
      <p:pic>
        <p:nvPicPr>
          <p:cNvPr id="11" name="Picture 10">
            <a:extLst>
              <a:ext uri="{FF2B5EF4-FFF2-40B4-BE49-F238E27FC236}">
                <a16:creationId xmlns:a16="http://schemas.microsoft.com/office/drawing/2014/main" id="{5B698354-AA7B-4FCD-AC3D-906597FBB243}"/>
              </a:ext>
            </a:extLst>
          </p:cNvPr>
          <p:cNvPicPr>
            <a:picLocks noChangeAspect="1"/>
          </p:cNvPicPr>
          <p:nvPr/>
        </p:nvPicPr>
        <p:blipFill>
          <a:blip r:embed="rId5"/>
          <a:stretch>
            <a:fillRect/>
          </a:stretch>
        </p:blipFill>
        <p:spPr>
          <a:xfrm>
            <a:off x="5226005" y="3082907"/>
            <a:ext cx="1739989" cy="692186"/>
          </a:xfrm>
          <a:prstGeom prst="rect">
            <a:avLst/>
          </a:prstGeom>
        </p:spPr>
      </p:pic>
      <p:pic>
        <p:nvPicPr>
          <p:cNvPr id="13" name="Picture 12">
            <a:extLst>
              <a:ext uri="{FF2B5EF4-FFF2-40B4-BE49-F238E27FC236}">
                <a16:creationId xmlns:a16="http://schemas.microsoft.com/office/drawing/2014/main" id="{484DB364-1991-4266-9689-37F0AB34DC5D}"/>
              </a:ext>
            </a:extLst>
          </p:cNvPr>
          <p:cNvPicPr>
            <a:picLocks noChangeAspect="1"/>
          </p:cNvPicPr>
          <p:nvPr/>
        </p:nvPicPr>
        <p:blipFill>
          <a:blip r:embed="rId6"/>
          <a:stretch>
            <a:fillRect/>
          </a:stretch>
        </p:blipFill>
        <p:spPr>
          <a:xfrm>
            <a:off x="7299672" y="3063856"/>
            <a:ext cx="1733639" cy="711237"/>
          </a:xfrm>
          <a:prstGeom prst="rect">
            <a:avLst/>
          </a:prstGeom>
        </p:spPr>
      </p:pic>
      <p:pic>
        <p:nvPicPr>
          <p:cNvPr id="15" name="Picture 14">
            <a:extLst>
              <a:ext uri="{FF2B5EF4-FFF2-40B4-BE49-F238E27FC236}">
                <a16:creationId xmlns:a16="http://schemas.microsoft.com/office/drawing/2014/main" id="{65703524-C5B6-4F39-8480-261C070D9263}"/>
              </a:ext>
            </a:extLst>
          </p:cNvPr>
          <p:cNvPicPr>
            <a:picLocks noChangeAspect="1"/>
          </p:cNvPicPr>
          <p:nvPr/>
        </p:nvPicPr>
        <p:blipFill>
          <a:blip r:embed="rId7"/>
          <a:stretch>
            <a:fillRect/>
          </a:stretch>
        </p:blipFill>
        <p:spPr>
          <a:xfrm>
            <a:off x="9486669" y="3121009"/>
            <a:ext cx="1619333" cy="654084"/>
          </a:xfrm>
          <a:prstGeom prst="rect">
            <a:avLst/>
          </a:prstGeom>
        </p:spPr>
      </p:pic>
      <p:pic>
        <p:nvPicPr>
          <p:cNvPr id="17" name="Picture 16">
            <a:extLst>
              <a:ext uri="{FF2B5EF4-FFF2-40B4-BE49-F238E27FC236}">
                <a16:creationId xmlns:a16="http://schemas.microsoft.com/office/drawing/2014/main" id="{7D21A9E2-6BE9-44F3-ACE0-AB9FFC8BDED7}"/>
              </a:ext>
            </a:extLst>
          </p:cNvPr>
          <p:cNvPicPr>
            <a:picLocks noChangeAspect="1"/>
          </p:cNvPicPr>
          <p:nvPr/>
        </p:nvPicPr>
        <p:blipFill>
          <a:blip r:embed="rId8"/>
          <a:stretch>
            <a:fillRect/>
          </a:stretch>
        </p:blipFill>
        <p:spPr>
          <a:xfrm>
            <a:off x="5226005" y="4637490"/>
            <a:ext cx="3714941" cy="349268"/>
          </a:xfrm>
          <a:prstGeom prst="rect">
            <a:avLst/>
          </a:prstGeom>
        </p:spPr>
      </p:pic>
      <p:pic>
        <p:nvPicPr>
          <p:cNvPr id="19" name="Picture 18">
            <a:extLst>
              <a:ext uri="{FF2B5EF4-FFF2-40B4-BE49-F238E27FC236}">
                <a16:creationId xmlns:a16="http://schemas.microsoft.com/office/drawing/2014/main" id="{14D1425D-3C5D-4B91-B49E-871BE1FC0B5D}"/>
              </a:ext>
            </a:extLst>
          </p:cNvPr>
          <p:cNvPicPr>
            <a:picLocks noChangeAspect="1"/>
          </p:cNvPicPr>
          <p:nvPr/>
        </p:nvPicPr>
        <p:blipFill>
          <a:blip r:embed="rId9"/>
          <a:stretch>
            <a:fillRect/>
          </a:stretch>
        </p:blipFill>
        <p:spPr>
          <a:xfrm>
            <a:off x="5222829" y="5163863"/>
            <a:ext cx="3486329" cy="323867"/>
          </a:xfrm>
          <a:prstGeom prst="rect">
            <a:avLst/>
          </a:prstGeom>
        </p:spPr>
      </p:pic>
      <p:pic>
        <p:nvPicPr>
          <p:cNvPr id="21" name="Picture 20">
            <a:extLst>
              <a:ext uri="{FF2B5EF4-FFF2-40B4-BE49-F238E27FC236}">
                <a16:creationId xmlns:a16="http://schemas.microsoft.com/office/drawing/2014/main" id="{41C525EB-8E22-41C3-B46A-946237132C32}"/>
              </a:ext>
            </a:extLst>
          </p:cNvPr>
          <p:cNvPicPr>
            <a:picLocks noChangeAspect="1"/>
          </p:cNvPicPr>
          <p:nvPr/>
        </p:nvPicPr>
        <p:blipFill>
          <a:blip r:embed="rId10"/>
          <a:stretch>
            <a:fillRect/>
          </a:stretch>
        </p:blipFill>
        <p:spPr>
          <a:xfrm>
            <a:off x="5222829" y="5905524"/>
            <a:ext cx="2038455" cy="342918"/>
          </a:xfrm>
          <a:prstGeom prst="rect">
            <a:avLst/>
          </a:prstGeom>
        </p:spPr>
      </p:pic>
      <p:pic>
        <p:nvPicPr>
          <p:cNvPr id="23" name="Picture 22">
            <a:extLst>
              <a:ext uri="{FF2B5EF4-FFF2-40B4-BE49-F238E27FC236}">
                <a16:creationId xmlns:a16="http://schemas.microsoft.com/office/drawing/2014/main" id="{A9915C9F-E7EE-4F09-9653-89C11F0C4D51}"/>
              </a:ext>
            </a:extLst>
          </p:cNvPr>
          <p:cNvPicPr>
            <a:picLocks noChangeAspect="1"/>
          </p:cNvPicPr>
          <p:nvPr/>
        </p:nvPicPr>
        <p:blipFill>
          <a:blip r:embed="rId11"/>
          <a:stretch>
            <a:fillRect/>
          </a:stretch>
        </p:blipFill>
        <p:spPr>
          <a:xfrm>
            <a:off x="7559600" y="5902804"/>
            <a:ext cx="1892397" cy="311166"/>
          </a:xfrm>
          <a:prstGeom prst="rect">
            <a:avLst/>
          </a:prstGeom>
        </p:spPr>
      </p:pic>
    </p:spTree>
    <p:extLst>
      <p:ext uri="{BB962C8B-B14F-4D97-AF65-F5344CB8AC3E}">
        <p14:creationId xmlns:p14="http://schemas.microsoft.com/office/powerpoint/2010/main" val="3624807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747847" y="489284"/>
            <a:ext cx="6901315" cy="6022388"/>
          </a:xfrm>
        </p:spPr>
        <p:txBody>
          <a:bodyPr>
            <a:normAutofit lnSpcReduction="10000"/>
          </a:bodyPr>
          <a:lstStyle/>
          <a:p>
            <a:r>
              <a:rPr lang="en-GB" b="0" i="0" dirty="0">
                <a:solidFill>
                  <a:srgbClr val="000000"/>
                </a:solidFill>
                <a:effectLst/>
                <a:latin typeface="Monserat"/>
              </a:rPr>
              <a:t>Your goal in this exercise is to simulate tracking health data for a user, and provide them with a custom health warning message if there are any issues with their health data.</a:t>
            </a:r>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r>
              <a:rPr lang="en-GB" dirty="0">
                <a:latin typeface="Monserat"/>
              </a:rPr>
              <a:t>Please raise a hand in Webex when you have completed this exercise.</a:t>
            </a:r>
          </a:p>
          <a:p>
            <a:endParaRPr lang="en-GB" dirty="0">
              <a:latin typeface="Monserat"/>
            </a:endParaRPr>
          </a:p>
          <a:p>
            <a:endParaRPr lang="en-GB" dirty="0">
              <a:latin typeface="Monserat"/>
            </a:endParaRPr>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86</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fontScale="85000" lnSpcReduction="10000"/>
          </a:bodyPr>
          <a:lstStyle/>
          <a:p>
            <a:r>
              <a:rPr lang="en-GB" dirty="0"/>
              <a:t>Refresh: Introduction to decision making (selection)</a:t>
            </a:r>
          </a:p>
          <a:p>
            <a:pPr marL="342900" indent="-342900">
              <a:buFontTx/>
              <a:buChar char="-"/>
            </a:pPr>
            <a:r>
              <a:rPr lang="en-GB" dirty="0"/>
              <a:t>Exercises</a:t>
            </a:r>
          </a:p>
          <a:p>
            <a:r>
              <a:rPr lang="en-GB" dirty="0"/>
              <a:t>Estimated time: 20 mins</a:t>
            </a:r>
          </a:p>
          <a:p>
            <a:endParaRPr lang="en-GB" dirty="0"/>
          </a:p>
          <a:p>
            <a:r>
              <a:rPr lang="en-GB" dirty="0"/>
              <a:t>Example solutions can be found in the notebook</a:t>
            </a:r>
          </a:p>
          <a:p>
            <a:endParaRPr lang="en-GB" dirty="0"/>
          </a:p>
        </p:txBody>
      </p:sp>
      <p:pic>
        <p:nvPicPr>
          <p:cNvPr id="7" name="Picture 6">
            <a:extLst>
              <a:ext uri="{FF2B5EF4-FFF2-40B4-BE49-F238E27FC236}">
                <a16:creationId xmlns:a16="http://schemas.microsoft.com/office/drawing/2014/main" id="{1D1EDA1E-D666-444A-AA55-A9B8C08F915D}"/>
              </a:ext>
            </a:extLst>
          </p:cNvPr>
          <p:cNvPicPr>
            <a:picLocks noChangeAspect="1"/>
          </p:cNvPicPr>
          <p:nvPr/>
        </p:nvPicPr>
        <p:blipFill>
          <a:blip r:embed="rId3"/>
          <a:stretch>
            <a:fillRect/>
          </a:stretch>
        </p:blipFill>
        <p:spPr>
          <a:xfrm>
            <a:off x="5010015" y="1500125"/>
            <a:ext cx="5636213" cy="4319726"/>
          </a:xfrm>
          <a:prstGeom prst="rect">
            <a:avLst/>
          </a:prstGeom>
        </p:spPr>
      </p:pic>
    </p:spTree>
    <p:extLst>
      <p:ext uri="{BB962C8B-B14F-4D97-AF65-F5344CB8AC3E}">
        <p14:creationId xmlns:p14="http://schemas.microsoft.com/office/powerpoint/2010/main" val="20809076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50F9F8A-6BB3-459A-958E-1FA63C074B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7606" y="0"/>
            <a:ext cx="5444394" cy="6858000"/>
          </a:xfrm>
          <a:prstGeom prst="rect">
            <a:avLst/>
          </a:prstGeom>
          <a:noFill/>
        </p:spPr>
      </p:pic>
      <p:sp>
        <p:nvSpPr>
          <p:cNvPr id="4" name="Title 3">
            <a:extLst>
              <a:ext uri="{FF2B5EF4-FFF2-40B4-BE49-F238E27FC236}">
                <a16:creationId xmlns:a16="http://schemas.microsoft.com/office/drawing/2014/main" id="{D529D668-4A38-44F2-AF47-720734F82ECA}"/>
              </a:ext>
            </a:extLst>
          </p:cNvPr>
          <p:cNvSpPr txBox="1">
            <a:spLocks/>
          </p:cNvSpPr>
          <p:nvPr/>
        </p:nvSpPr>
        <p:spPr>
          <a:xfrm>
            <a:off x="818457" y="2381598"/>
            <a:ext cx="4918728" cy="104740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fontAlgn="auto">
              <a:spcAft>
                <a:spcPts val="0"/>
              </a:spcAft>
            </a:pPr>
            <a:r>
              <a:rPr lang="en-GB" dirty="0"/>
              <a:t>Reminder: Take a break!</a:t>
            </a:r>
          </a:p>
          <a:p>
            <a:pPr algn="ctr" fontAlgn="auto">
              <a:spcAft>
                <a:spcPts val="0"/>
              </a:spcAft>
            </a:pPr>
            <a:endParaRPr lang="en-GB" dirty="0"/>
          </a:p>
          <a:p>
            <a:pPr algn="ctr" fontAlgn="auto">
              <a:spcAft>
                <a:spcPts val="0"/>
              </a:spcAft>
            </a:pPr>
            <a:r>
              <a:rPr lang="en-GB" dirty="0"/>
              <a:t>11.00 – 11.15</a:t>
            </a:r>
          </a:p>
          <a:p>
            <a:pPr algn="ctr" fontAlgn="auto">
              <a:spcAft>
                <a:spcPts val="0"/>
              </a:spcAft>
            </a:pPr>
            <a:r>
              <a:rPr lang="en-GB" dirty="0"/>
              <a:t>12.30 – 13.30</a:t>
            </a:r>
          </a:p>
          <a:p>
            <a:pPr algn="ctr" fontAlgn="auto">
              <a:spcAft>
                <a:spcPts val="0"/>
              </a:spcAft>
            </a:pPr>
            <a:r>
              <a:rPr lang="en-GB" dirty="0"/>
              <a:t>15.00 – 15.15</a:t>
            </a:r>
          </a:p>
        </p:txBody>
      </p:sp>
    </p:spTree>
    <p:extLst>
      <p:ext uri="{BB962C8B-B14F-4D97-AF65-F5344CB8AC3E}">
        <p14:creationId xmlns:p14="http://schemas.microsoft.com/office/powerpoint/2010/main" val="1162757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88</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Refresh: Introduction to looping (iteration)</a:t>
            </a:r>
          </a:p>
          <a:p>
            <a:r>
              <a:rPr lang="en-GB" dirty="0"/>
              <a:t>- Trainer demonstration</a:t>
            </a:r>
          </a:p>
          <a:p>
            <a:endParaRPr lang="en-GB" dirty="0"/>
          </a:p>
        </p:txBody>
      </p:sp>
      <p:pic>
        <p:nvPicPr>
          <p:cNvPr id="5" name="Picture 4">
            <a:extLst>
              <a:ext uri="{FF2B5EF4-FFF2-40B4-BE49-F238E27FC236}">
                <a16:creationId xmlns:a16="http://schemas.microsoft.com/office/drawing/2014/main" id="{3F1C7098-FAE8-4674-9E9D-8EE67D5C53CB}"/>
              </a:ext>
            </a:extLst>
          </p:cNvPr>
          <p:cNvPicPr>
            <a:picLocks noChangeAspect="1"/>
          </p:cNvPicPr>
          <p:nvPr/>
        </p:nvPicPr>
        <p:blipFill>
          <a:blip r:embed="rId3"/>
          <a:stretch>
            <a:fillRect/>
          </a:stretch>
        </p:blipFill>
        <p:spPr>
          <a:xfrm>
            <a:off x="983689" y="3081519"/>
            <a:ext cx="2197213" cy="1244664"/>
          </a:xfrm>
          <a:prstGeom prst="rect">
            <a:avLst/>
          </a:prstGeom>
        </p:spPr>
      </p:pic>
      <p:pic>
        <p:nvPicPr>
          <p:cNvPr id="10" name="Picture 9">
            <a:extLst>
              <a:ext uri="{FF2B5EF4-FFF2-40B4-BE49-F238E27FC236}">
                <a16:creationId xmlns:a16="http://schemas.microsoft.com/office/drawing/2014/main" id="{BDB0725E-E80A-4FCA-9FFE-3E3AD1F3D146}"/>
              </a:ext>
            </a:extLst>
          </p:cNvPr>
          <p:cNvPicPr>
            <a:picLocks noChangeAspect="1"/>
          </p:cNvPicPr>
          <p:nvPr/>
        </p:nvPicPr>
        <p:blipFill>
          <a:blip r:embed="rId4"/>
          <a:stretch>
            <a:fillRect/>
          </a:stretch>
        </p:blipFill>
        <p:spPr>
          <a:xfrm>
            <a:off x="6096001" y="1349985"/>
            <a:ext cx="3810000" cy="1604662"/>
          </a:xfrm>
          <a:prstGeom prst="rect">
            <a:avLst/>
          </a:prstGeom>
        </p:spPr>
      </p:pic>
      <p:sp>
        <p:nvSpPr>
          <p:cNvPr id="20" name="Text Placeholder 8">
            <a:extLst>
              <a:ext uri="{FF2B5EF4-FFF2-40B4-BE49-F238E27FC236}">
                <a16:creationId xmlns:a16="http://schemas.microsoft.com/office/drawing/2014/main" id="{BB10C51F-9E0E-419A-94EB-2291FF425796}"/>
              </a:ext>
            </a:extLst>
          </p:cNvPr>
          <p:cNvSpPr>
            <a:spLocks noGrp="1"/>
          </p:cNvSpPr>
          <p:nvPr>
            <p:ph type="body" sz="quarter" idx="15"/>
          </p:nvPr>
        </p:nvSpPr>
        <p:spPr>
          <a:xfrm>
            <a:off x="4978141" y="869296"/>
            <a:ext cx="6770688" cy="5119407"/>
          </a:xfrm>
        </p:spPr>
        <p:txBody>
          <a:bodyPr/>
          <a:lstStyle/>
          <a:p>
            <a:r>
              <a:rPr lang="en-GB" dirty="0"/>
              <a:t>Part 1: Looping in Python</a:t>
            </a:r>
          </a:p>
          <a:p>
            <a:endParaRPr lang="en-GB" dirty="0"/>
          </a:p>
          <a:p>
            <a:endParaRPr lang="en-GB" dirty="0"/>
          </a:p>
          <a:p>
            <a:endParaRPr lang="en-GB" dirty="0"/>
          </a:p>
          <a:p>
            <a:endParaRPr lang="en-GB" dirty="0"/>
          </a:p>
          <a:p>
            <a:endParaRPr lang="en-GB" dirty="0"/>
          </a:p>
          <a:p>
            <a:r>
              <a:rPr lang="en-GB" dirty="0"/>
              <a:t>Part 2: Analysing Datasets using For</a:t>
            </a:r>
          </a:p>
        </p:txBody>
      </p:sp>
      <p:pic>
        <p:nvPicPr>
          <p:cNvPr id="18" name="Picture 17">
            <a:extLst>
              <a:ext uri="{FF2B5EF4-FFF2-40B4-BE49-F238E27FC236}">
                <a16:creationId xmlns:a16="http://schemas.microsoft.com/office/drawing/2014/main" id="{DAB20352-E1BE-428E-ACCE-6FF9975A66C7}"/>
              </a:ext>
            </a:extLst>
          </p:cNvPr>
          <p:cNvPicPr>
            <a:picLocks noChangeAspect="1"/>
          </p:cNvPicPr>
          <p:nvPr/>
        </p:nvPicPr>
        <p:blipFill>
          <a:blip r:embed="rId5"/>
          <a:stretch>
            <a:fillRect/>
          </a:stretch>
        </p:blipFill>
        <p:spPr>
          <a:xfrm>
            <a:off x="4978141" y="3900499"/>
            <a:ext cx="6628998" cy="1945129"/>
          </a:xfrm>
          <a:prstGeom prst="rect">
            <a:avLst/>
          </a:prstGeom>
        </p:spPr>
      </p:pic>
    </p:spTree>
    <p:extLst>
      <p:ext uri="{BB962C8B-B14F-4D97-AF65-F5344CB8AC3E}">
        <p14:creationId xmlns:p14="http://schemas.microsoft.com/office/powerpoint/2010/main" val="3949551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747847" y="489284"/>
            <a:ext cx="6901315" cy="6022388"/>
          </a:xfrm>
        </p:spPr>
        <p:txBody>
          <a:bodyPr>
            <a:normAutofit/>
          </a:bodyPr>
          <a:lstStyle/>
          <a:p>
            <a:r>
              <a:rPr lang="en-GB" b="0" i="0" dirty="0">
                <a:solidFill>
                  <a:srgbClr val="000000"/>
                </a:solidFill>
                <a:effectLst/>
                <a:latin typeface="Monserat"/>
              </a:rPr>
              <a:t>Your goal in this exercise is to simulate tracking health data for a user, and provide them with a custom health warning message if there are any issues with their health data.</a:t>
            </a:r>
          </a:p>
          <a:p>
            <a:r>
              <a:rPr lang="en-GB" dirty="0">
                <a:latin typeface="Monserat"/>
              </a:rPr>
              <a:t>In this exercise we will interactively ask the user for multiple measurements of the HR and BP then respond with a message for each.</a:t>
            </a: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89</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a:bodyPr>
          <a:lstStyle/>
          <a:p>
            <a:r>
              <a:rPr lang="en-GB" dirty="0"/>
              <a:t>Refresh: Introduction to Looping (iteration)</a:t>
            </a:r>
          </a:p>
          <a:p>
            <a:r>
              <a:rPr lang="en-GB" dirty="0"/>
              <a:t>Exercises (1 of 2)</a:t>
            </a:r>
          </a:p>
          <a:p>
            <a:r>
              <a:rPr lang="en-GB" dirty="0"/>
              <a:t>Estimated time for both parts: 20 minutes</a:t>
            </a:r>
          </a:p>
          <a:p>
            <a:endParaRPr lang="en-GB" dirty="0"/>
          </a:p>
          <a:p>
            <a:endParaRPr lang="en-GB" dirty="0"/>
          </a:p>
        </p:txBody>
      </p:sp>
      <p:pic>
        <p:nvPicPr>
          <p:cNvPr id="9" name="Picture 8">
            <a:extLst>
              <a:ext uri="{FF2B5EF4-FFF2-40B4-BE49-F238E27FC236}">
                <a16:creationId xmlns:a16="http://schemas.microsoft.com/office/drawing/2014/main" id="{BCA2FEF7-081B-4E1F-A12A-A170043E448C}"/>
              </a:ext>
            </a:extLst>
          </p:cNvPr>
          <p:cNvPicPr>
            <a:picLocks noChangeAspect="1"/>
          </p:cNvPicPr>
          <p:nvPr/>
        </p:nvPicPr>
        <p:blipFill>
          <a:blip r:embed="rId3"/>
          <a:stretch>
            <a:fillRect/>
          </a:stretch>
        </p:blipFill>
        <p:spPr>
          <a:xfrm>
            <a:off x="4747847" y="2331655"/>
            <a:ext cx="6125187" cy="3540657"/>
          </a:xfrm>
          <a:prstGeom prst="rect">
            <a:avLst/>
          </a:prstGeom>
        </p:spPr>
      </p:pic>
    </p:spTree>
    <p:extLst>
      <p:ext uri="{BB962C8B-B14F-4D97-AF65-F5344CB8AC3E}">
        <p14:creationId xmlns:p14="http://schemas.microsoft.com/office/powerpoint/2010/main" val="123826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526" y="712365"/>
            <a:ext cx="3671888" cy="3736857"/>
          </a:xfrm>
        </p:spPr>
        <p:txBody>
          <a:bodyPr>
            <a:normAutofit/>
          </a:bodyPr>
          <a:lstStyle/>
          <a:p>
            <a:r>
              <a:rPr lang="en-GB" sz="4000" dirty="0"/>
              <a:t>Course materials</a:t>
            </a:r>
          </a:p>
        </p:txBody>
      </p:sp>
    </p:spTree>
    <p:extLst>
      <p:ext uri="{BB962C8B-B14F-4D97-AF65-F5344CB8AC3E}">
        <p14:creationId xmlns:p14="http://schemas.microsoft.com/office/powerpoint/2010/main" val="3716003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747847" y="489284"/>
            <a:ext cx="6901315" cy="6022388"/>
          </a:xfrm>
        </p:spPr>
        <p:txBody>
          <a:bodyPr>
            <a:normAutofit fontScale="92500" lnSpcReduction="20000"/>
          </a:bodyPr>
          <a:lstStyle/>
          <a:p>
            <a:r>
              <a:rPr lang="en-GB" b="0" i="0" dirty="0">
                <a:solidFill>
                  <a:srgbClr val="000000"/>
                </a:solidFill>
                <a:effectLst/>
                <a:latin typeface="Monserat"/>
              </a:rPr>
              <a:t>Your goal in this exercise is to simulate tracking health data for a user, and provide them with a custom health warning message if there are any issues with their health data.</a:t>
            </a:r>
          </a:p>
          <a:p>
            <a:r>
              <a:rPr lang="en-GB" dirty="0">
                <a:latin typeface="Monserat"/>
              </a:rPr>
              <a:t>In this exercise we will interactively ask the user for multiple measurements of the HR and BP then respond with a message for each.</a:t>
            </a: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endParaRPr lang="en-GB" dirty="0">
              <a:latin typeface="Monserat"/>
            </a:endParaRPr>
          </a:p>
          <a:p>
            <a:r>
              <a:rPr lang="en-GB" dirty="0">
                <a:latin typeface="Monserat"/>
              </a:rPr>
              <a:t>Please raise a hand in Webex when you have completed this exercise.</a:t>
            </a:r>
          </a:p>
          <a:p>
            <a:endParaRPr lang="en-GB" dirty="0">
              <a:latin typeface="Monserat"/>
            </a:endParaRPr>
          </a:p>
          <a:p>
            <a:endParaRPr lang="en-GB" dirty="0">
              <a:latin typeface="Monserat"/>
            </a:endParaRPr>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90</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normAutofit/>
          </a:bodyPr>
          <a:lstStyle/>
          <a:p>
            <a:r>
              <a:rPr lang="en-GB" dirty="0"/>
              <a:t>Refresh: Introduction to Looping (iteration)</a:t>
            </a:r>
          </a:p>
          <a:p>
            <a:r>
              <a:rPr lang="en-GB" dirty="0"/>
              <a:t>Exercises (2 of 2)</a:t>
            </a:r>
          </a:p>
          <a:p>
            <a:r>
              <a:rPr lang="en-GB" dirty="0"/>
              <a:t>Estimated time for both parts: 20 minutes</a:t>
            </a:r>
          </a:p>
          <a:p>
            <a:endParaRPr lang="en-GB" dirty="0"/>
          </a:p>
          <a:p>
            <a:endParaRPr lang="en-GB" dirty="0"/>
          </a:p>
        </p:txBody>
      </p:sp>
      <p:pic>
        <p:nvPicPr>
          <p:cNvPr id="6" name="Picture 5">
            <a:extLst>
              <a:ext uri="{FF2B5EF4-FFF2-40B4-BE49-F238E27FC236}">
                <a16:creationId xmlns:a16="http://schemas.microsoft.com/office/drawing/2014/main" id="{7146964D-D6F2-48F7-84A6-EC3D0DBDD5D4}"/>
              </a:ext>
            </a:extLst>
          </p:cNvPr>
          <p:cNvPicPr>
            <a:picLocks noChangeAspect="1"/>
          </p:cNvPicPr>
          <p:nvPr/>
        </p:nvPicPr>
        <p:blipFill>
          <a:blip r:embed="rId3"/>
          <a:stretch>
            <a:fillRect/>
          </a:stretch>
        </p:blipFill>
        <p:spPr>
          <a:xfrm>
            <a:off x="4747846" y="2860184"/>
            <a:ext cx="6994117" cy="1646502"/>
          </a:xfrm>
          <a:prstGeom prst="rect">
            <a:avLst/>
          </a:prstGeom>
        </p:spPr>
      </p:pic>
    </p:spTree>
    <p:extLst>
      <p:ext uri="{BB962C8B-B14F-4D97-AF65-F5344CB8AC3E}">
        <p14:creationId xmlns:p14="http://schemas.microsoft.com/office/powerpoint/2010/main" val="8863915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1600" dirty="0"/>
              <a:t>Introduction to subroutines</a:t>
            </a:r>
          </a:p>
          <a:p>
            <a:endParaRPr lang="en-GB" sz="1600" dirty="0"/>
          </a:p>
          <a:p>
            <a:endParaRPr lang="en-GB" sz="1600" dirty="0"/>
          </a:p>
          <a:p>
            <a:r>
              <a:rPr lang="en-GB" sz="1600" dirty="0"/>
              <a:t>Extra:</a:t>
            </a:r>
          </a:p>
          <a:p>
            <a:endParaRPr lang="en-GB" sz="2700" dirty="0"/>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lstStyle/>
          <a:p>
            <a:endParaRPr lang="en-GB" dirty="0"/>
          </a:p>
          <a:p>
            <a:endParaRPr lang="en-GB" dirty="0"/>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91</a:t>
            </a:fld>
            <a:endParaRPr lang="en-GB"/>
          </a:p>
        </p:txBody>
      </p:sp>
      <p:sp>
        <p:nvSpPr>
          <p:cNvPr id="7" name="Text Placeholder 8">
            <a:extLst>
              <a:ext uri="{FF2B5EF4-FFF2-40B4-BE49-F238E27FC236}">
                <a16:creationId xmlns:a16="http://schemas.microsoft.com/office/drawing/2014/main" id="{918AC53C-C65D-4432-9E86-D293EB52028C}"/>
              </a:ext>
            </a:extLst>
          </p:cNvPr>
          <p:cNvSpPr txBox="1">
            <a:spLocks/>
          </p:cNvSpPr>
          <p:nvPr/>
        </p:nvSpPr>
        <p:spPr>
          <a:xfrm>
            <a:off x="4878474" y="765345"/>
            <a:ext cx="6770688" cy="561368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rgbClr val="004050"/>
                </a:solidFill>
                <a:latin typeface="+mn-lt"/>
                <a:ea typeface="+mn-ea"/>
                <a:cs typeface="+mn-cs"/>
              </a:defRPr>
            </a:lvl1pPr>
            <a:lvl2pPr marL="285750" indent="-285750" algn="l" defTabSz="914400" rtl="0" eaLnBrk="1" latinLnBrk="0" hangingPunct="1">
              <a:lnSpc>
                <a:spcPct val="100000"/>
              </a:lnSpc>
              <a:spcBef>
                <a:spcPts val="500"/>
              </a:spcBef>
              <a:buFont typeface="Arial" panose="020B0604020202020204" pitchFamily="34" charset="0"/>
              <a:buChar char="•"/>
              <a:defRPr sz="1800" b="1" kern="1200">
                <a:solidFill>
                  <a:srgbClr val="004050"/>
                </a:solidFill>
                <a:latin typeface="+mn-lt"/>
                <a:ea typeface="+mn-ea"/>
                <a:cs typeface="+mn-cs"/>
              </a:defRPr>
            </a:lvl2pPr>
            <a:lvl3pPr marL="360363" indent="268288" algn="l" defTabSz="914400" rtl="0" eaLnBrk="1" latinLnBrk="0" hangingPunct="1">
              <a:lnSpc>
                <a:spcPct val="90000"/>
              </a:lnSpc>
              <a:spcBef>
                <a:spcPts val="500"/>
              </a:spcBef>
              <a:buFont typeface="Montserrat" panose="00000500000000000000" pitchFamily="2" charset="0"/>
              <a:buChar char="‐"/>
              <a:defRPr sz="2000" kern="1200">
                <a:solidFill>
                  <a:srgbClr val="004050"/>
                </a:solidFill>
                <a:latin typeface="+mn-lt"/>
                <a:ea typeface="+mn-ea"/>
                <a:cs typeface="+mn-cs"/>
              </a:defRPr>
            </a:lvl3pPr>
            <a:lvl4pPr marL="628650" indent="452438" algn="l" defTabSz="914400" rtl="0" eaLnBrk="1" latinLnBrk="0" hangingPunct="1">
              <a:lnSpc>
                <a:spcPct val="90000"/>
              </a:lnSpc>
              <a:spcBef>
                <a:spcPts val="500"/>
              </a:spcBef>
              <a:buFont typeface="Courier New" panose="02070309020205020404" pitchFamily="49" charset="0"/>
              <a:buChar char="o"/>
              <a:defRPr sz="1800" kern="1200">
                <a:solidFill>
                  <a:srgbClr val="004050"/>
                </a:solidFill>
                <a:latin typeface="+mn-lt"/>
                <a:ea typeface="+mn-ea"/>
                <a:cs typeface="+mn-cs"/>
              </a:defRPr>
            </a:lvl4pPr>
            <a:lvl5pPr marL="179996" indent="-179996"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132"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a:t>Subroutines are used to help structure code, for commonly repeated tasks, or to improve code readability.</a:t>
            </a:r>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r>
              <a:rPr lang="en-GB"/>
              <a:t>Common confusion for those starting out: it won’t do anything unless called!</a:t>
            </a:r>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endParaRPr lang="en-GB"/>
          </a:p>
          <a:p>
            <a:pPr fontAlgn="auto">
              <a:spcAft>
                <a:spcPts val="0"/>
              </a:spcAft>
            </a:pPr>
            <a:r>
              <a:rPr lang="en-GB"/>
              <a:t>In python, many people refer to these subroutines as ‘functions’.</a:t>
            </a:r>
          </a:p>
          <a:p>
            <a:pPr fontAlgn="auto">
              <a:spcAft>
                <a:spcPts val="0"/>
              </a:spcAft>
            </a:pPr>
            <a:r>
              <a:rPr lang="en-GB"/>
              <a:t>Strictly speaking, if data is returned then it is a function. However, python uses the same code structure to define procedures (which don’t return data) – like the example above.</a:t>
            </a:r>
            <a:endParaRPr lang="en-GB" dirty="0"/>
          </a:p>
        </p:txBody>
      </p:sp>
      <p:pic>
        <p:nvPicPr>
          <p:cNvPr id="8" name="Picture 7">
            <a:extLst>
              <a:ext uri="{FF2B5EF4-FFF2-40B4-BE49-F238E27FC236}">
                <a16:creationId xmlns:a16="http://schemas.microsoft.com/office/drawing/2014/main" id="{5E0E562C-E0D1-450E-BEAF-DFEE431C1EE1}"/>
              </a:ext>
            </a:extLst>
          </p:cNvPr>
          <p:cNvPicPr>
            <a:picLocks noChangeAspect="1"/>
          </p:cNvPicPr>
          <p:nvPr/>
        </p:nvPicPr>
        <p:blipFill>
          <a:blip r:embed="rId3"/>
          <a:stretch>
            <a:fillRect/>
          </a:stretch>
        </p:blipFill>
        <p:spPr>
          <a:xfrm>
            <a:off x="5900949" y="1226215"/>
            <a:ext cx="3845022" cy="2014059"/>
          </a:xfrm>
          <a:prstGeom prst="rect">
            <a:avLst/>
          </a:prstGeom>
        </p:spPr>
      </p:pic>
      <p:pic>
        <p:nvPicPr>
          <p:cNvPr id="9" name="Picture 8">
            <a:extLst>
              <a:ext uri="{FF2B5EF4-FFF2-40B4-BE49-F238E27FC236}">
                <a16:creationId xmlns:a16="http://schemas.microsoft.com/office/drawing/2014/main" id="{478630F0-0B49-47BB-B497-E7FE6B8FA88D}"/>
              </a:ext>
            </a:extLst>
          </p:cNvPr>
          <p:cNvPicPr>
            <a:picLocks noChangeAspect="1"/>
          </p:cNvPicPr>
          <p:nvPr/>
        </p:nvPicPr>
        <p:blipFill>
          <a:blip r:embed="rId4"/>
          <a:stretch>
            <a:fillRect/>
          </a:stretch>
        </p:blipFill>
        <p:spPr>
          <a:xfrm>
            <a:off x="6498427" y="3766943"/>
            <a:ext cx="3530781" cy="1301817"/>
          </a:xfrm>
          <a:prstGeom prst="rect">
            <a:avLst/>
          </a:prstGeom>
        </p:spPr>
      </p:pic>
      <p:pic>
        <p:nvPicPr>
          <p:cNvPr id="10" name="Picture 9">
            <a:extLst>
              <a:ext uri="{FF2B5EF4-FFF2-40B4-BE49-F238E27FC236}">
                <a16:creationId xmlns:a16="http://schemas.microsoft.com/office/drawing/2014/main" id="{489BF2B7-20B7-47BC-8840-65AB43468CA4}"/>
              </a:ext>
            </a:extLst>
          </p:cNvPr>
          <p:cNvPicPr>
            <a:picLocks noChangeAspect="1"/>
          </p:cNvPicPr>
          <p:nvPr/>
        </p:nvPicPr>
        <p:blipFill>
          <a:blip r:embed="rId5"/>
          <a:stretch>
            <a:fillRect/>
          </a:stretch>
        </p:blipFill>
        <p:spPr>
          <a:xfrm>
            <a:off x="806567" y="3135085"/>
            <a:ext cx="2254366" cy="1263715"/>
          </a:xfrm>
          <a:prstGeom prst="rect">
            <a:avLst/>
          </a:prstGeom>
        </p:spPr>
      </p:pic>
    </p:spTree>
    <p:extLst>
      <p:ext uri="{BB962C8B-B14F-4D97-AF65-F5344CB8AC3E}">
        <p14:creationId xmlns:p14="http://schemas.microsoft.com/office/powerpoint/2010/main" val="239438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EBEDF-9626-4690-B7E8-80EB644D9BBF}"/>
              </a:ext>
            </a:extLst>
          </p:cNvPr>
          <p:cNvSpPr>
            <a:spLocks noGrp="1"/>
          </p:cNvSpPr>
          <p:nvPr>
            <p:ph type="body" sz="quarter" idx="10"/>
          </p:nvPr>
        </p:nvSpPr>
        <p:spPr/>
        <p:txBody>
          <a:bodyPr>
            <a:normAutofit/>
          </a:bodyPr>
          <a:lstStyle/>
          <a:p>
            <a:r>
              <a:rPr lang="en-GB" sz="2800" dirty="0"/>
              <a:t>Introduction to subroutines</a:t>
            </a:r>
          </a:p>
        </p:txBody>
      </p:sp>
      <p:sp>
        <p:nvSpPr>
          <p:cNvPr id="3" name="Text Placeholder 2">
            <a:extLst>
              <a:ext uri="{FF2B5EF4-FFF2-40B4-BE49-F238E27FC236}">
                <a16:creationId xmlns:a16="http://schemas.microsoft.com/office/drawing/2014/main" id="{1244F5CA-514D-4BCC-964A-D09E01096C65}"/>
              </a:ext>
            </a:extLst>
          </p:cNvPr>
          <p:cNvSpPr>
            <a:spLocks noGrp="1"/>
          </p:cNvSpPr>
          <p:nvPr>
            <p:ph type="body" sz="quarter" idx="15"/>
          </p:nvPr>
        </p:nvSpPr>
        <p:spPr/>
        <p:txBody>
          <a:bodyPr/>
          <a:lstStyle/>
          <a:p>
            <a:r>
              <a:rPr lang="en-GB" dirty="0"/>
              <a:t>Some subroutines come ready made. It’s one of the advantages of using Python for Data Science that so much has already been created.</a:t>
            </a:r>
          </a:p>
          <a:p>
            <a:endParaRPr lang="en-GB" dirty="0"/>
          </a:p>
          <a:p>
            <a:r>
              <a:rPr lang="en-GB" dirty="0"/>
              <a:t>Which of these might you expect to return a value?</a:t>
            </a:r>
          </a:p>
          <a:p>
            <a:endParaRPr lang="en-GB" dirty="0"/>
          </a:p>
          <a:p>
            <a:pPr marL="285750" indent="-285750">
              <a:buFontTx/>
              <a:buChar char="-"/>
            </a:pPr>
            <a:r>
              <a:rPr lang="en-GB" dirty="0"/>
              <a:t>print()</a:t>
            </a:r>
          </a:p>
          <a:p>
            <a:pPr marL="285750" indent="-285750">
              <a:buFontTx/>
              <a:buChar char="-"/>
            </a:pPr>
            <a:r>
              <a:rPr lang="en-GB" dirty="0"/>
              <a:t>help()</a:t>
            </a:r>
          </a:p>
          <a:p>
            <a:pPr marL="285750" indent="-285750">
              <a:buFontTx/>
              <a:buChar char="-"/>
            </a:pPr>
            <a:r>
              <a:rPr lang="en-GB" dirty="0"/>
              <a:t>input()</a:t>
            </a:r>
          </a:p>
          <a:p>
            <a:pPr marL="285750" indent="-285750">
              <a:buFontTx/>
              <a:buChar char="-"/>
            </a:pPr>
            <a:r>
              <a:rPr lang="en-GB" dirty="0" err="1"/>
              <a:t>len</a:t>
            </a:r>
            <a:r>
              <a:rPr lang="en-GB" dirty="0"/>
              <a:t>()</a:t>
            </a:r>
          </a:p>
          <a:p>
            <a:pPr marL="285750" indent="-285750">
              <a:buFontTx/>
              <a:buChar char="-"/>
            </a:pPr>
            <a:r>
              <a:rPr lang="en-GB" dirty="0"/>
              <a:t>sum()</a:t>
            </a:r>
          </a:p>
          <a:p>
            <a:pPr marL="285750" indent="-285750">
              <a:buFontTx/>
              <a:buChar char="-"/>
            </a:pPr>
            <a:r>
              <a:rPr lang="en-GB" dirty="0"/>
              <a:t>int()</a:t>
            </a:r>
          </a:p>
          <a:p>
            <a:endParaRPr lang="en-GB" dirty="0"/>
          </a:p>
          <a:p>
            <a:endParaRPr lang="en-GB" dirty="0"/>
          </a:p>
        </p:txBody>
      </p:sp>
    </p:spTree>
    <p:extLst>
      <p:ext uri="{BB962C8B-B14F-4D97-AF65-F5344CB8AC3E}">
        <p14:creationId xmlns:p14="http://schemas.microsoft.com/office/powerpoint/2010/main" val="753380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E200F-4A51-4D63-8981-9326025F4334}"/>
              </a:ext>
            </a:extLst>
          </p:cNvPr>
          <p:cNvSpPr>
            <a:spLocks noGrp="1"/>
          </p:cNvSpPr>
          <p:nvPr>
            <p:ph type="body" sz="quarter" idx="15"/>
          </p:nvPr>
        </p:nvSpPr>
        <p:spPr>
          <a:xfrm>
            <a:off x="4978141" y="947214"/>
            <a:ext cx="6770688" cy="5564458"/>
          </a:xfrm>
        </p:spPr>
        <p:txBody>
          <a:bodyPr>
            <a:normAutofit/>
          </a:bodyPr>
          <a:lstStyle/>
          <a:p>
            <a:r>
              <a:rPr lang="en-GB" dirty="0"/>
              <a:t>Individual activity:</a:t>
            </a:r>
          </a:p>
          <a:p>
            <a:pPr algn="l"/>
            <a:r>
              <a:rPr lang="en-GB" b="1" i="0" dirty="0">
                <a:solidFill>
                  <a:srgbClr val="000000"/>
                </a:solidFill>
                <a:effectLst/>
                <a:latin typeface="Helvetica Neue"/>
              </a:rPr>
              <a:t>Update your skills and knowledge profile chart using the notes as guidance</a:t>
            </a:r>
          </a:p>
          <a:p>
            <a:pPr marL="742950" lvl="1" indent="-285750" algn="l">
              <a:buFont typeface="Arial" panose="020B0604020202020204" pitchFamily="34" charset="0"/>
              <a:buChar char="•"/>
            </a:pPr>
            <a:r>
              <a:rPr lang="en-GB" b="0" i="0" dirty="0">
                <a:solidFill>
                  <a:srgbClr val="000000"/>
                </a:solidFill>
                <a:effectLst/>
                <a:latin typeface="Helvetica Neue"/>
              </a:rPr>
              <a:t>Where do you need to develop your skillset? </a:t>
            </a:r>
          </a:p>
          <a:p>
            <a:pPr marL="457200" lvl="1" indent="0" algn="l">
              <a:buNone/>
            </a:pPr>
            <a:endParaRPr lang="en-GB" b="0" i="0" dirty="0">
              <a:solidFill>
                <a:srgbClr val="000000"/>
              </a:solidFill>
              <a:effectLst/>
              <a:latin typeface="Helvetica Neue"/>
            </a:endParaRPr>
          </a:p>
          <a:p>
            <a:pPr marL="457200" lvl="1" indent="0" algn="l">
              <a:buNone/>
            </a:pPr>
            <a:endParaRPr lang="en-GB" b="0" i="0" dirty="0">
              <a:solidFill>
                <a:srgbClr val="000000"/>
              </a:solidFill>
              <a:effectLst/>
              <a:latin typeface="Helvetica Neue"/>
            </a:endParaRPr>
          </a:p>
          <a:p>
            <a:pPr marL="457200" lvl="1" indent="0" algn="l">
              <a:buNone/>
            </a:pPr>
            <a:r>
              <a:rPr lang="en-GB" b="0" i="0" dirty="0">
                <a:solidFill>
                  <a:srgbClr val="000000"/>
                </a:solidFill>
                <a:effectLst/>
                <a:latin typeface="Helvetica Neue"/>
              </a:rPr>
              <a:t>Note: your list may </a:t>
            </a:r>
            <a:r>
              <a:rPr lang="en-GB" dirty="0">
                <a:solidFill>
                  <a:srgbClr val="000000"/>
                </a:solidFill>
                <a:latin typeface="Helvetica Neue"/>
              </a:rPr>
              <a:t>get longer before it gets shorter – we hope you’ll have learnt lots, but still have lots of ideas for further study by the end of this course!</a:t>
            </a:r>
          </a:p>
          <a:p>
            <a:pPr marL="457200" lvl="1" indent="0" algn="l">
              <a:buNone/>
            </a:pPr>
            <a:endParaRPr lang="en-GB" dirty="0"/>
          </a:p>
          <a:p>
            <a:r>
              <a:rPr lang="en-GB" dirty="0"/>
              <a:t>Estimated Time: 10 minutes</a:t>
            </a:r>
          </a:p>
          <a:p>
            <a:endParaRPr lang="en-GB" dirty="0"/>
          </a:p>
        </p:txBody>
      </p:sp>
      <p:sp>
        <p:nvSpPr>
          <p:cNvPr id="3" name="Slide Number Placeholder 2">
            <a:extLst>
              <a:ext uri="{FF2B5EF4-FFF2-40B4-BE49-F238E27FC236}">
                <a16:creationId xmlns:a16="http://schemas.microsoft.com/office/drawing/2014/main" id="{F4E0992E-F708-499A-94FD-DCB5D63A244E}"/>
              </a:ext>
            </a:extLst>
          </p:cNvPr>
          <p:cNvSpPr>
            <a:spLocks noGrp="1"/>
          </p:cNvSpPr>
          <p:nvPr>
            <p:ph type="sldNum" sz="quarter" idx="4"/>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93</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413AE037-648A-4FB7-945E-25C4E657AF33}"/>
              </a:ext>
            </a:extLst>
          </p:cNvPr>
          <p:cNvSpPr>
            <a:spLocks noGrp="1"/>
          </p:cNvSpPr>
          <p:nvPr>
            <p:ph type="body" sz="quarter" idx="10"/>
          </p:nvPr>
        </p:nvSpPr>
        <p:spPr/>
        <p:txBody>
          <a:bodyPr/>
          <a:lstStyle/>
          <a:p>
            <a:r>
              <a:rPr lang="en-GB" dirty="0"/>
              <a:t>activity</a:t>
            </a:r>
          </a:p>
          <a:p>
            <a:endParaRPr lang="en-GB" dirty="0"/>
          </a:p>
        </p:txBody>
      </p:sp>
    </p:spTree>
    <p:extLst>
      <p:ext uri="{BB962C8B-B14F-4D97-AF65-F5344CB8AC3E}">
        <p14:creationId xmlns:p14="http://schemas.microsoft.com/office/powerpoint/2010/main" val="2758732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1AB66-C484-447D-ADDA-07270AC142B0}"/>
              </a:ext>
            </a:extLst>
          </p:cNvPr>
          <p:cNvSpPr>
            <a:spLocks noGrp="1"/>
          </p:cNvSpPr>
          <p:nvPr>
            <p:ph type="body" sz="quarter" idx="10"/>
          </p:nvPr>
        </p:nvSpPr>
        <p:spPr/>
        <p:txBody>
          <a:bodyPr/>
          <a:lstStyle/>
          <a:p>
            <a:r>
              <a:rPr lang="en-GB" dirty="0"/>
              <a:t>Learning check</a:t>
            </a:r>
          </a:p>
        </p:txBody>
      </p:sp>
      <p:sp>
        <p:nvSpPr>
          <p:cNvPr id="3" name="Slide Number Placeholder 2">
            <a:extLst>
              <a:ext uri="{FF2B5EF4-FFF2-40B4-BE49-F238E27FC236}">
                <a16:creationId xmlns:a16="http://schemas.microsoft.com/office/drawing/2014/main" id="{2AFC4046-146A-4C00-A62A-E052966DC3FC}"/>
              </a:ext>
            </a:extLst>
          </p:cNvPr>
          <p:cNvSpPr>
            <a:spLocks noGrp="1"/>
          </p:cNvSpPr>
          <p:nvPr>
            <p:ph type="sldNum" sz="quarter" idx="4"/>
          </p:nvPr>
        </p:nvSpPr>
        <p:spPr/>
        <p:txBody>
          <a:bodyPr/>
          <a:lstStyle/>
          <a:p>
            <a:fld id="{EF892D59-8F09-EF4B-AD6D-DA609442F868}" type="slidenum">
              <a:rPr lang="en-GB" smtClean="0"/>
              <a:pPr/>
              <a:t>94</a:t>
            </a:fld>
            <a:endParaRPr lang="en-GB"/>
          </a:p>
        </p:txBody>
      </p:sp>
      <p:sp>
        <p:nvSpPr>
          <p:cNvPr id="4" name="Text Placeholder 3">
            <a:extLst>
              <a:ext uri="{FF2B5EF4-FFF2-40B4-BE49-F238E27FC236}">
                <a16:creationId xmlns:a16="http://schemas.microsoft.com/office/drawing/2014/main" id="{15BC58DC-BFA1-4974-AAFC-8AE984E3119E}"/>
              </a:ext>
            </a:extLst>
          </p:cNvPr>
          <p:cNvSpPr>
            <a:spLocks noGrp="1"/>
          </p:cNvSpPr>
          <p:nvPr>
            <p:ph type="body" sz="quarter" idx="15"/>
          </p:nvPr>
        </p:nvSpPr>
        <p:spPr/>
        <p:txBody>
          <a:bodyPr/>
          <a:lstStyle/>
          <a:p>
            <a:r>
              <a:rPr lang="en-GB" dirty="0"/>
              <a:t>Think about your answers to these questions</a:t>
            </a:r>
          </a:p>
          <a:p>
            <a:endParaRPr lang="en-GB" dirty="0"/>
          </a:p>
          <a:p>
            <a:pPr algn="l">
              <a:buFont typeface="Arial" panose="020B0604020202020204" pitchFamily="34" charset="0"/>
              <a:buChar char="•"/>
            </a:pPr>
            <a:r>
              <a:rPr lang="en-GB" b="0" i="0" dirty="0">
                <a:solidFill>
                  <a:srgbClr val="000000"/>
                </a:solidFill>
                <a:effectLst/>
                <a:latin typeface="Monserat"/>
              </a:rPr>
              <a:t>How can data be stored in Python?</a:t>
            </a:r>
          </a:p>
          <a:p>
            <a:pPr algn="l"/>
            <a:endParaRPr lang="en-GB" b="0" i="0" dirty="0">
              <a:solidFill>
                <a:srgbClr val="000000"/>
              </a:solidFill>
              <a:effectLst/>
              <a:latin typeface="Monserat"/>
            </a:endParaRPr>
          </a:p>
          <a:p>
            <a:pPr algn="l">
              <a:buFont typeface="Arial" panose="020B0604020202020204" pitchFamily="34" charset="0"/>
              <a:buChar char="•"/>
            </a:pPr>
            <a:r>
              <a:rPr lang="en-GB" b="0" i="0" dirty="0">
                <a:solidFill>
                  <a:srgbClr val="000000"/>
                </a:solidFill>
                <a:effectLst/>
                <a:latin typeface="Monserat"/>
              </a:rPr>
              <a:t>How do you get the program to make a choice? Or repeat a section of code?</a:t>
            </a:r>
          </a:p>
          <a:p>
            <a:pPr algn="l"/>
            <a:endParaRPr lang="en-GB" b="0" i="0" dirty="0">
              <a:solidFill>
                <a:srgbClr val="000000"/>
              </a:solidFill>
              <a:effectLst/>
              <a:latin typeface="Monserat"/>
            </a:endParaRPr>
          </a:p>
          <a:p>
            <a:pPr algn="l">
              <a:buFont typeface="Arial" panose="020B0604020202020204" pitchFamily="34" charset="0"/>
              <a:buChar char="•"/>
            </a:pPr>
            <a:r>
              <a:rPr lang="en-GB" dirty="0">
                <a:solidFill>
                  <a:srgbClr val="000000"/>
                </a:solidFill>
                <a:latin typeface="Monserat"/>
              </a:rPr>
              <a:t>Can you think of examples of how python could be used for handling or analysing data?</a:t>
            </a:r>
          </a:p>
          <a:p>
            <a:pPr algn="l"/>
            <a:endParaRPr lang="en-GB" dirty="0"/>
          </a:p>
          <a:p>
            <a:r>
              <a:rPr lang="en-GB" dirty="0"/>
              <a:t>If there are any that you can’t confidently answer – please ask for a summary now</a:t>
            </a:r>
          </a:p>
        </p:txBody>
      </p:sp>
    </p:spTree>
    <p:extLst>
      <p:ext uri="{BB962C8B-B14F-4D97-AF65-F5344CB8AC3E}">
        <p14:creationId xmlns:p14="http://schemas.microsoft.com/office/powerpoint/2010/main" val="17804023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7086-6DA9-4E7C-BE94-94C764D3FFB7}"/>
              </a:ext>
            </a:extLst>
          </p:cNvPr>
          <p:cNvSpPr>
            <a:spLocks noGrp="1"/>
          </p:cNvSpPr>
          <p:nvPr>
            <p:ph type="ctrTitle"/>
          </p:nvPr>
        </p:nvSpPr>
        <p:spPr/>
        <p:txBody>
          <a:bodyPr/>
          <a:lstStyle/>
          <a:p>
            <a:r>
              <a:rPr lang="en-GB" dirty="0"/>
              <a:t>End of Module 3</a:t>
            </a:r>
          </a:p>
        </p:txBody>
      </p:sp>
      <p:pic>
        <p:nvPicPr>
          <p:cNvPr id="4" name="Picture 3">
            <a:extLst>
              <a:ext uri="{FF2B5EF4-FFF2-40B4-BE49-F238E27FC236}">
                <a16:creationId xmlns:a16="http://schemas.microsoft.com/office/drawing/2014/main" id="{04DBD7DC-DEF8-47B8-BE15-7F3B34849293}"/>
              </a:ext>
            </a:extLst>
          </p:cNvPr>
          <p:cNvPicPr>
            <a:picLocks noChangeAspect="1"/>
          </p:cNvPicPr>
          <p:nvPr/>
        </p:nvPicPr>
        <p:blipFill rotWithShape="1">
          <a:blip r:embed="rId2"/>
          <a:srcRect t="17483" b="28110"/>
          <a:stretch/>
        </p:blipFill>
        <p:spPr>
          <a:xfrm>
            <a:off x="7468626" y="3156857"/>
            <a:ext cx="3221042" cy="2951843"/>
          </a:xfrm>
          <a:prstGeom prst="rect">
            <a:avLst/>
          </a:prstGeom>
        </p:spPr>
      </p:pic>
    </p:spTree>
    <p:extLst>
      <p:ext uri="{BB962C8B-B14F-4D97-AF65-F5344CB8AC3E}">
        <p14:creationId xmlns:p14="http://schemas.microsoft.com/office/powerpoint/2010/main" val="2864009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AB6A3-9715-4222-9B3E-9BAC74D25E74}"/>
              </a:ext>
            </a:extLst>
          </p:cNvPr>
          <p:cNvSpPr>
            <a:spLocks noGrp="1"/>
          </p:cNvSpPr>
          <p:nvPr>
            <p:ph type="body" sz="quarter" idx="10"/>
          </p:nvPr>
        </p:nvSpPr>
        <p:spPr/>
        <p:txBody>
          <a:bodyPr/>
          <a:lstStyle/>
          <a:p>
            <a:r>
              <a:rPr lang="en-GB" sz="2400" dirty="0">
                <a:solidFill>
                  <a:schemeClr val="bg1"/>
                </a:solidFill>
              </a:rPr>
              <a:t>Module 4: Introduction to Pandas</a:t>
            </a:r>
          </a:p>
        </p:txBody>
      </p:sp>
      <p:sp>
        <p:nvSpPr>
          <p:cNvPr id="4" name="Slide Number Placeholder 3">
            <a:extLst>
              <a:ext uri="{FF2B5EF4-FFF2-40B4-BE49-F238E27FC236}">
                <a16:creationId xmlns:a16="http://schemas.microsoft.com/office/drawing/2014/main" id="{1F22EE6F-5199-425F-87C4-D5B0147F622B}"/>
              </a:ext>
            </a:extLst>
          </p:cNvPr>
          <p:cNvSpPr>
            <a:spLocks noGrp="1"/>
          </p:cNvSpPr>
          <p:nvPr>
            <p:ph type="sldNum" sz="quarter" idx="4"/>
          </p:nvPr>
        </p:nvSpPr>
        <p:spPr/>
        <p:txBody>
          <a:bodyPr/>
          <a:lstStyle/>
          <a:p>
            <a:fld id="{EF892D59-8F09-EF4B-AD6D-DA609442F868}" type="slidenum">
              <a:rPr lang="en-GB" smtClean="0"/>
              <a:pPr/>
              <a:t>96</a:t>
            </a:fld>
            <a:endParaRPr lang="en-GB"/>
          </a:p>
        </p:txBody>
      </p:sp>
      <p:sp>
        <p:nvSpPr>
          <p:cNvPr id="5" name="Text Placeholder 2">
            <a:extLst>
              <a:ext uri="{FF2B5EF4-FFF2-40B4-BE49-F238E27FC236}">
                <a16:creationId xmlns:a16="http://schemas.microsoft.com/office/drawing/2014/main" id="{222DE9DC-8C3F-456B-B46A-CECC2C82BC02}"/>
              </a:ext>
            </a:extLst>
          </p:cNvPr>
          <p:cNvSpPr>
            <a:spLocks noGrp="1"/>
          </p:cNvSpPr>
          <p:nvPr>
            <p:ph type="body" sz="quarter" idx="15"/>
          </p:nvPr>
        </p:nvSpPr>
        <p:spPr>
          <a:xfrm>
            <a:off x="5037138" y="1349375"/>
            <a:ext cx="6770687" cy="5119688"/>
          </a:xfrm>
        </p:spPr>
        <p:txBody>
          <a:bodyPr>
            <a:normAutofit/>
          </a:bodyPr>
          <a:lstStyle/>
          <a:p>
            <a:pPr algn="l"/>
            <a:r>
              <a:rPr lang="en-GB" b="1" i="0" dirty="0">
                <a:solidFill>
                  <a:srgbClr val="000000"/>
                </a:solidFill>
                <a:effectLst/>
                <a:latin typeface="Helvetica Neue"/>
              </a:rPr>
              <a:t>The Topic: What?</a:t>
            </a:r>
          </a:p>
          <a:p>
            <a:pPr algn="l">
              <a:buFont typeface="Arial" panose="020B0604020202020204" pitchFamily="34" charset="0"/>
              <a:buChar char="•"/>
            </a:pPr>
            <a:r>
              <a:rPr lang="en-GB" b="0" i="0" dirty="0">
                <a:solidFill>
                  <a:srgbClr val="000000"/>
                </a:solidFill>
                <a:effectLst/>
                <a:latin typeface="Helvetica Neue"/>
              </a:rPr>
              <a:t>An introduction to python libraries for data analysis</a:t>
            </a:r>
          </a:p>
          <a:p>
            <a:pPr algn="l">
              <a:buFont typeface="Arial" panose="020B0604020202020204" pitchFamily="34" charset="0"/>
              <a:buChar char="•"/>
            </a:pPr>
            <a:r>
              <a:rPr lang="en-GB" dirty="0">
                <a:solidFill>
                  <a:srgbClr val="000000"/>
                </a:solidFill>
                <a:latin typeface="Helvetica Neue"/>
              </a:rPr>
              <a:t>How and when to use Pandas</a:t>
            </a:r>
            <a:endParaRPr lang="en-GB" b="0" i="0" dirty="0">
              <a:solidFill>
                <a:srgbClr val="000000"/>
              </a:solidFill>
              <a:effectLst/>
              <a:latin typeface="Helvetica Neue"/>
            </a:endParaRPr>
          </a:p>
          <a:p>
            <a:pPr algn="l"/>
            <a:r>
              <a:rPr lang="en-GB" b="1" i="0" dirty="0">
                <a:solidFill>
                  <a:srgbClr val="000000"/>
                </a:solidFill>
                <a:effectLst/>
                <a:latin typeface="Helvetica Neue"/>
              </a:rPr>
              <a:t>Applications: Why?</a:t>
            </a:r>
          </a:p>
          <a:p>
            <a:pPr algn="l">
              <a:buFont typeface="Arial" panose="020B0604020202020204" pitchFamily="34" charset="0"/>
              <a:buChar char="•"/>
            </a:pPr>
            <a:r>
              <a:rPr lang="en-GB" b="0" i="0" dirty="0">
                <a:solidFill>
                  <a:srgbClr val="000000"/>
                </a:solidFill>
                <a:effectLst/>
                <a:latin typeface="Helvetica Neue"/>
              </a:rPr>
              <a:t>To understand what libraries already exist for Python that are relevant for data analysis</a:t>
            </a:r>
          </a:p>
          <a:p>
            <a:pPr algn="l">
              <a:buFont typeface="Arial" panose="020B0604020202020204" pitchFamily="34" charset="0"/>
              <a:buChar char="•"/>
            </a:pPr>
            <a:r>
              <a:rPr lang="en-GB" dirty="0">
                <a:solidFill>
                  <a:srgbClr val="000000"/>
                </a:solidFill>
                <a:latin typeface="Helvetica Neue"/>
              </a:rPr>
              <a:t>To be able to manipulate data in Python so that processes can be later automated</a:t>
            </a:r>
            <a:endParaRPr lang="en-GB" b="0" i="0" dirty="0">
              <a:solidFill>
                <a:srgbClr val="000000"/>
              </a:solidFill>
              <a:effectLst/>
              <a:latin typeface="Helvetica Neue"/>
            </a:endParaRPr>
          </a:p>
          <a:p>
            <a:pPr algn="l"/>
            <a:r>
              <a:rPr lang="en-GB" b="1" i="0" dirty="0">
                <a:solidFill>
                  <a:srgbClr val="000000"/>
                </a:solidFill>
                <a:effectLst/>
                <a:latin typeface="Helvetica Neue"/>
              </a:rPr>
              <a:t>Expectations: Who?</a:t>
            </a:r>
          </a:p>
          <a:p>
            <a:pPr algn="l">
              <a:buFont typeface="Arial" panose="020B0604020202020204" pitchFamily="34" charset="0"/>
              <a:buChar char="•"/>
            </a:pPr>
            <a:r>
              <a:rPr lang="en-GB" b="0" i="0" dirty="0">
                <a:solidFill>
                  <a:srgbClr val="000000"/>
                </a:solidFill>
                <a:effectLst/>
                <a:latin typeface="Helvetica Neue"/>
              </a:rPr>
              <a:t>It is assumed you have used Python previously. This module will focus on how ready-written code can be applied.</a:t>
            </a:r>
          </a:p>
          <a:p>
            <a:pPr algn="l">
              <a:buFont typeface="Arial" panose="020B0604020202020204" pitchFamily="34" charset="0"/>
              <a:buChar char="•"/>
            </a:pPr>
            <a:r>
              <a:rPr lang="en-GB" dirty="0">
                <a:solidFill>
                  <a:srgbClr val="000000"/>
                </a:solidFill>
                <a:latin typeface="Helvetica Neue"/>
              </a:rPr>
              <a:t>It is assumed you have worked with data previously. It is advantageous if you have previously used SQL.</a:t>
            </a:r>
            <a:endParaRPr lang="en-GB" b="0" i="0" dirty="0">
              <a:solidFill>
                <a:srgbClr val="000000"/>
              </a:solidFill>
              <a:effectLst/>
              <a:latin typeface="Helvetica Neue"/>
            </a:endParaRPr>
          </a:p>
          <a:p>
            <a:endParaRPr lang="en-GB" dirty="0"/>
          </a:p>
        </p:txBody>
      </p:sp>
    </p:spTree>
    <p:extLst>
      <p:ext uri="{BB962C8B-B14F-4D97-AF65-F5344CB8AC3E}">
        <p14:creationId xmlns:p14="http://schemas.microsoft.com/office/powerpoint/2010/main" val="1345957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7257BD-72C6-4D9B-A3B0-9CD71F468083}"/>
              </a:ext>
            </a:extLst>
          </p:cNvPr>
          <p:cNvSpPr>
            <a:spLocks noGrp="1"/>
          </p:cNvSpPr>
          <p:nvPr>
            <p:ph type="body" sz="quarter" idx="10"/>
          </p:nvPr>
        </p:nvSpPr>
        <p:spPr/>
        <p:txBody>
          <a:bodyPr/>
          <a:lstStyle/>
          <a:p>
            <a:r>
              <a:rPr lang="en-GB" sz="2700" dirty="0"/>
              <a:t>Objectives</a:t>
            </a:r>
          </a:p>
        </p:txBody>
      </p:sp>
      <p:sp>
        <p:nvSpPr>
          <p:cNvPr id="6" name="Text Placeholder 5">
            <a:extLst>
              <a:ext uri="{FF2B5EF4-FFF2-40B4-BE49-F238E27FC236}">
                <a16:creationId xmlns:a16="http://schemas.microsoft.com/office/drawing/2014/main" id="{913CD006-B1F1-4CF7-834D-509A26759374}"/>
              </a:ext>
            </a:extLst>
          </p:cNvPr>
          <p:cNvSpPr>
            <a:spLocks noGrp="1"/>
          </p:cNvSpPr>
          <p:nvPr>
            <p:ph type="body" sz="quarter" idx="15"/>
          </p:nvPr>
        </p:nvSpPr>
        <p:spPr/>
        <p:txBody>
          <a:bodyPr>
            <a:normAutofit/>
          </a:bodyPr>
          <a:lstStyle/>
          <a:p>
            <a:pPr algn="l">
              <a:buFont typeface="Arial" panose="020B0604020202020204" pitchFamily="34" charset="0"/>
              <a:buChar char="•"/>
            </a:pPr>
            <a:r>
              <a:rPr lang="en-GB" sz="2800" b="0" i="0" dirty="0">
                <a:solidFill>
                  <a:srgbClr val="000000"/>
                </a:solidFill>
                <a:effectLst/>
                <a:latin typeface="Monserat"/>
              </a:rPr>
              <a:t>import pandas</a:t>
            </a:r>
          </a:p>
          <a:p>
            <a:pPr algn="l">
              <a:buFont typeface="Arial" panose="020B0604020202020204" pitchFamily="34" charset="0"/>
              <a:buChar char="•"/>
            </a:pPr>
            <a:r>
              <a:rPr lang="en-GB" sz="2800" b="0" i="0" dirty="0">
                <a:solidFill>
                  <a:srgbClr val="000000"/>
                </a:solidFill>
                <a:effectLst/>
                <a:latin typeface="Monserat"/>
              </a:rPr>
              <a:t>write a program which uses pandas to</a:t>
            </a:r>
          </a:p>
          <a:p>
            <a:pPr marL="742950" lvl="1" indent="-285750" algn="l">
              <a:buFont typeface="Arial" panose="020B0604020202020204" pitchFamily="34" charset="0"/>
              <a:buChar char="•"/>
            </a:pPr>
            <a:r>
              <a:rPr lang="en-GB" sz="2800" b="0" i="0" dirty="0">
                <a:solidFill>
                  <a:srgbClr val="000000"/>
                </a:solidFill>
                <a:effectLst/>
                <a:latin typeface="Monserat"/>
              </a:rPr>
              <a:t>construct a </a:t>
            </a:r>
            <a:r>
              <a:rPr lang="en-GB" sz="2800" b="0" i="0" dirty="0" err="1">
                <a:solidFill>
                  <a:srgbClr val="000000"/>
                </a:solidFill>
                <a:effectLst/>
                <a:latin typeface="Monserat"/>
              </a:rPr>
              <a:t>dataframe</a:t>
            </a:r>
            <a:r>
              <a:rPr lang="en-GB" sz="2800" b="0" i="0" dirty="0">
                <a:solidFill>
                  <a:srgbClr val="000000"/>
                </a:solidFill>
                <a:effectLst/>
                <a:latin typeface="Monserat"/>
              </a:rPr>
              <a:t> via reading a dataset</a:t>
            </a:r>
          </a:p>
          <a:p>
            <a:pPr marL="742950" lvl="1" indent="-285750" algn="l">
              <a:buFont typeface="Arial" panose="020B0604020202020204" pitchFamily="34" charset="0"/>
              <a:buChar char="•"/>
            </a:pPr>
            <a:r>
              <a:rPr lang="en-GB" sz="2800" b="0" i="0" dirty="0">
                <a:solidFill>
                  <a:srgbClr val="000000"/>
                </a:solidFill>
                <a:effectLst/>
                <a:latin typeface="Monserat"/>
              </a:rPr>
              <a:t>remove missing data</a:t>
            </a:r>
          </a:p>
          <a:p>
            <a:pPr marL="742950" lvl="1" indent="-285750" algn="l">
              <a:buFont typeface="Arial" panose="020B0604020202020204" pitchFamily="34" charset="0"/>
              <a:buChar char="•"/>
            </a:pPr>
            <a:r>
              <a:rPr lang="en-GB" sz="2800" b="0" i="0" dirty="0">
                <a:solidFill>
                  <a:srgbClr val="000000"/>
                </a:solidFill>
                <a:effectLst/>
                <a:latin typeface="Monserat"/>
              </a:rPr>
              <a:t>obtain a subset of columns using list indexes</a:t>
            </a:r>
          </a:p>
          <a:p>
            <a:endParaRPr lang="en-GB" sz="2800" dirty="0">
              <a:latin typeface="Monserat"/>
            </a:endParaRPr>
          </a:p>
          <a:p>
            <a:endParaRPr lang="en-GB" sz="2800" dirty="0">
              <a:latin typeface="Monserat"/>
            </a:endParaRPr>
          </a:p>
        </p:txBody>
      </p:sp>
      <p:sp>
        <p:nvSpPr>
          <p:cNvPr id="4" name="Slide Number Placeholder 3">
            <a:extLst>
              <a:ext uri="{FF2B5EF4-FFF2-40B4-BE49-F238E27FC236}">
                <a16:creationId xmlns:a16="http://schemas.microsoft.com/office/drawing/2014/main" id="{9A0C9BBE-5EC1-47A2-BE2C-267E9FCE6817}"/>
              </a:ext>
            </a:extLst>
          </p:cNvPr>
          <p:cNvSpPr>
            <a:spLocks noGrp="1"/>
          </p:cNvSpPr>
          <p:nvPr>
            <p:ph type="sldNum" sz="quarter" idx="4"/>
          </p:nvPr>
        </p:nvSpPr>
        <p:spPr/>
        <p:txBody>
          <a:bodyPr/>
          <a:lstStyle/>
          <a:p>
            <a:fld id="{EF892D59-8F09-EF4B-AD6D-DA609442F868}" type="slidenum">
              <a:rPr lang="en-GB" smtClean="0"/>
              <a:pPr/>
              <a:t>97</a:t>
            </a:fld>
            <a:endParaRPr lang="en-GB"/>
          </a:p>
        </p:txBody>
      </p:sp>
      <p:pic>
        <p:nvPicPr>
          <p:cNvPr id="3" name="Picture 2">
            <a:extLst>
              <a:ext uri="{FF2B5EF4-FFF2-40B4-BE49-F238E27FC236}">
                <a16:creationId xmlns:a16="http://schemas.microsoft.com/office/drawing/2014/main" id="{9D9EA94E-24F5-4672-B2F8-0413A16F3515}"/>
              </a:ext>
            </a:extLst>
          </p:cNvPr>
          <p:cNvPicPr>
            <a:picLocks noChangeAspect="1"/>
          </p:cNvPicPr>
          <p:nvPr/>
        </p:nvPicPr>
        <p:blipFill>
          <a:blip r:embed="rId3"/>
          <a:stretch>
            <a:fillRect/>
          </a:stretch>
        </p:blipFill>
        <p:spPr>
          <a:xfrm>
            <a:off x="944426" y="2266740"/>
            <a:ext cx="2057506" cy="1835244"/>
          </a:xfrm>
          <a:prstGeom prst="rect">
            <a:avLst/>
          </a:prstGeom>
        </p:spPr>
      </p:pic>
    </p:spTree>
    <p:extLst>
      <p:ext uri="{BB962C8B-B14F-4D97-AF65-F5344CB8AC3E}">
        <p14:creationId xmlns:p14="http://schemas.microsoft.com/office/powerpoint/2010/main" val="12909185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90C8B-2AD5-48C5-953E-EF0800F1181C}"/>
              </a:ext>
            </a:extLst>
          </p:cNvPr>
          <p:cNvSpPr>
            <a:spLocks noGrp="1"/>
          </p:cNvSpPr>
          <p:nvPr>
            <p:ph type="body" sz="quarter" idx="10"/>
          </p:nvPr>
        </p:nvSpPr>
        <p:spPr/>
        <p:txBody>
          <a:bodyPr>
            <a:normAutofit lnSpcReduction="10000"/>
          </a:bodyPr>
          <a:lstStyle/>
          <a:p>
            <a:r>
              <a:rPr lang="en-GB" dirty="0"/>
              <a:t>A selection of Python libraries for data analysis</a:t>
            </a:r>
          </a:p>
        </p:txBody>
      </p:sp>
      <p:sp>
        <p:nvSpPr>
          <p:cNvPr id="3" name="Text Placeholder 2">
            <a:extLst>
              <a:ext uri="{FF2B5EF4-FFF2-40B4-BE49-F238E27FC236}">
                <a16:creationId xmlns:a16="http://schemas.microsoft.com/office/drawing/2014/main" id="{2E38649C-4439-4B9D-BF7B-2B3F22F5EB96}"/>
              </a:ext>
            </a:extLst>
          </p:cNvPr>
          <p:cNvSpPr>
            <a:spLocks noGrp="1"/>
          </p:cNvSpPr>
          <p:nvPr>
            <p:ph type="body" sz="quarter" idx="15"/>
          </p:nvPr>
        </p:nvSpPr>
        <p:spPr/>
        <p:txBody>
          <a:bodyPr>
            <a:normAutofit lnSpcReduction="10000"/>
          </a:bodyPr>
          <a:lstStyle/>
          <a:p>
            <a:pPr algn="l">
              <a:buFont typeface="Arial" panose="020B0604020202020204" pitchFamily="34" charset="0"/>
              <a:buChar char="•"/>
            </a:pPr>
            <a:r>
              <a:rPr lang="en-GB" b="0" i="0" dirty="0">
                <a:solidFill>
                  <a:srgbClr val="000000"/>
                </a:solidFill>
                <a:effectLst/>
                <a:latin typeface="Monserat"/>
              </a:rPr>
              <a:t>NumPy</a:t>
            </a:r>
          </a:p>
          <a:p>
            <a:pPr marL="742950" lvl="1" indent="-285750" algn="l">
              <a:buFont typeface="Arial" panose="020B0604020202020204" pitchFamily="34" charset="0"/>
              <a:buChar char="•"/>
            </a:pPr>
            <a:r>
              <a:rPr lang="en-GB" b="0" i="0" dirty="0">
                <a:solidFill>
                  <a:srgbClr val="000000"/>
                </a:solidFill>
                <a:effectLst/>
                <a:latin typeface="Monserat"/>
              </a:rPr>
              <a:t>fast lists ( aka. arrays)</a:t>
            </a:r>
          </a:p>
          <a:p>
            <a:pPr algn="l">
              <a:buFont typeface="Arial" panose="020B0604020202020204" pitchFamily="34" charset="0"/>
              <a:buChar char="•"/>
            </a:pPr>
            <a:r>
              <a:rPr lang="en-GB" b="0" i="0" dirty="0">
                <a:solidFill>
                  <a:srgbClr val="000000"/>
                </a:solidFill>
                <a:effectLst/>
                <a:latin typeface="Monserat"/>
              </a:rPr>
              <a:t>Pandas</a:t>
            </a:r>
          </a:p>
          <a:p>
            <a:pPr marL="742950" lvl="1" indent="-285750" algn="l">
              <a:buFont typeface="Arial" panose="020B0604020202020204" pitchFamily="34" charset="0"/>
              <a:buChar char="•"/>
            </a:pPr>
            <a:r>
              <a:rPr lang="en-GB" b="0" i="0" dirty="0">
                <a:solidFill>
                  <a:srgbClr val="000000"/>
                </a:solidFill>
                <a:effectLst/>
                <a:latin typeface="Monserat"/>
              </a:rPr>
              <a:t>provides single-machine </a:t>
            </a:r>
            <a:r>
              <a:rPr lang="en-GB" b="0" i="0" dirty="0" err="1">
                <a:solidFill>
                  <a:srgbClr val="000000"/>
                </a:solidFill>
                <a:effectLst/>
                <a:latin typeface="Monserat"/>
              </a:rPr>
              <a:t>dataframes</a:t>
            </a:r>
            <a:r>
              <a:rPr lang="en-GB" b="0" i="0" dirty="0">
                <a:solidFill>
                  <a:srgbClr val="000000"/>
                </a:solidFill>
                <a:effectLst/>
                <a:latin typeface="Monserat"/>
              </a:rPr>
              <a:t> (aka. tables)</a:t>
            </a:r>
          </a:p>
          <a:p>
            <a:pPr algn="l">
              <a:buFont typeface="Arial" panose="020B0604020202020204" pitchFamily="34" charset="0"/>
              <a:buChar char="•"/>
            </a:pPr>
            <a:r>
              <a:rPr lang="en-GB" b="0" i="0" dirty="0">
                <a:solidFill>
                  <a:srgbClr val="000000"/>
                </a:solidFill>
                <a:effectLst/>
                <a:latin typeface="Monserat"/>
              </a:rPr>
              <a:t>Seaborn &amp; matplotlib</a:t>
            </a:r>
          </a:p>
          <a:p>
            <a:pPr marL="742950" lvl="1" indent="-285750" algn="l">
              <a:buFont typeface="Arial" panose="020B0604020202020204" pitchFamily="34" charset="0"/>
              <a:buChar char="•"/>
            </a:pPr>
            <a:r>
              <a:rPr lang="en-GB" b="0" i="0" dirty="0">
                <a:solidFill>
                  <a:srgbClr val="000000"/>
                </a:solidFill>
                <a:effectLst/>
                <a:latin typeface="Monserat"/>
              </a:rPr>
              <a:t>visualization</a:t>
            </a:r>
          </a:p>
          <a:p>
            <a:pPr algn="l">
              <a:buFont typeface="Arial" panose="020B0604020202020204" pitchFamily="34" charset="0"/>
              <a:buChar char="•"/>
            </a:pPr>
            <a:r>
              <a:rPr lang="en-GB" b="0" i="0" dirty="0">
                <a:solidFill>
                  <a:srgbClr val="000000"/>
                </a:solidFill>
                <a:effectLst/>
                <a:latin typeface="Monserat"/>
              </a:rPr>
              <a:t>Spark</a:t>
            </a:r>
          </a:p>
          <a:p>
            <a:pPr marL="742950" lvl="1" indent="-285750" algn="l">
              <a:buFont typeface="Arial" panose="020B0604020202020204" pitchFamily="34" charset="0"/>
              <a:buChar char="•"/>
            </a:pPr>
            <a:r>
              <a:rPr lang="en-GB" b="0" i="0" dirty="0">
                <a:solidFill>
                  <a:srgbClr val="000000"/>
                </a:solidFill>
                <a:effectLst/>
                <a:latin typeface="Monserat"/>
              </a:rPr>
              <a:t>query over distributed file systems</a:t>
            </a:r>
          </a:p>
          <a:p>
            <a:pPr algn="l">
              <a:buFont typeface="Arial" panose="020B0604020202020204" pitchFamily="34" charset="0"/>
              <a:buChar char="•"/>
            </a:pPr>
            <a:r>
              <a:rPr lang="en-GB" b="0" i="0" dirty="0" err="1">
                <a:solidFill>
                  <a:srgbClr val="000000"/>
                </a:solidFill>
                <a:effectLst/>
                <a:latin typeface="Monserat"/>
              </a:rPr>
              <a:t>plotly</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interactive visuals</a:t>
            </a:r>
          </a:p>
          <a:p>
            <a:pPr algn="l">
              <a:buFont typeface="Arial" panose="020B0604020202020204" pitchFamily="34" charset="0"/>
              <a:buChar char="•"/>
            </a:pPr>
            <a:r>
              <a:rPr lang="en-GB" b="0" i="0" dirty="0" err="1">
                <a:solidFill>
                  <a:srgbClr val="000000"/>
                </a:solidFill>
                <a:effectLst/>
                <a:latin typeface="Monserat"/>
              </a:rPr>
              <a:t>scipy</a:t>
            </a:r>
            <a:r>
              <a:rPr lang="en-GB" b="0" i="0" dirty="0">
                <a:solidFill>
                  <a:srgbClr val="000000"/>
                </a:solidFill>
                <a:effectLst/>
                <a:latin typeface="Monserat"/>
              </a:rPr>
              <a:t>, </a:t>
            </a:r>
            <a:r>
              <a:rPr lang="en-GB" b="0" i="0" dirty="0" err="1">
                <a:solidFill>
                  <a:srgbClr val="000000"/>
                </a:solidFill>
                <a:effectLst/>
                <a:latin typeface="Monserat"/>
              </a:rPr>
              <a:t>sklearn</a:t>
            </a:r>
            <a:r>
              <a:rPr lang="en-GB" b="0" i="0" dirty="0">
                <a:solidFill>
                  <a:srgbClr val="000000"/>
                </a:solidFill>
                <a:effectLst/>
                <a:latin typeface="Monserat"/>
              </a:rPr>
              <a:t>, </a:t>
            </a:r>
            <a:r>
              <a:rPr lang="en-GB" b="0" i="0" dirty="0" err="1">
                <a:solidFill>
                  <a:srgbClr val="000000"/>
                </a:solidFill>
                <a:effectLst/>
                <a:latin typeface="Monserat"/>
              </a:rPr>
              <a:t>tensorflow</a:t>
            </a:r>
            <a:r>
              <a:rPr lang="en-GB" b="0" i="0" dirty="0">
                <a:solidFill>
                  <a:srgbClr val="000000"/>
                </a:solidFill>
                <a:effectLst/>
                <a:latin typeface="Monserat"/>
              </a:rPr>
              <a:t>, </a:t>
            </a:r>
            <a:r>
              <a:rPr lang="en-GB" b="0" i="0" dirty="0" err="1">
                <a:solidFill>
                  <a:srgbClr val="000000"/>
                </a:solidFill>
                <a:effectLst/>
                <a:latin typeface="Monserat"/>
              </a:rPr>
              <a:t>pytorch</a:t>
            </a:r>
            <a:r>
              <a:rPr lang="en-GB" b="0" i="0" dirty="0">
                <a:solidFill>
                  <a:srgbClr val="000000"/>
                </a:solidFill>
                <a:effectLst/>
                <a:latin typeface="Monserat"/>
              </a:rPr>
              <a:t>, </a:t>
            </a:r>
            <a:r>
              <a:rPr lang="en-GB" b="0" i="0" dirty="0" err="1">
                <a:solidFill>
                  <a:srgbClr val="000000"/>
                </a:solidFill>
                <a:effectLst/>
                <a:latin typeface="Monserat"/>
              </a:rPr>
              <a:t>statsmodels</a:t>
            </a:r>
            <a:endParaRPr lang="en-GB" b="0" i="0" dirty="0">
              <a:solidFill>
                <a:srgbClr val="000000"/>
              </a:solidFill>
              <a:effectLst/>
              <a:latin typeface="Monserat"/>
            </a:endParaRPr>
          </a:p>
          <a:p>
            <a:pPr marL="742950" lvl="1" indent="-285750" algn="l">
              <a:buFont typeface="Arial" panose="020B0604020202020204" pitchFamily="34" charset="0"/>
              <a:buChar char="•"/>
            </a:pPr>
            <a:r>
              <a:rPr lang="en-GB" b="0" i="0" dirty="0">
                <a:solidFill>
                  <a:srgbClr val="000000"/>
                </a:solidFill>
                <a:effectLst/>
                <a:latin typeface="Monserat"/>
              </a:rPr>
              <a:t>scientific &amp; statistical programming</a:t>
            </a:r>
          </a:p>
          <a:p>
            <a:pPr algn="l">
              <a:buFont typeface="Arial" panose="020B0604020202020204" pitchFamily="34" charset="0"/>
              <a:buChar char="•"/>
            </a:pPr>
            <a:r>
              <a:rPr lang="en-GB" b="0" i="0" dirty="0">
                <a:solidFill>
                  <a:srgbClr val="000000"/>
                </a:solidFill>
                <a:effectLst/>
                <a:latin typeface="Monserat"/>
              </a:rPr>
              <a:t>Aside:</a:t>
            </a:r>
          </a:p>
          <a:p>
            <a:pPr marL="742950" lvl="1" indent="-285750" algn="l">
              <a:buFont typeface="Arial" panose="020B0604020202020204" pitchFamily="34" charset="0"/>
              <a:buChar char="•"/>
            </a:pPr>
            <a:r>
              <a:rPr lang="en-GB" b="0" i="0" dirty="0">
                <a:solidFill>
                  <a:srgbClr val="000000"/>
                </a:solidFill>
                <a:effectLst/>
                <a:latin typeface="Monserat"/>
              </a:rPr>
              <a:t>NB. sqlite3 is written in C</a:t>
            </a:r>
          </a:p>
          <a:p>
            <a:endParaRPr lang="en-GB" dirty="0">
              <a:latin typeface="Monserat"/>
            </a:endParaRPr>
          </a:p>
        </p:txBody>
      </p:sp>
    </p:spTree>
    <p:extLst>
      <p:ext uri="{BB962C8B-B14F-4D97-AF65-F5344CB8AC3E}">
        <p14:creationId xmlns:p14="http://schemas.microsoft.com/office/powerpoint/2010/main" val="13263832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98B9C-0185-40ED-B53A-FB3B0E848E89}"/>
              </a:ext>
            </a:extLst>
          </p:cNvPr>
          <p:cNvSpPr>
            <a:spLocks noGrp="1"/>
          </p:cNvSpPr>
          <p:nvPr>
            <p:ph type="body" sz="quarter" idx="10"/>
          </p:nvPr>
        </p:nvSpPr>
        <p:spPr/>
        <p:txBody>
          <a:bodyPr/>
          <a:lstStyle/>
          <a:p>
            <a:r>
              <a:rPr lang="en-GB" sz="2000" dirty="0">
                <a:solidFill>
                  <a:schemeClr val="bg1"/>
                </a:solidFill>
              </a:rPr>
              <a:t>Pandas</a:t>
            </a:r>
          </a:p>
          <a:p>
            <a:endParaRPr lang="en-GB" dirty="0">
              <a:solidFill>
                <a:schemeClr val="bg1"/>
              </a:solidFill>
            </a:endParaRPr>
          </a:p>
          <a:p>
            <a:r>
              <a:rPr lang="en-GB" sz="2000" dirty="0">
                <a:solidFill>
                  <a:schemeClr val="bg1"/>
                </a:solidFill>
              </a:rPr>
              <a:t>Trainer </a:t>
            </a:r>
            <a:r>
              <a:rPr lang="en-GB" sz="2000" dirty="0" err="1">
                <a:solidFill>
                  <a:schemeClr val="bg1"/>
                </a:solidFill>
              </a:rPr>
              <a:t>DEmonstration</a:t>
            </a:r>
            <a:endParaRPr lang="en-GB" sz="2000" dirty="0">
              <a:solidFill>
                <a:schemeClr val="bg1"/>
              </a:solidFill>
            </a:endParaRPr>
          </a:p>
        </p:txBody>
      </p:sp>
      <p:sp>
        <p:nvSpPr>
          <p:cNvPr id="3" name="Text Placeholder 2">
            <a:extLst>
              <a:ext uri="{FF2B5EF4-FFF2-40B4-BE49-F238E27FC236}">
                <a16:creationId xmlns:a16="http://schemas.microsoft.com/office/drawing/2014/main" id="{3575D989-3180-4E1E-A3A8-457A7A0FFB27}"/>
              </a:ext>
            </a:extLst>
          </p:cNvPr>
          <p:cNvSpPr>
            <a:spLocks noGrp="1"/>
          </p:cNvSpPr>
          <p:nvPr>
            <p:ph type="body" sz="quarter" idx="15"/>
          </p:nvPr>
        </p:nvSpPr>
        <p:spPr/>
        <p:txBody>
          <a:bodyPr/>
          <a:lstStyle/>
          <a:p>
            <a:endParaRPr lang="en-GB" dirty="0"/>
          </a:p>
        </p:txBody>
      </p:sp>
      <p:sp>
        <p:nvSpPr>
          <p:cNvPr id="4" name="Slide Number Placeholder 3">
            <a:extLst>
              <a:ext uri="{FF2B5EF4-FFF2-40B4-BE49-F238E27FC236}">
                <a16:creationId xmlns:a16="http://schemas.microsoft.com/office/drawing/2014/main" id="{5ED85C47-3BA5-4FA2-B72E-325CE4C7B3EC}"/>
              </a:ext>
            </a:extLst>
          </p:cNvPr>
          <p:cNvSpPr>
            <a:spLocks noGrp="1"/>
          </p:cNvSpPr>
          <p:nvPr>
            <p:ph type="sldNum" sz="quarter" idx="4"/>
          </p:nvPr>
        </p:nvSpPr>
        <p:spPr/>
        <p:txBody>
          <a:bodyPr/>
          <a:lstStyle/>
          <a:p>
            <a:fld id="{EF892D59-8F09-EF4B-AD6D-DA609442F868}" type="slidenum">
              <a:rPr lang="en-GB" smtClean="0"/>
              <a:pPr/>
              <a:t>99</a:t>
            </a:fld>
            <a:endParaRPr lang="en-GB"/>
          </a:p>
        </p:txBody>
      </p:sp>
      <p:pic>
        <p:nvPicPr>
          <p:cNvPr id="5" name="Picture 4">
            <a:extLst>
              <a:ext uri="{FF2B5EF4-FFF2-40B4-BE49-F238E27FC236}">
                <a16:creationId xmlns:a16="http://schemas.microsoft.com/office/drawing/2014/main" id="{09337940-3240-442B-9A8F-8F826CFB5B9D}"/>
              </a:ext>
            </a:extLst>
          </p:cNvPr>
          <p:cNvPicPr>
            <a:picLocks noChangeAspect="1"/>
          </p:cNvPicPr>
          <p:nvPr/>
        </p:nvPicPr>
        <p:blipFill>
          <a:blip r:embed="rId2"/>
          <a:stretch>
            <a:fillRect/>
          </a:stretch>
        </p:blipFill>
        <p:spPr>
          <a:xfrm>
            <a:off x="5214743" y="1808362"/>
            <a:ext cx="4713027" cy="4203902"/>
          </a:xfrm>
          <a:prstGeom prst="rect">
            <a:avLst/>
          </a:prstGeom>
        </p:spPr>
      </p:pic>
    </p:spTree>
    <p:extLst>
      <p:ext uri="{BB962C8B-B14F-4D97-AF65-F5344CB8AC3E}">
        <p14:creationId xmlns:p14="http://schemas.microsoft.com/office/powerpoint/2010/main" val="1608020376"/>
      </p:ext>
    </p:extLst>
  </p:cSld>
  <p:clrMapOvr>
    <a:masterClrMapping/>
  </p:clrMapOvr>
</p:sld>
</file>

<file path=ppt/theme/theme1.xml><?xml version="1.0" encoding="utf-8"?>
<a:theme xmlns:a="http://schemas.openxmlformats.org/drawingml/2006/main" name="Course Title">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A0CBE7A3-6903-44BC-8A9E-89C2DCD0DFFE}"/>
    </a:ext>
  </a:extLst>
</a:theme>
</file>

<file path=ppt/theme/theme10.xml><?xml version="1.0" encoding="utf-8"?>
<a:theme xmlns:a="http://schemas.openxmlformats.org/drawingml/2006/main" name="1_Arrows">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FEDE240D-D909-44ED-91CB-E279E6B83FB7}"/>
    </a:ext>
  </a:extLst>
</a:theme>
</file>

<file path=ppt/theme/theme11.xml><?xml version="1.0" encoding="utf-8"?>
<a:theme xmlns:a="http://schemas.openxmlformats.org/drawingml/2006/main" name="2_Arrows">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D7B1A7C5-8404-44A7-A04E-2194E4F1F2AE}" vid="{1FE4B8AA-CD4A-47E0-839B-EFBD1D943985}"/>
    </a:ext>
  </a:extLst>
</a:theme>
</file>

<file path=ppt/theme/theme12.xml><?xml version="1.0" encoding="utf-8"?>
<a:theme xmlns:a="http://schemas.openxmlformats.org/drawingml/2006/main" name="People">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12D1817D-E4DD-4395-8BCE-C12B090B7198}"/>
    </a:ext>
  </a:extLst>
</a:theme>
</file>

<file path=ppt/theme/theme13.xml><?xml version="1.0" encoding="utf-8"?>
<a:theme xmlns:a="http://schemas.openxmlformats.org/drawingml/2006/main" name="3_Arrows">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FEDE240D-D909-44ED-91CB-E279E6B83FB7}"/>
    </a:ext>
  </a:extLst>
</a:theme>
</file>

<file path=ppt/theme/theme14.xml><?xml version="1.0" encoding="utf-8"?>
<a:theme xmlns:a="http://schemas.openxmlformats.org/drawingml/2006/main" name="Arrows">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32C20894-AF70-452A-B844-B3814FA8E88F}"/>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Housekeeping">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767C81DF-5EBE-4E64-A0EB-8813F6732124}"/>
    </a:ext>
  </a:extLst>
</a:theme>
</file>

<file path=ppt/theme/theme17.xml><?xml version="1.0" encoding="utf-8"?>
<a:theme xmlns:a="http://schemas.openxmlformats.org/drawingml/2006/main" name="People">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12D1817D-E4DD-4395-8BCE-C12B090B7198}"/>
    </a:ext>
  </a:extLst>
</a:theme>
</file>

<file path=ppt/theme/theme18.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rrows">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FEDE240D-D909-44ED-91CB-E279E6B83FB7}"/>
    </a:ext>
  </a:extLst>
</a:theme>
</file>

<file path=ppt/theme/theme3.xml><?xml version="1.0" encoding="utf-8"?>
<a:theme xmlns:a="http://schemas.openxmlformats.org/drawingml/2006/main" name="Housekeeping">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B0C11B2E-AC2A-49D6-A1BA-99B1A3248D78}"/>
    </a:ext>
  </a:extLst>
</a:theme>
</file>

<file path=ppt/theme/theme4.xml><?xml version="1.0" encoding="utf-8"?>
<a:theme xmlns:a="http://schemas.openxmlformats.org/drawingml/2006/main" name="Content">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DDCF9AE5-F7D6-49ED-B886-49D685730D70}" vid="{084CB876-3D22-4E30-BF70-A841AE7DC9C3}"/>
    </a:ext>
  </a:extLst>
</a:theme>
</file>

<file path=ppt/theme/theme5.xml><?xml version="1.0" encoding="utf-8"?>
<a:theme xmlns:a="http://schemas.openxmlformats.org/drawingml/2006/main" name="1_Content">
  <a:themeElements>
    <a:clrScheme name="QA Mixed">
      <a:dk1>
        <a:srgbClr val="004050"/>
      </a:dk1>
      <a:lt1>
        <a:sysClr val="window" lastClr="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urse Slides (New Branding).potx" id="{C9BAB3F0-DADB-4841-911C-2AE6ABE2C1A7}" vid="{6422EF9C-5127-4E53-8ABD-BF1E2F149416}"/>
    </a:ext>
  </a:extLst>
</a:theme>
</file>

<file path=ppt/theme/theme6.xml><?xml version="1.0" encoding="utf-8"?>
<a:theme xmlns:a="http://schemas.openxmlformats.org/drawingml/2006/main" name="People">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12D1817D-E4DD-4395-8BCE-C12B090B7198}"/>
    </a:ext>
  </a:extLst>
</a:theme>
</file>

<file path=ppt/theme/theme7.xml><?xml version="1.0" encoding="utf-8"?>
<a:theme xmlns:a="http://schemas.openxmlformats.org/drawingml/2006/main" name="Housekeeping">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767C81DF-5EBE-4E64-A0EB-8813F6732124}"/>
    </a:ext>
  </a:extLst>
</a:theme>
</file>

<file path=ppt/theme/theme8.xml><?xml version="1.0" encoding="utf-8"?>
<a:theme xmlns:a="http://schemas.openxmlformats.org/drawingml/2006/main" name="Arrows &amp;&amp; Content">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DA9CF464-D0D6-4695-AFC6-3293B48FAD97}"/>
    </a:ext>
  </a:extLst>
</a:theme>
</file>

<file path=ppt/theme/theme9.xml><?xml version="1.0" encoding="utf-8"?>
<a:theme xmlns:a="http://schemas.openxmlformats.org/drawingml/2006/main" name="Arrows">
  <a:themeElements>
    <a:clrScheme name="QA Branding">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ing">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New!) Branding.potx" id="{83DCB673-379A-45B6-B7B1-E12343F6BFED}" vid="{32C20894-AF70-452A-B844-B3814FA8E8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05BB974ACDCA4CA60E71FB62CE368E" ma:contentTypeVersion="4" ma:contentTypeDescription="Create a new document." ma:contentTypeScope="" ma:versionID="dd8003794be5e2f1f03acff7ce93b1b1">
  <xsd:schema xmlns:xsd="http://www.w3.org/2001/XMLSchema" xmlns:xs="http://www.w3.org/2001/XMLSchema" xmlns:p="http://schemas.microsoft.com/office/2006/metadata/properties" xmlns:ns2="e62fa197-ef17-46ea-98d8-70933178622b" targetNamespace="http://schemas.microsoft.com/office/2006/metadata/properties" ma:root="true" ma:fieldsID="dd771492e972a11fe9768179bb383a82" ns2:_="">
    <xsd:import namespace="e62fa197-ef17-46ea-98d8-7093317862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2fa197-ef17-46ea-98d8-7093317862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491E6E-AADB-46E7-82C3-5A2689257675}">
  <ds:schemaRefs>
    <ds:schemaRef ds:uri="http://schemas.microsoft.com/sharepoint/v3/contenttype/forms"/>
  </ds:schemaRefs>
</ds:datastoreItem>
</file>

<file path=customXml/itemProps2.xml><?xml version="1.0" encoding="utf-8"?>
<ds:datastoreItem xmlns:ds="http://schemas.openxmlformats.org/officeDocument/2006/customXml" ds:itemID="{EE577162-3667-437D-A868-8E455FB2C8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2fa197-ef17-46ea-98d8-7093317862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306F3E-0A23-4929-ACCF-8652B63C0FED}">
  <ds:schemaRefs>
    <ds:schemaRef ds:uri="http://purl.org/dc/dcmitype/"/>
    <ds:schemaRef ds:uri="http://schemas.microsoft.com/office/2006/documentManagement/types"/>
    <ds:schemaRef ds:uri="e62fa197-ef17-46ea-98d8-70933178622b"/>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Welcome Slides (2017)</Template>
  <TotalTime>0</TotalTime>
  <Words>12053</Words>
  <Application>Microsoft Office PowerPoint</Application>
  <PresentationFormat>Widescreen</PresentationFormat>
  <Paragraphs>2147</Paragraphs>
  <Slides>255</Slides>
  <Notes>56</Notes>
  <HiddenSlides>0</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255</vt:i4>
      </vt:variant>
    </vt:vector>
  </HeadingPairs>
  <TitlesOfParts>
    <vt:vector size="280" baseType="lpstr">
      <vt:lpstr>Arial</vt:lpstr>
      <vt:lpstr>Calibri</vt:lpstr>
      <vt:lpstr>Courier New</vt:lpstr>
      <vt:lpstr>Helvetica Neue</vt:lpstr>
      <vt:lpstr>Krana Fat B</vt:lpstr>
      <vt:lpstr>Monserat</vt:lpstr>
      <vt:lpstr>Montserrat</vt:lpstr>
      <vt:lpstr>Montserrat Black</vt:lpstr>
      <vt:lpstr>Course Title</vt:lpstr>
      <vt:lpstr>Arrows</vt:lpstr>
      <vt:lpstr>Housekeeping</vt:lpstr>
      <vt:lpstr>Content</vt:lpstr>
      <vt:lpstr>1_Content</vt:lpstr>
      <vt:lpstr>People</vt:lpstr>
      <vt:lpstr>Housekeeping</vt:lpstr>
      <vt:lpstr>Arrows &amp;&amp; Content</vt:lpstr>
      <vt:lpstr>Arrows</vt:lpstr>
      <vt:lpstr>1_Arrows</vt:lpstr>
      <vt:lpstr>2_Arrows</vt:lpstr>
      <vt:lpstr>People</vt:lpstr>
      <vt:lpstr>3_Arrows</vt:lpstr>
      <vt:lpstr>Arrows</vt:lpstr>
      <vt:lpstr>1_Office Theme</vt:lpstr>
      <vt:lpstr>1_Housekeeping</vt:lpstr>
      <vt:lpstr>People</vt:lpstr>
      <vt:lpstr>Welcome to  QADMNFBD Fundamentals of BIG Data</vt:lpstr>
      <vt:lpstr>PowerPoint Presentation</vt:lpstr>
      <vt:lpstr>PowerPoint Presentation</vt:lpstr>
      <vt:lpstr>PowerPoint Presentation</vt:lpstr>
      <vt:lpstr> Annotation Tools  LEFT SIDE OF SCREEN </vt:lpstr>
      <vt:lpstr>PowerPoint Presentation</vt:lpstr>
      <vt:lpstr>Questions? Please just ASK</vt:lpstr>
      <vt:lpstr>PowerPoint Presentation</vt:lpstr>
      <vt:lpstr>Course materials</vt:lpstr>
      <vt:lpstr>PowerPoint Presentation</vt:lpstr>
      <vt:lpstr>PowerPoint Presentation</vt:lpstr>
      <vt:lpstr>INTRODUCTIONS</vt:lpstr>
      <vt:lpstr>PowerPoint Presentation</vt:lpstr>
      <vt:lpstr>What Sector do you work in…?</vt:lpstr>
      <vt:lpstr>PowerPoint Presentation</vt:lpstr>
      <vt:lpstr>PowerPoint Presentation</vt:lpstr>
      <vt:lpstr>PowerPoint Presentation</vt:lpstr>
      <vt:lpstr>Let’s Get Started…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4</vt:lpstr>
      <vt:lpstr>See you tomorrow!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8</vt:lpstr>
      <vt:lpstr>See you tomorrow!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10</vt:lpstr>
      <vt:lpstr>Let’s Review </vt:lpstr>
      <vt:lpstr>PowerPoint Presentation</vt:lpstr>
      <vt:lpstr>Future Course options and Support</vt:lpstr>
      <vt:lpstr>PowerPoint Presentation</vt:lpstr>
      <vt:lpstr>Congratulations  and Thank You </vt:lpstr>
      <vt:lpstr>Leaving the session?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2022-01-27T12:36:06Z</dcterms:created>
  <dcterms:modified xsi:type="dcterms:W3CDTF">2022-04-20T08:35:10Z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0x010100E805BB974ACDCA4CA60E71FB62CE368E</vt:lpwstr>
  </property>
</Properties>
</file>